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sldIdLst>
    <p:sldId id="339" r:id="rId2"/>
    <p:sldId id="346" r:id="rId3"/>
    <p:sldId id="288" r:id="rId4"/>
    <p:sldId id="289" r:id="rId5"/>
    <p:sldId id="290" r:id="rId6"/>
    <p:sldId id="291" r:id="rId7"/>
    <p:sldId id="292" r:id="rId8"/>
    <p:sldId id="301" r:id="rId9"/>
    <p:sldId id="298" r:id="rId10"/>
    <p:sldId id="299" r:id="rId11"/>
    <p:sldId id="293" r:id="rId12"/>
    <p:sldId id="345" r:id="rId13"/>
    <p:sldId id="302" r:id="rId14"/>
    <p:sldId id="304" r:id="rId15"/>
    <p:sldId id="309" r:id="rId16"/>
    <p:sldId id="310" r:id="rId17"/>
    <p:sldId id="306" r:id="rId18"/>
    <p:sldId id="308" r:id="rId19"/>
    <p:sldId id="335" r:id="rId20"/>
    <p:sldId id="343" r:id="rId21"/>
    <p:sldId id="342" r:id="rId22"/>
    <p:sldId id="344" r:id="rId23"/>
    <p:sldId id="333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493"/>
    <a:srgbClr val="660033"/>
    <a:srgbClr val="692AA2"/>
    <a:srgbClr val="FF6600"/>
    <a:srgbClr val="FFE48F"/>
    <a:srgbClr val="FFFFCC"/>
    <a:srgbClr val="FF9933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9" autoAdjust="0"/>
    <p:restoredTop sz="94660"/>
  </p:normalViewPr>
  <p:slideViewPr>
    <p:cSldViewPr>
      <p:cViewPr varScale="1">
        <p:scale>
          <a:sx n="80" d="100"/>
          <a:sy n="8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FAE9C83-A403-4472-B793-FCA3BD3E7BD5}" type="datetimeFigureOut">
              <a:rPr lang="zh-CN" altLang="en-US"/>
              <a:pPr/>
              <a:t>2013-5-18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4F915B3-8B17-4AC1-B53F-23F982AE0D3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EAD60-CEEE-40DA-8C5D-1BCA210A2F2C}" type="slidenum">
              <a:rPr lang="zh-CN" altLang="en-US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ltGray">
          <a:xfrm>
            <a:off x="0" y="0"/>
            <a:ext cx="9144000" cy="49418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ltGray">
          <a:xfrm>
            <a:off x="0" y="6669088"/>
            <a:ext cx="9163050" cy="206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gray">
          <a:xfrm>
            <a:off x="-12700" y="6453188"/>
            <a:ext cx="9156700" cy="215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" name="Freeform 32" descr="a"/>
          <p:cNvSpPr>
            <a:spLocks/>
          </p:cNvSpPr>
          <p:nvPr/>
        </p:nvSpPr>
        <p:spPr bwMode="gray">
          <a:xfrm>
            <a:off x="0" y="3687763"/>
            <a:ext cx="9155113" cy="2765425"/>
          </a:xfrm>
          <a:custGeom>
            <a:avLst/>
            <a:gdLst/>
            <a:ahLst/>
            <a:cxnLst>
              <a:cxn ang="0">
                <a:pos x="0" y="569"/>
              </a:cxn>
              <a:cxn ang="0">
                <a:pos x="2818" y="21"/>
              </a:cxn>
              <a:cxn ang="0">
                <a:pos x="5767" y="583"/>
              </a:cxn>
              <a:cxn ang="0">
                <a:pos x="5764" y="1644"/>
              </a:cxn>
              <a:cxn ang="0">
                <a:pos x="4" y="1644"/>
              </a:cxn>
              <a:cxn ang="0">
                <a:pos x="0" y="569"/>
              </a:cxn>
            </a:cxnLst>
            <a:rect l="0" t="0" r="r" b="b"/>
            <a:pathLst>
              <a:path w="5767" h="1644">
                <a:moveTo>
                  <a:pt x="0" y="569"/>
                </a:moveTo>
                <a:cubicBezTo>
                  <a:pt x="722" y="332"/>
                  <a:pt x="1460" y="42"/>
                  <a:pt x="2818" y="21"/>
                </a:cubicBezTo>
                <a:cubicBezTo>
                  <a:pt x="4176" y="0"/>
                  <a:pt x="5346" y="355"/>
                  <a:pt x="5767" y="583"/>
                </a:cubicBezTo>
                <a:lnTo>
                  <a:pt x="5764" y="1644"/>
                </a:lnTo>
                <a:lnTo>
                  <a:pt x="4" y="1644"/>
                </a:lnTo>
                <a:lnTo>
                  <a:pt x="0" y="569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571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7" name="Picture 10" descr="D:\2-PPT制作\HQCEC LOGO 制作\HQCEC 副本.gif"/>
          <p:cNvPicPr>
            <a:picLocks noChangeAspect="1" noChangeArrowheads="1"/>
          </p:cNvPicPr>
          <p:nvPr userDrawn="1"/>
        </p:nvPicPr>
        <p:blipFill>
          <a:blip r:embed="rId3"/>
          <a:srcRect r="34258" b="1706"/>
          <a:stretch>
            <a:fillRect/>
          </a:stretch>
        </p:blipFill>
        <p:spPr bwMode="auto">
          <a:xfrm>
            <a:off x="-396875" y="0"/>
            <a:ext cx="23050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066800" y="1143000"/>
            <a:ext cx="7315200" cy="6096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38"/>
            <a:ext cx="9144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" name="Freeform 38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1" y="193"/>
              </a:cxn>
              <a:cxn ang="0">
                <a:pos x="1833" y="25"/>
              </a:cxn>
              <a:cxn ang="0">
                <a:pos x="3966" y="41"/>
              </a:cxn>
              <a:cxn ang="0">
                <a:pos x="5760" y="184"/>
              </a:cxn>
              <a:cxn ang="0">
                <a:pos x="5764" y="291"/>
              </a:cxn>
              <a:cxn ang="0">
                <a:pos x="0" y="290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6" name="Picture 10" descr="D:\2-PPT制作\HQCEC LOGO 制作\HQCEC 副本.gif"/>
          <p:cNvPicPr>
            <a:picLocks noChangeAspect="1" noChangeArrowheads="1"/>
          </p:cNvPicPr>
          <p:nvPr userDrawn="1"/>
        </p:nvPicPr>
        <p:blipFill>
          <a:blip r:embed="rId3"/>
          <a:srcRect r="34258" b="1706"/>
          <a:stretch>
            <a:fillRect/>
          </a:stretch>
        </p:blipFill>
        <p:spPr bwMode="auto">
          <a:xfrm>
            <a:off x="-180975" y="-55563"/>
            <a:ext cx="1254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38"/>
            <a:ext cx="9144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" name="Freeform 38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1" y="193"/>
              </a:cxn>
              <a:cxn ang="0">
                <a:pos x="1833" y="25"/>
              </a:cxn>
              <a:cxn ang="0">
                <a:pos x="3966" y="41"/>
              </a:cxn>
              <a:cxn ang="0">
                <a:pos x="5760" y="184"/>
              </a:cxn>
              <a:cxn ang="0">
                <a:pos x="5764" y="291"/>
              </a:cxn>
              <a:cxn ang="0">
                <a:pos x="0" y="290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738E-2F5F-469F-B6E3-E126BBEB29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04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7086600" y="6551613"/>
            <a:ext cx="1752600" cy="306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4495800" y="6545263"/>
            <a:ext cx="8382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C2A97B8-11E1-48C9-837F-3AA50C4E0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3" name="日期占位符 5"/>
          <p:cNvSpPr>
            <a:spLocks noGrp="1"/>
          </p:cNvSpPr>
          <p:nvPr>
            <p:ph type="dt" sz="half" idx="2"/>
          </p:nvPr>
        </p:nvSpPr>
        <p:spPr bwMode="auto">
          <a:xfrm>
            <a:off x="6477000" y="0"/>
            <a:ext cx="2362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43174" y="3929066"/>
            <a:ext cx="3816350" cy="72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FFFFCC"/>
                </a:solidFill>
                <a:latin typeface="楷体_GB2312" pitchFamily="49" charset="-122"/>
                <a:ea typeface="楷体_GB2312" pitchFamily="49" charset="-122"/>
              </a:rPr>
              <a:t>宋少</a:t>
            </a:r>
            <a:r>
              <a:rPr lang="zh-CN" altLang="en-US" sz="2000" dirty="0" smtClean="0">
                <a:solidFill>
                  <a:srgbClr val="FFFFCC"/>
                </a:solidFill>
                <a:latin typeface="楷体_GB2312" pitchFamily="49" charset="-122"/>
                <a:ea typeface="楷体_GB2312" pitchFamily="49" charset="-122"/>
              </a:rPr>
              <a:t>光</a:t>
            </a:r>
            <a:endParaRPr lang="zh-CN" altLang="en-US" sz="2000" dirty="0" smtClean="0">
              <a:solidFill>
                <a:srgbClr val="FFFF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8581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持续进行</a:t>
            </a:r>
            <a:r>
              <a:rPr lang="en-US" altLang="zh-CN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LNG</a:t>
            </a: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技术和装备</a:t>
            </a: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攻关</a:t>
            </a:r>
            <a:endParaRPr lang="en-US" altLang="zh-CN" sz="4000" dirty="0" smtClean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为</a:t>
            </a: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建设美丽中国保障清洁能源</a:t>
            </a:r>
            <a:r>
              <a:rPr lang="zh-CN" alt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供应</a:t>
            </a:r>
            <a:endParaRPr lang="zh-CN" alt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14612" y="4357694"/>
            <a:ext cx="3816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FFFFCC"/>
                </a:solidFill>
                <a:ea typeface="黑体" pitchFamily="49" charset="-122"/>
              </a:rPr>
              <a:t>2013</a:t>
            </a:r>
            <a:r>
              <a:rPr lang="zh-CN" altLang="en-US" sz="2000" b="1" dirty="0">
                <a:solidFill>
                  <a:srgbClr val="FFFFCC"/>
                </a:solidFill>
                <a:ea typeface="黑体" pitchFamily="49" charset="-122"/>
              </a:rPr>
              <a:t>年</a:t>
            </a:r>
            <a:r>
              <a:rPr lang="en-US" altLang="zh-CN" sz="2000" b="1" dirty="0">
                <a:solidFill>
                  <a:srgbClr val="FFFFCC"/>
                </a:solidFill>
                <a:ea typeface="黑体" pitchFamily="49" charset="-122"/>
              </a:rPr>
              <a:t>5</a:t>
            </a:r>
            <a:r>
              <a:rPr lang="zh-CN" altLang="en-US" sz="2000" b="1" dirty="0" smtClean="0">
                <a:solidFill>
                  <a:srgbClr val="FFFFCC"/>
                </a:solidFill>
                <a:ea typeface="黑体" pitchFamily="49" charset="-122"/>
              </a:rPr>
              <a:t>月</a:t>
            </a:r>
            <a:r>
              <a:rPr lang="en-US" altLang="zh-CN" sz="2000" b="1" dirty="0" smtClean="0">
                <a:solidFill>
                  <a:srgbClr val="FFFFCC"/>
                </a:solidFill>
                <a:ea typeface="黑体" pitchFamily="49" charset="-122"/>
              </a:rPr>
              <a:t>22</a:t>
            </a:r>
            <a:r>
              <a:rPr lang="zh-CN" altLang="en-US" sz="2000" b="1" dirty="0" smtClean="0">
                <a:solidFill>
                  <a:srgbClr val="FFFFCC"/>
                </a:solidFill>
                <a:ea typeface="黑体" pitchFamily="49" charset="-122"/>
              </a:rPr>
              <a:t>日</a:t>
            </a:r>
            <a:endParaRPr lang="zh-CN" altLang="en-US" sz="2000" b="1" dirty="0">
              <a:solidFill>
                <a:srgbClr val="FFFFCC"/>
              </a:solidFill>
              <a:ea typeface="黑体" pitchFamily="49" charset="-122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FFFFCC"/>
                </a:solidFill>
                <a:ea typeface="黑体" pitchFamily="49" charset="-122"/>
              </a:rPr>
              <a:t>May </a:t>
            </a:r>
            <a:r>
              <a:rPr lang="en-US" altLang="zh-CN" sz="2000" b="1" dirty="0" smtClean="0">
                <a:solidFill>
                  <a:srgbClr val="FFFFCC"/>
                </a:solidFill>
                <a:ea typeface="黑体" pitchFamily="49" charset="-122"/>
              </a:rPr>
              <a:t>22, </a:t>
            </a:r>
            <a:r>
              <a:rPr lang="en-US" altLang="zh-CN" sz="2000" b="1" dirty="0">
                <a:solidFill>
                  <a:srgbClr val="FFFFCC"/>
                </a:solidFill>
                <a:ea typeface="黑体" pitchFamily="49" charset="-122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8"/>
          <p:cNvGraphicFramePr>
            <a:graphicFrameLocks noGrp="1"/>
          </p:cNvGraphicFramePr>
          <p:nvPr/>
        </p:nvGraphicFramePr>
        <p:xfrm>
          <a:off x="876300" y="1773238"/>
          <a:ext cx="6886575" cy="4572000"/>
        </p:xfrm>
        <a:graphic>
          <a:graphicData uri="http://schemas.openxmlformats.org/drawingml/2006/table">
            <a:tbl>
              <a:tblPr/>
              <a:tblGrid>
                <a:gridCol w="361950"/>
                <a:gridCol w="2495550"/>
                <a:gridCol w="1704975"/>
                <a:gridCol w="1428750"/>
                <a:gridCol w="895350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公司名称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规模（万方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天）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地点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投产时间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甘肃新连海天然气有限公司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甘肃兰州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新疆广汇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LNG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项目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新疆吉木乃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陕西众源新能源公司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陕西榆林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昆仑能源青海有限公司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青海格尔木市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新疆新捷能源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新疆和田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福斯达新能源有限公司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巴彦淖尔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华北油田华港燃气集团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河北任丘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陕西延长石油集团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陕西延安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昆仑能源华油天然气广安公司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四川广安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陕西延长石油集团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陕西延安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中国联盛投资集团（二期）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陕西晋城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华气安塞天然气液化项目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陕西延安安塞县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甘肃三峡天然气有限公司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甘肃临夏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宁夏哈纳斯新能源集团公司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2×150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宁夏银川市</a:t>
                      </a:r>
                      <a:endParaRPr kumimoji="1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43013"/>
            <a:ext cx="89296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4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）我国天燃气液化工厂信息列表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(Liquefaction Facilities List)</a:t>
            </a:r>
            <a:endParaRPr lang="zh-CN" altLang="en-US" sz="2000" b="1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950" y="2487613"/>
            <a:ext cx="5035550" cy="38465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地点：陕西延安安塞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000" dirty="0" err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Ansai,Shaanxi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规模：</a:t>
            </a: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en-US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万吨</a:t>
            </a: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年（</a:t>
            </a: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215</a:t>
            </a:r>
            <a:r>
              <a:rPr lang="zh-CN" altLang="en-US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万方</a:t>
            </a: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)0.5Mt/a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储存能力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(Storage Capacity)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US" altLang="zh-CN" sz="2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  30,000</a:t>
            </a:r>
            <a:r>
              <a:rPr 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m</a:t>
            </a:r>
            <a:r>
              <a:rPr lang="en-US" sz="20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273050" indent="-2730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月开车成功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On-stream:Aug,2012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273050" indent="-2730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部分设备国产化：冷箱、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BOG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压缩机、单包容</a:t>
            </a: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储罐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2730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US" altLang="zh-CN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Equipment Domestication :Cold Box, BOG Compressor, Storage Tank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华气安塞天然气液化厂鸟瞰图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60440"/>
            <a:ext cx="3744416" cy="256490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  <p:pic>
        <p:nvPicPr>
          <p:cNvPr id="5" name="Picture 3" descr="安塞项目装置照片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779912" cy="23762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pSp>
        <p:nvGrpSpPr>
          <p:cNvPr id="90116" name="Group 31"/>
          <p:cNvGrpSpPr>
            <a:grpSpLocks/>
          </p:cNvGrpSpPr>
          <p:nvPr/>
        </p:nvGrpSpPr>
        <p:grpSpPr bwMode="auto">
          <a:xfrm>
            <a:off x="0" y="1268413"/>
            <a:ext cx="5003800" cy="504825"/>
            <a:chOff x="1152" y="1104"/>
            <a:chExt cx="3408" cy="419"/>
          </a:xfrm>
        </p:grpSpPr>
        <p:grpSp>
          <p:nvGrpSpPr>
            <p:cNvPr id="90119" name="Group 3"/>
            <p:cNvGrpSpPr>
              <a:grpSpLocks/>
            </p:cNvGrpSpPr>
            <p:nvPr/>
          </p:nvGrpSpPr>
          <p:grpSpPr bwMode="auto">
            <a:xfrm>
              <a:off x="1152" y="1104"/>
              <a:ext cx="385" cy="419"/>
              <a:chOff x="1110" y="2656"/>
              <a:chExt cx="1243" cy="1351"/>
            </a:xfrm>
          </p:grpSpPr>
          <p:sp>
            <p:nvSpPr>
              <p:cNvPr id="9012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230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12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243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1201" y="2737"/>
                <a:ext cx="1005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90120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063" y="1151"/>
              <a:ext cx="1904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  <a:latin typeface="黑体" pitchFamily="49" charset="-122"/>
                  <a:ea typeface="黑体" pitchFamily="49" charset="-122"/>
                </a:rPr>
                <a:t>华气安塞液化天燃气项目</a:t>
              </a:r>
              <a:endParaRPr lang="en-US" altLang="zh-CN" sz="2000" b="1" dirty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0122" name="Text Box 13"/>
            <p:cNvSpPr txBox="1">
              <a:spLocks noChangeArrowheads="1"/>
            </p:cNvSpPr>
            <p:nvPr/>
          </p:nvSpPr>
          <p:spPr bwMode="gray">
            <a:xfrm>
              <a:off x="1329" y="116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3938" y="1785938"/>
            <a:ext cx="36909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Ansai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Liquefaction Facility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9963" y="2063750"/>
            <a:ext cx="7531100" cy="933450"/>
            <a:chOff x="975" y="1162"/>
            <a:chExt cx="3357" cy="432"/>
          </a:xfrm>
        </p:grpSpPr>
        <p:sp>
          <p:nvSpPr>
            <p:cNvPr id="376857" name="AutoShape 25"/>
            <p:cNvSpPr>
              <a:spLocks noChangeArrowheads="1"/>
            </p:cNvSpPr>
            <p:nvPr/>
          </p:nvSpPr>
          <p:spPr bwMode="gray">
            <a:xfrm>
              <a:off x="1301" y="1237"/>
              <a:ext cx="303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58" name="AutoShape 26"/>
            <p:cNvSpPr>
              <a:spLocks noChangeArrowheads="1"/>
            </p:cNvSpPr>
            <p:nvPr/>
          </p:nvSpPr>
          <p:spPr bwMode="gray">
            <a:xfrm>
              <a:off x="975" y="1162"/>
              <a:ext cx="586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59" name="Text Box 27"/>
            <p:cNvSpPr txBox="1">
              <a:spLocks noChangeArrowheads="1"/>
            </p:cNvSpPr>
            <p:nvPr/>
          </p:nvSpPr>
          <p:spPr bwMode="gray">
            <a:xfrm>
              <a:off x="1164" y="1224"/>
              <a:ext cx="181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3200" b="1" dirty="0">
                  <a:solidFill>
                    <a:schemeClr val="accent4">
                      <a:lumMod val="50000"/>
                    </a:schemeClr>
                  </a:solidFill>
                  <a:ea typeface="+mn-ea"/>
                </a:rPr>
                <a:t>1</a:t>
              </a:r>
            </a:p>
          </p:txBody>
        </p:sp>
        <p:sp>
          <p:nvSpPr>
            <p:cNvPr id="376860" name="Text Box 28"/>
            <p:cNvSpPr txBox="1">
              <a:spLocks noChangeArrowheads="1"/>
            </p:cNvSpPr>
            <p:nvPr/>
          </p:nvSpPr>
          <p:spPr bwMode="gray">
            <a:xfrm>
              <a:off x="1653" y="1232"/>
              <a:ext cx="2679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</a:t>
              </a: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LNG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接收站及液化工厂发展现状</a:t>
              </a:r>
              <a:endPara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>
                <a:defRPr/>
              </a:pPr>
              <a:r>
                <a:rPr lang="en-US" altLang="zh-CN" sz="1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Development of LNG Terminals and Liquefaction Facilities of China</a:t>
              </a:r>
              <a:endParaRPr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28662" y="3851284"/>
            <a:ext cx="7488238" cy="935038"/>
            <a:chOff x="1474" y="2213"/>
            <a:chExt cx="3357" cy="432"/>
          </a:xfrm>
        </p:grpSpPr>
        <p:sp>
          <p:nvSpPr>
            <p:cNvPr id="376867" name="AutoShape 35"/>
            <p:cNvSpPr>
              <a:spLocks noChangeArrowheads="1"/>
            </p:cNvSpPr>
            <p:nvPr/>
          </p:nvSpPr>
          <p:spPr bwMode="gray">
            <a:xfrm>
              <a:off x="1800" y="2288"/>
              <a:ext cx="303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68" name="AutoShape 36"/>
            <p:cNvSpPr>
              <a:spLocks noChangeArrowheads="1"/>
            </p:cNvSpPr>
            <p:nvPr/>
          </p:nvSpPr>
          <p:spPr bwMode="gray">
            <a:xfrm>
              <a:off x="1474" y="2213"/>
              <a:ext cx="586" cy="432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69" name="Text Box 37"/>
            <p:cNvSpPr txBox="1">
              <a:spLocks noChangeArrowheads="1"/>
            </p:cNvSpPr>
            <p:nvPr/>
          </p:nvSpPr>
          <p:spPr bwMode="gray">
            <a:xfrm>
              <a:off x="2153" y="2263"/>
              <a:ext cx="2586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ts val="0"/>
                </a:spcBef>
                <a:defRPr/>
              </a:pP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</a:t>
              </a: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LNG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业务发展的瓶颈及影响</a:t>
              </a:r>
              <a:endPara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 marL="457200" indent="-457200">
                <a:spcBef>
                  <a:spcPts val="0"/>
                </a:spcBef>
                <a:defRPr/>
              </a:pPr>
              <a:r>
                <a:rPr lang="en-US" altLang="zh-CN" sz="1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Bottleneck of China LNG Business</a:t>
              </a:r>
            </a:p>
          </p:txBody>
        </p:sp>
        <p:sp>
          <p:nvSpPr>
            <p:cNvPr id="376870" name="Text Box 38"/>
            <p:cNvSpPr txBox="1">
              <a:spLocks noChangeArrowheads="1"/>
            </p:cNvSpPr>
            <p:nvPr/>
          </p:nvSpPr>
          <p:spPr bwMode="gray">
            <a:xfrm>
              <a:off x="1666" y="2275"/>
              <a:ext cx="185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3200" b="1" dirty="0">
                  <a:solidFill>
                    <a:schemeClr val="accent4">
                      <a:lumMod val="50000"/>
                    </a:schemeClr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6513" y="69215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目录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(Catalogue)</a:t>
            </a:r>
          </a:p>
        </p:txBody>
      </p:sp>
      <p:sp>
        <p:nvSpPr>
          <p:cNvPr id="19" name="燕尾形 18"/>
          <p:cNvSpPr/>
          <p:nvPr/>
        </p:nvSpPr>
        <p:spPr>
          <a:xfrm rot="10800000" flipH="1" flipV="1">
            <a:off x="214282" y="3929066"/>
            <a:ext cx="648072" cy="720080"/>
          </a:xfrm>
          <a:prstGeom prst="chevron">
            <a:avLst>
              <a:gd name="adj" fmla="val 50769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Group 3"/>
          <p:cNvGrpSpPr>
            <a:grpSpLocks/>
          </p:cNvGrpSpPr>
          <p:nvPr/>
        </p:nvGrpSpPr>
        <p:grpSpPr bwMode="auto">
          <a:xfrm>
            <a:off x="427038" y="1268413"/>
            <a:ext cx="8716962" cy="5381625"/>
            <a:chOff x="740" y="1236"/>
            <a:chExt cx="4962" cy="3079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gray">
            <a:xfrm>
              <a:off x="1273" y="1689"/>
              <a:ext cx="3484" cy="150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1232" y="1236"/>
              <a:ext cx="3648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000" b="1" dirty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中国</a:t>
              </a:r>
              <a:r>
                <a:rPr lang="en-US" altLang="zh-CN" sz="2000" b="1" dirty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LNG</a:t>
              </a:r>
              <a:r>
                <a:rPr lang="zh-CN" altLang="en-US" sz="2000" b="1" dirty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业务发展的瓶颈</a:t>
              </a:r>
              <a:endParaRPr lang="en-US" altLang="zh-CN" sz="20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gray">
            <a:xfrm>
              <a:off x="1867" y="1875"/>
              <a:ext cx="2447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Bottleneck of China LNG Business</a:t>
              </a:r>
            </a:p>
          </p:txBody>
        </p:sp>
        <p:grpSp>
          <p:nvGrpSpPr>
            <p:cNvPr id="92166" name="Group 7"/>
            <p:cNvGrpSpPr>
              <a:grpSpLocks/>
            </p:cNvGrpSpPr>
            <p:nvPr/>
          </p:nvGrpSpPr>
          <p:grpSpPr bwMode="auto">
            <a:xfrm>
              <a:off x="740" y="2545"/>
              <a:ext cx="984" cy="1594"/>
              <a:chOff x="932" y="2517"/>
              <a:chExt cx="984" cy="1594"/>
            </a:xfrm>
          </p:grpSpPr>
          <p:sp>
            <p:nvSpPr>
              <p:cNvPr id="27" name="Oval 13"/>
              <p:cNvSpPr>
                <a:spLocks noChangeArrowheads="1"/>
              </p:cNvSpPr>
              <p:nvPr/>
            </p:nvSpPr>
            <p:spPr bwMode="gray">
              <a:xfrm>
                <a:off x="1014" y="3547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92181" name="Group 8"/>
              <p:cNvGrpSpPr>
                <a:grpSpLocks/>
              </p:cNvGrpSpPr>
              <p:nvPr/>
            </p:nvGrpSpPr>
            <p:grpSpPr bwMode="auto">
              <a:xfrm>
                <a:off x="932" y="2517"/>
                <a:ext cx="984" cy="1594"/>
                <a:chOff x="840" y="1286"/>
                <a:chExt cx="1312" cy="2166"/>
              </a:xfrm>
            </p:grpSpPr>
            <p:grpSp>
              <p:nvGrpSpPr>
                <p:cNvPr id="92182" name="Group 9"/>
                <p:cNvGrpSpPr>
                  <a:grpSpLocks/>
                </p:cNvGrpSpPr>
                <p:nvPr/>
              </p:nvGrpSpPr>
              <p:grpSpPr bwMode="auto">
                <a:xfrm>
                  <a:off x="840" y="1286"/>
                  <a:ext cx="1312" cy="1352"/>
                  <a:chOff x="2308" y="1536"/>
                  <a:chExt cx="1766" cy="1753"/>
                </a:xfrm>
              </p:grpSpPr>
              <p:sp>
                <p:nvSpPr>
                  <p:cNvPr id="30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308" y="1536"/>
                    <a:ext cx="1766" cy="17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92185" name="Freeform 11"/>
                  <p:cNvSpPr>
                    <a:spLocks/>
                  </p:cNvSpPr>
                  <p:nvPr/>
                </p:nvSpPr>
                <p:spPr bwMode="gray">
                  <a:xfrm>
                    <a:off x="2557" y="1629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9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058" y="2906"/>
                  <a:ext cx="725" cy="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黑体" pitchFamily="49" charset="-122"/>
                      <a:ea typeface="黑体" pitchFamily="49" charset="-122"/>
                    </a:rPr>
                    <a:t>气源</a:t>
                  </a:r>
                  <a:endParaRPr lang="en-US" altLang="zh-CN" sz="20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itchFamily="49" charset="-122"/>
                    <a:ea typeface="黑体" pitchFamily="49" charset="-122"/>
                  </a:endParaRPr>
                </a:p>
                <a:p>
                  <a:pPr algn="ctr" eaLnBrk="0" hangingPunct="0">
                    <a:defRPr/>
                  </a:pPr>
                  <a:r>
                    <a:rPr lang="en-US" altLang="zh-CN" sz="20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黑体" pitchFamily="49" charset="-122"/>
                      <a:ea typeface="黑体" pitchFamily="49" charset="-122"/>
                    </a:rPr>
                    <a:t>Source</a:t>
                  </a:r>
                </a:p>
              </p:txBody>
            </p:sp>
          </p:grpSp>
        </p:grpSp>
        <p:grpSp>
          <p:nvGrpSpPr>
            <p:cNvPr id="92167" name="Group 14"/>
            <p:cNvGrpSpPr>
              <a:grpSpLocks/>
            </p:cNvGrpSpPr>
            <p:nvPr/>
          </p:nvGrpSpPr>
          <p:grpSpPr bwMode="auto">
            <a:xfrm>
              <a:off x="3771" y="2611"/>
              <a:ext cx="1931" cy="1529"/>
              <a:chOff x="2619" y="2659"/>
              <a:chExt cx="1931" cy="1529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3113" y="3605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92175" name="Group 15"/>
              <p:cNvGrpSpPr>
                <a:grpSpLocks/>
              </p:cNvGrpSpPr>
              <p:nvPr/>
            </p:nvGrpSpPr>
            <p:grpSpPr bwMode="auto">
              <a:xfrm>
                <a:off x="2619" y="2659"/>
                <a:ext cx="1931" cy="1529"/>
                <a:chOff x="1802" y="1338"/>
                <a:chExt cx="2320" cy="1824"/>
              </a:xfrm>
            </p:grpSpPr>
            <p:grpSp>
              <p:nvGrpSpPr>
                <p:cNvPr id="92176" name="Group 16"/>
                <p:cNvGrpSpPr>
                  <a:grpSpLocks/>
                </p:cNvGrpSpPr>
                <p:nvPr/>
              </p:nvGrpSpPr>
              <p:grpSpPr bwMode="auto">
                <a:xfrm>
                  <a:off x="2444" y="1338"/>
                  <a:ext cx="1035" cy="1101"/>
                  <a:chOff x="2078" y="1702"/>
                  <a:chExt cx="1508" cy="1607"/>
                </a:xfrm>
              </p:grpSpPr>
              <p:sp>
                <p:nvSpPr>
                  <p:cNvPr id="24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2076" y="1702"/>
                    <a:ext cx="1511" cy="16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92179" name="Freeform 18"/>
                  <p:cNvSpPr>
                    <a:spLocks/>
                  </p:cNvSpPr>
                  <p:nvPr/>
                </p:nvSpPr>
                <p:spPr bwMode="gray">
                  <a:xfrm>
                    <a:off x="2221" y="1732"/>
                    <a:ext cx="1220" cy="650"/>
                  </a:xfrm>
                  <a:custGeom>
                    <a:avLst/>
                    <a:gdLst>
                      <a:gd name="T0" fmla="*/ 1202 w 1321"/>
                      <a:gd name="T1" fmla="*/ 366 h 712"/>
                      <a:gd name="T2" fmla="*/ 1216 w 1321"/>
                      <a:gd name="T3" fmla="*/ 404 h 712"/>
                      <a:gd name="T4" fmla="*/ 1220 w 1321"/>
                      <a:gd name="T5" fmla="*/ 439 h 712"/>
                      <a:gd name="T6" fmla="*/ 1214 w 1321"/>
                      <a:gd name="T7" fmla="*/ 471 h 712"/>
                      <a:gd name="T8" fmla="*/ 1199 w 1321"/>
                      <a:gd name="T9" fmla="*/ 502 h 712"/>
                      <a:gd name="T10" fmla="*/ 1175 w 1321"/>
                      <a:gd name="T11" fmla="*/ 529 h 712"/>
                      <a:gd name="T12" fmla="*/ 1144 w 1321"/>
                      <a:gd name="T13" fmla="*/ 551 h 712"/>
                      <a:gd name="T14" fmla="*/ 1105 w 1321"/>
                      <a:gd name="T15" fmla="*/ 573 h 712"/>
                      <a:gd name="T16" fmla="*/ 1059 w 1321"/>
                      <a:gd name="T17" fmla="*/ 592 h 712"/>
                      <a:gd name="T18" fmla="*/ 1009 w 1321"/>
                      <a:gd name="T19" fmla="*/ 609 h 712"/>
                      <a:gd name="T20" fmla="*/ 952 w 1321"/>
                      <a:gd name="T21" fmla="*/ 624 h 712"/>
                      <a:gd name="T22" fmla="*/ 893 w 1321"/>
                      <a:gd name="T23" fmla="*/ 634 h 712"/>
                      <a:gd name="T24" fmla="*/ 827 w 1321"/>
                      <a:gd name="T25" fmla="*/ 643 h 712"/>
                      <a:gd name="T26" fmla="*/ 761 w 1321"/>
                      <a:gd name="T27" fmla="*/ 648 h 712"/>
                      <a:gd name="T28" fmla="*/ 734 w 1321"/>
                      <a:gd name="T29" fmla="*/ 650 h 712"/>
                      <a:gd name="T30" fmla="*/ 440 w 1321"/>
                      <a:gd name="T31" fmla="*/ 650 h 712"/>
                      <a:gd name="T32" fmla="*/ 436 w 1321"/>
                      <a:gd name="T33" fmla="*/ 650 h 712"/>
                      <a:gd name="T34" fmla="*/ 378 w 1321"/>
                      <a:gd name="T35" fmla="*/ 646 h 712"/>
                      <a:gd name="T36" fmla="*/ 321 w 1321"/>
                      <a:gd name="T37" fmla="*/ 643 h 712"/>
                      <a:gd name="T38" fmla="*/ 268 w 1321"/>
                      <a:gd name="T39" fmla="*/ 635 h 712"/>
                      <a:gd name="T40" fmla="*/ 217 w 1321"/>
                      <a:gd name="T41" fmla="*/ 629 h 712"/>
                      <a:gd name="T42" fmla="*/ 172 w 1321"/>
                      <a:gd name="T43" fmla="*/ 618 h 712"/>
                      <a:gd name="T44" fmla="*/ 130 w 1321"/>
                      <a:gd name="T45" fmla="*/ 605 h 712"/>
                      <a:gd name="T46" fmla="*/ 94 w 1321"/>
                      <a:gd name="T47" fmla="*/ 592 h 712"/>
                      <a:gd name="T48" fmla="*/ 62 w 1321"/>
                      <a:gd name="T49" fmla="*/ 575 h 712"/>
                      <a:gd name="T50" fmla="*/ 36 w 1321"/>
                      <a:gd name="T51" fmla="*/ 555 h 712"/>
                      <a:gd name="T52" fmla="*/ 17 w 1321"/>
                      <a:gd name="T53" fmla="*/ 532 h 712"/>
                      <a:gd name="T54" fmla="*/ 6 w 1321"/>
                      <a:gd name="T55" fmla="*/ 506 h 712"/>
                      <a:gd name="T56" fmla="*/ 0 w 1321"/>
                      <a:gd name="T57" fmla="*/ 478 h 712"/>
                      <a:gd name="T58" fmla="*/ 0 w 1321"/>
                      <a:gd name="T59" fmla="*/ 475 h 712"/>
                      <a:gd name="T60" fmla="*/ 4 w 1321"/>
                      <a:gd name="T61" fmla="*/ 445 h 712"/>
                      <a:gd name="T62" fmla="*/ 15 w 1321"/>
                      <a:gd name="T63" fmla="*/ 407 h 712"/>
                      <a:gd name="T64" fmla="*/ 47 w 1321"/>
                      <a:gd name="T65" fmla="*/ 338 h 712"/>
                      <a:gd name="T66" fmla="*/ 87 w 1321"/>
                      <a:gd name="T67" fmla="*/ 273 h 712"/>
                      <a:gd name="T68" fmla="*/ 136 w 1321"/>
                      <a:gd name="T69" fmla="*/ 215 h 712"/>
                      <a:gd name="T70" fmla="*/ 188 w 1321"/>
                      <a:gd name="T71" fmla="*/ 161 h 712"/>
                      <a:gd name="T72" fmla="*/ 249 w 1321"/>
                      <a:gd name="T73" fmla="*/ 114 h 712"/>
                      <a:gd name="T74" fmla="*/ 315 w 1321"/>
                      <a:gd name="T75" fmla="*/ 75 h 712"/>
                      <a:gd name="T76" fmla="*/ 383 w 1321"/>
                      <a:gd name="T77" fmla="*/ 43 h 712"/>
                      <a:gd name="T78" fmla="*/ 459 w 1321"/>
                      <a:gd name="T79" fmla="*/ 19 h 712"/>
                      <a:gd name="T80" fmla="*/ 537 w 1321"/>
                      <a:gd name="T81" fmla="*/ 5 h 712"/>
                      <a:gd name="T82" fmla="*/ 616 w 1321"/>
                      <a:gd name="T83" fmla="*/ 0 h 712"/>
                      <a:gd name="T84" fmla="*/ 616 w 1321"/>
                      <a:gd name="T85" fmla="*/ 0 h 712"/>
                      <a:gd name="T86" fmla="*/ 701 w 1321"/>
                      <a:gd name="T87" fmla="*/ 5 h 712"/>
                      <a:gd name="T88" fmla="*/ 782 w 1321"/>
                      <a:gd name="T89" fmla="*/ 21 h 712"/>
                      <a:gd name="T90" fmla="*/ 861 w 1321"/>
                      <a:gd name="T91" fmla="*/ 48 h 712"/>
                      <a:gd name="T92" fmla="*/ 933 w 1321"/>
                      <a:gd name="T93" fmla="*/ 82 h 712"/>
                      <a:gd name="T94" fmla="*/ 999 w 1321"/>
                      <a:gd name="T95" fmla="*/ 125 h 712"/>
                      <a:gd name="T96" fmla="*/ 1061 w 1321"/>
                      <a:gd name="T97" fmla="*/ 177 h 712"/>
                      <a:gd name="T98" fmla="*/ 1116 w 1321"/>
                      <a:gd name="T99" fmla="*/ 234 h 712"/>
                      <a:gd name="T100" fmla="*/ 1162 w 1321"/>
                      <a:gd name="T101" fmla="*/ 297 h 712"/>
                      <a:gd name="T102" fmla="*/ 1202 w 1321"/>
                      <a:gd name="T103" fmla="*/ 366 h 712"/>
                      <a:gd name="T104" fmla="*/ 1202 w 1321"/>
                      <a:gd name="T105" fmla="*/ 36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1802" y="2683"/>
                  <a:ext cx="2320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黑体" pitchFamily="49" charset="-122"/>
                      <a:ea typeface="黑体" pitchFamily="49" charset="-122"/>
                    </a:rPr>
                    <a:t>技术和装备</a:t>
                  </a:r>
                  <a:endParaRPr lang="en-US" altLang="zh-CN" sz="2000" b="1" dirty="0">
                    <a:solidFill>
                      <a:schemeClr val="tx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itchFamily="49" charset="-122"/>
                    <a:ea typeface="黑体" pitchFamily="49" charset="-122"/>
                  </a:endParaRPr>
                </a:p>
                <a:p>
                  <a:pPr algn="ctr" eaLnBrk="0" hangingPunct="0"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宋体" pitchFamily="2" charset="-122"/>
                    </a:rPr>
                    <a:t>Technology &amp; Equipments</a:t>
                  </a:r>
                </a:p>
              </p:txBody>
            </p:sp>
          </p:grpSp>
        </p:grpSp>
        <p:grpSp>
          <p:nvGrpSpPr>
            <p:cNvPr id="92168" name="Group 27"/>
            <p:cNvGrpSpPr>
              <a:grpSpLocks/>
            </p:cNvGrpSpPr>
            <p:nvPr/>
          </p:nvGrpSpPr>
          <p:grpSpPr bwMode="auto">
            <a:xfrm>
              <a:off x="2457" y="2587"/>
              <a:ext cx="1111" cy="1728"/>
              <a:chOff x="1353" y="2635"/>
              <a:chExt cx="1111" cy="1728"/>
            </a:xfrm>
          </p:grpSpPr>
          <p:sp>
            <p:nvSpPr>
              <p:cNvPr id="12" name="Oval 32"/>
              <p:cNvSpPr>
                <a:spLocks noChangeArrowheads="1"/>
              </p:cNvSpPr>
              <p:nvPr/>
            </p:nvSpPr>
            <p:spPr bwMode="gray">
              <a:xfrm>
                <a:off x="1440" y="358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92170" name="Group 28"/>
              <p:cNvGrpSpPr>
                <a:grpSpLocks/>
              </p:cNvGrpSpPr>
              <p:nvPr/>
            </p:nvGrpSpPr>
            <p:grpSpPr bwMode="auto">
              <a:xfrm>
                <a:off x="1440" y="2635"/>
                <a:ext cx="943" cy="943"/>
                <a:chOff x="1091" y="1657"/>
                <a:chExt cx="1649" cy="1653"/>
              </a:xfrm>
            </p:grpSpPr>
            <p:sp>
              <p:nvSpPr>
                <p:cNvPr id="13" name="Oval 29"/>
                <p:cNvSpPr>
                  <a:spLocks noChangeArrowheads="1"/>
                </p:cNvSpPr>
                <p:nvPr/>
              </p:nvSpPr>
              <p:spPr bwMode="gray">
                <a:xfrm>
                  <a:off x="1089" y="1655"/>
                  <a:ext cx="1648" cy="16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14" name="Freeform 30"/>
                <p:cNvSpPr>
                  <a:spLocks/>
                </p:cNvSpPr>
                <p:nvPr/>
              </p:nvSpPr>
              <p:spPr bwMode="gray">
                <a:xfrm>
                  <a:off x="1233" y="1728"/>
                  <a:ext cx="1288" cy="651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gray">
              <a:xfrm>
                <a:off x="1353" y="3787"/>
                <a:ext cx="111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LNG</a:t>
                </a:r>
                <a:r>
                  <a:rPr lang="zh-CN" alt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价格</a:t>
                </a:r>
                <a:endParaRPr lang="en-US" altLang="zh-CN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Price</a:t>
                </a:r>
              </a:p>
              <a:p>
                <a:pPr algn="ctr" eaLnBrk="0" hangingPunct="0">
                  <a:defRPr/>
                </a:pPr>
                <a:endParaRPr lang="en-US" altLang="zh-CN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3"/>
          <p:cNvSpPr>
            <a:spLocks noChangeArrowheads="1"/>
          </p:cNvSpPr>
          <p:nvPr/>
        </p:nvSpPr>
        <p:spPr bwMode="auto">
          <a:xfrm>
            <a:off x="395288" y="2076450"/>
            <a:ext cx="8497887" cy="230822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无论对整个天然气产业还是对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LNG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产业来说，进口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LNG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都扮演着举足轻重的角色。 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Imported LNG is very important to NG and LNG business of China.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国家在整体部署、增加本土供应、加快非常规资源开发的同时，还需要掌握更多国际资源。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So, the priority is to develop more international resources.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468313" y="4797425"/>
            <a:ext cx="7923212" cy="7715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tint val="31765"/>
                  <a:invGamma/>
                </a:srgbClr>
              </a:gs>
            </a:gsLst>
            <a:lin ang="5400000" scaled="1"/>
          </a:gra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古语云：兵马未动，粮草先行。显然，只有气源充足，才能谈及天然气产业的健康发展。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684213" y="1268413"/>
            <a:ext cx="1655762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气源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Source</a:t>
            </a:r>
          </a:p>
        </p:txBody>
      </p:sp>
      <p:sp>
        <p:nvSpPr>
          <p:cNvPr id="8" name="矩形 7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9" name="矩形 8"/>
          <p:cNvSpPr/>
          <p:nvPr/>
        </p:nvSpPr>
        <p:spPr>
          <a:xfrm>
            <a:off x="285750" y="5773738"/>
            <a:ext cx="85010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Sufficient source is the prerequisite to healthy development of LNG industry.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09" name="组合 18"/>
          <p:cNvGrpSpPr>
            <a:grpSpLocks/>
          </p:cNvGrpSpPr>
          <p:nvPr/>
        </p:nvGrpSpPr>
        <p:grpSpPr bwMode="auto">
          <a:xfrm>
            <a:off x="2484438" y="1196975"/>
            <a:ext cx="4464050" cy="1800225"/>
            <a:chOff x="3779912" y="1268760"/>
            <a:chExt cx="2170113" cy="3727450"/>
          </a:xfrm>
        </p:grpSpPr>
        <p:sp>
          <p:nvSpPr>
            <p:cNvPr id="94239" name="AutoShape 122"/>
            <p:cNvSpPr>
              <a:spLocks noChangeArrowheads="1"/>
            </p:cNvSpPr>
            <p:nvPr/>
          </p:nvSpPr>
          <p:spPr bwMode="gray">
            <a:xfrm>
              <a:off x="3786262" y="126876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40" name="AutoShape 123"/>
            <p:cNvSpPr>
              <a:spLocks noChangeArrowheads="1"/>
            </p:cNvSpPr>
            <p:nvPr/>
          </p:nvSpPr>
          <p:spPr bwMode="gray">
            <a:xfrm>
              <a:off x="3819600" y="127669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41" name="AutoShape 124"/>
            <p:cNvSpPr>
              <a:spLocks noChangeArrowheads="1"/>
            </p:cNvSpPr>
            <p:nvPr/>
          </p:nvSpPr>
          <p:spPr bwMode="gray">
            <a:xfrm>
              <a:off x="3837062" y="334044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42" name="AutoShape 125"/>
            <p:cNvSpPr>
              <a:spLocks noChangeArrowheads="1"/>
            </p:cNvSpPr>
            <p:nvPr/>
          </p:nvSpPr>
          <p:spPr bwMode="gray">
            <a:xfrm>
              <a:off x="3837062" y="129892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33"/>
            <p:cNvSpPr txBox="1">
              <a:spLocks noChangeArrowheads="1"/>
            </p:cNvSpPr>
            <p:nvPr/>
          </p:nvSpPr>
          <p:spPr bwMode="gray">
            <a:xfrm>
              <a:off x="3862487" y="1722365"/>
              <a:ext cx="2057440" cy="765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获取气源主动权影响采用技术的主动权</a:t>
              </a:r>
              <a:endPara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4244" name="AutoShape 134"/>
            <p:cNvSpPr>
              <a:spLocks noChangeArrowheads="1"/>
            </p:cNvSpPr>
            <p:nvPr/>
          </p:nvSpPr>
          <p:spPr bwMode="gray">
            <a:xfrm>
              <a:off x="3779912" y="412626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45" name="AutoShape 135"/>
            <p:cNvSpPr>
              <a:spLocks noChangeArrowheads="1"/>
            </p:cNvSpPr>
            <p:nvPr/>
          </p:nvSpPr>
          <p:spPr bwMode="gray">
            <a:xfrm>
              <a:off x="3824362" y="415007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Text Box 133"/>
            <p:cNvSpPr txBox="1">
              <a:spLocks noChangeArrowheads="1"/>
            </p:cNvSpPr>
            <p:nvPr/>
          </p:nvSpPr>
          <p:spPr bwMode="gray">
            <a:xfrm>
              <a:off x="3857085" y="2636149"/>
              <a:ext cx="2057440" cy="13378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Ownership of source affects use of technology</a:t>
              </a:r>
            </a:p>
          </p:txBody>
        </p:sp>
      </p:grpSp>
      <p:grpSp>
        <p:nvGrpSpPr>
          <p:cNvPr id="94210" name="Group 21"/>
          <p:cNvGrpSpPr>
            <a:grpSpLocks/>
          </p:cNvGrpSpPr>
          <p:nvPr/>
        </p:nvGrpSpPr>
        <p:grpSpPr bwMode="auto">
          <a:xfrm>
            <a:off x="7164388" y="3357563"/>
            <a:ext cx="1655762" cy="792162"/>
            <a:chOff x="1920" y="912"/>
            <a:chExt cx="1889" cy="1009"/>
          </a:xfrm>
        </p:grpSpPr>
        <p:grpSp>
          <p:nvGrpSpPr>
            <p:cNvPr id="94230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94232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gray">
                <a:xfrm>
                  <a:off x="1993" y="1061"/>
                  <a:ext cx="1906" cy="9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6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gray">
              <a:xfrm>
                <a:off x="2107" y="1318"/>
                <a:ext cx="1650" cy="8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126" y="1326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94231" name="Text Box 17"/>
            <p:cNvSpPr txBox="1">
              <a:spLocks noChangeArrowheads="1"/>
            </p:cNvSpPr>
            <p:nvPr/>
          </p:nvSpPr>
          <p:spPr bwMode="auto">
            <a:xfrm>
              <a:off x="2084" y="1038"/>
              <a:ext cx="1560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1400" b="1">
                  <a:solidFill>
                    <a:srgbClr val="000000"/>
                  </a:solidFill>
                </a:rPr>
                <a:t>西加拿大 </a:t>
              </a:r>
              <a:r>
                <a:rPr lang="en-US" altLang="zh-CN" sz="1400" b="1">
                  <a:solidFill>
                    <a:srgbClr val="000000"/>
                  </a:solidFill>
                </a:rPr>
                <a:t>LNG</a:t>
              </a:r>
            </a:p>
          </p:txBody>
        </p:sp>
      </p:grpSp>
      <p:grpSp>
        <p:nvGrpSpPr>
          <p:cNvPr id="94211" name="Group 21"/>
          <p:cNvGrpSpPr>
            <a:grpSpLocks/>
          </p:cNvGrpSpPr>
          <p:nvPr/>
        </p:nvGrpSpPr>
        <p:grpSpPr bwMode="auto">
          <a:xfrm>
            <a:off x="323850" y="3213100"/>
            <a:ext cx="1655763" cy="792163"/>
            <a:chOff x="1920" y="912"/>
            <a:chExt cx="1889" cy="1009"/>
          </a:xfrm>
        </p:grpSpPr>
        <p:grpSp>
          <p:nvGrpSpPr>
            <p:cNvPr id="94221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94223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8" name="Oval 11"/>
                <p:cNvSpPr>
                  <a:spLocks noChangeArrowheads="1"/>
                </p:cNvSpPr>
                <p:nvPr/>
              </p:nvSpPr>
              <p:spPr bwMode="gray">
                <a:xfrm>
                  <a:off x="1993" y="1061"/>
                  <a:ext cx="1906" cy="9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49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6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44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gray">
              <a:xfrm>
                <a:off x="2107" y="1318"/>
                <a:ext cx="1650" cy="8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gray">
              <a:xfrm>
                <a:off x="2126" y="1326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7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2" cy="62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94222" name="Text Box 17"/>
            <p:cNvSpPr txBox="1">
              <a:spLocks noChangeArrowheads="1"/>
            </p:cNvSpPr>
            <p:nvPr/>
          </p:nvSpPr>
          <p:spPr bwMode="auto">
            <a:xfrm>
              <a:off x="2084" y="1038"/>
              <a:ext cx="1560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 b="1">
                  <a:solidFill>
                    <a:srgbClr val="000000"/>
                  </a:solidFill>
                </a:rPr>
                <a:t>Arrow</a:t>
              </a:r>
              <a:r>
                <a:rPr lang="zh-CN" altLang="en-US" sz="1400" b="1">
                  <a:solidFill>
                    <a:srgbClr val="000000"/>
                  </a:solidFill>
                </a:rPr>
                <a:t> </a:t>
              </a:r>
              <a:r>
                <a:rPr lang="en-US" altLang="zh-CN" sz="1400" b="1">
                  <a:solidFill>
                    <a:srgbClr val="000000"/>
                  </a:solidFill>
                </a:rPr>
                <a:t>LNG</a:t>
              </a: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gray">
          <a:xfrm>
            <a:off x="179388" y="4365625"/>
            <a:ext cx="195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CNPC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50%</a:t>
            </a: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SHELL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50%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gray">
          <a:xfrm>
            <a:off x="6948488" y="4221163"/>
            <a:ext cx="1951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CNPC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20%</a:t>
            </a: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SHELL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40%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gray">
          <a:xfrm>
            <a:off x="2357438" y="5876925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使用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SHELL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技术</a:t>
            </a:r>
            <a:endParaRPr lang="en-US" altLang="zh-CN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Using technology of Shell</a:t>
            </a:r>
          </a:p>
        </p:txBody>
      </p:sp>
      <p:sp>
        <p:nvSpPr>
          <p:cNvPr id="53" name="Freeform 6"/>
          <p:cNvSpPr>
            <a:spLocks/>
          </p:cNvSpPr>
          <p:nvPr/>
        </p:nvSpPr>
        <p:spPr bwMode="gray">
          <a:xfrm>
            <a:off x="6875463" y="5084763"/>
            <a:ext cx="904875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4" name="Freeform 8"/>
          <p:cNvSpPr>
            <a:spLocks/>
          </p:cNvSpPr>
          <p:nvPr/>
        </p:nvSpPr>
        <p:spPr bwMode="gray">
          <a:xfrm flipH="1">
            <a:off x="1547813" y="50847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84994" name="Picture 2" descr="90fba61bb07d1191a9ec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2160240" cy="1921014"/>
          </a:xfrm>
          <a:prstGeom prst="rect">
            <a:avLst/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4995" name="Picture 3" descr="u=3367354389,425803150&amp;fm=23&amp;g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2195736" cy="1906588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39" name="矩形 38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684213" y="1624013"/>
            <a:ext cx="1655762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气源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/>
          </p:cNvSpPr>
          <p:nvPr/>
        </p:nvSpPr>
        <p:spPr bwMode="gray">
          <a:xfrm rot="20392994">
            <a:off x="2190750" y="3398838"/>
            <a:ext cx="1585913" cy="55562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95234" name="AutoShape 7"/>
          <p:cNvSpPr>
            <a:spLocks noChangeArrowheads="1"/>
          </p:cNvSpPr>
          <p:nvPr/>
        </p:nvSpPr>
        <p:spPr bwMode="auto">
          <a:xfrm flipH="1">
            <a:off x="6310313" y="2000250"/>
            <a:ext cx="77787" cy="698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35" name="AutoShape 9"/>
          <p:cNvSpPr>
            <a:spLocks noChangeArrowheads="1"/>
          </p:cNvSpPr>
          <p:nvPr/>
        </p:nvSpPr>
        <p:spPr bwMode="auto">
          <a:xfrm>
            <a:off x="3789363" y="1916113"/>
            <a:ext cx="4651375" cy="222726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868863" y="1851025"/>
            <a:ext cx="3168650" cy="138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95237" name="AutoShape 11"/>
          <p:cNvSpPr>
            <a:spLocks noChangeArrowheads="1"/>
          </p:cNvSpPr>
          <p:nvPr/>
        </p:nvSpPr>
        <p:spPr bwMode="auto">
          <a:xfrm flipH="1">
            <a:off x="9015413" y="1755775"/>
            <a:ext cx="76200" cy="682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38" name="AutoShape 12"/>
          <p:cNvSpPr>
            <a:spLocks noChangeArrowheads="1"/>
          </p:cNvSpPr>
          <p:nvPr/>
        </p:nvSpPr>
        <p:spPr bwMode="auto">
          <a:xfrm flipH="1">
            <a:off x="7304088" y="1755775"/>
            <a:ext cx="76200" cy="682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39" name="Freeform 13"/>
          <p:cNvSpPr>
            <a:spLocks/>
          </p:cNvSpPr>
          <p:nvPr/>
        </p:nvSpPr>
        <p:spPr bwMode="gray">
          <a:xfrm>
            <a:off x="2139950" y="2300288"/>
            <a:ext cx="1585913" cy="557212"/>
          </a:xfrm>
          <a:custGeom>
            <a:avLst/>
            <a:gdLst>
              <a:gd name="T0" fmla="*/ 0 w 982"/>
              <a:gd name="T1" fmla="*/ 557212 h 774"/>
              <a:gd name="T2" fmla="*/ 3230 w 982"/>
              <a:gd name="T3" fmla="*/ 554332 h 774"/>
              <a:gd name="T4" fmla="*/ 12920 w 982"/>
              <a:gd name="T5" fmla="*/ 542814 h 774"/>
              <a:gd name="T6" fmla="*/ 25840 w 982"/>
              <a:gd name="T7" fmla="*/ 525536 h 774"/>
              <a:gd name="T8" fmla="*/ 51679 w 982"/>
              <a:gd name="T9" fmla="*/ 502499 h 774"/>
              <a:gd name="T10" fmla="*/ 80749 w 982"/>
              <a:gd name="T11" fmla="*/ 475142 h 774"/>
              <a:gd name="T12" fmla="*/ 122739 w 982"/>
              <a:gd name="T13" fmla="*/ 444906 h 774"/>
              <a:gd name="T14" fmla="*/ 171188 w 982"/>
              <a:gd name="T15" fmla="*/ 413230 h 774"/>
              <a:gd name="T16" fmla="*/ 229328 w 982"/>
              <a:gd name="T17" fmla="*/ 380114 h 774"/>
              <a:gd name="T18" fmla="*/ 300387 w 982"/>
              <a:gd name="T19" fmla="*/ 346998 h 774"/>
              <a:gd name="T20" fmla="*/ 381136 w 982"/>
              <a:gd name="T21" fmla="*/ 315322 h 774"/>
              <a:gd name="T22" fmla="*/ 474805 w 982"/>
              <a:gd name="T23" fmla="*/ 286525 h 774"/>
              <a:gd name="T24" fmla="*/ 581394 w 982"/>
              <a:gd name="T25" fmla="*/ 259168 h 774"/>
              <a:gd name="T26" fmla="*/ 687983 w 982"/>
              <a:gd name="T27" fmla="*/ 239011 h 774"/>
              <a:gd name="T28" fmla="*/ 788112 w 982"/>
              <a:gd name="T29" fmla="*/ 226052 h 774"/>
              <a:gd name="T30" fmla="*/ 878551 w 982"/>
              <a:gd name="T31" fmla="*/ 218853 h 774"/>
              <a:gd name="T32" fmla="*/ 959300 w 982"/>
              <a:gd name="T33" fmla="*/ 215974 h 774"/>
              <a:gd name="T34" fmla="*/ 1030359 w 982"/>
              <a:gd name="T35" fmla="*/ 215974 h 774"/>
              <a:gd name="T36" fmla="*/ 1094958 w 982"/>
              <a:gd name="T37" fmla="*/ 218853 h 774"/>
              <a:gd name="T38" fmla="*/ 1146638 w 982"/>
              <a:gd name="T39" fmla="*/ 224613 h 774"/>
              <a:gd name="T40" fmla="*/ 1188627 w 982"/>
              <a:gd name="T41" fmla="*/ 230372 h 774"/>
              <a:gd name="T42" fmla="*/ 1217697 w 982"/>
              <a:gd name="T43" fmla="*/ 234691 h 774"/>
              <a:gd name="T44" fmla="*/ 1237077 w 982"/>
              <a:gd name="T45" fmla="*/ 239011 h 774"/>
              <a:gd name="T46" fmla="*/ 1243537 w 982"/>
              <a:gd name="T47" fmla="*/ 240451 h 774"/>
              <a:gd name="T48" fmla="*/ 1098188 w 982"/>
              <a:gd name="T49" fmla="*/ 342678 h 774"/>
              <a:gd name="T50" fmla="*/ 1585913 w 982"/>
              <a:gd name="T51" fmla="*/ 266367 h 774"/>
              <a:gd name="T52" fmla="*/ 1472864 w 982"/>
              <a:gd name="T53" fmla="*/ 0 h 774"/>
              <a:gd name="T54" fmla="*/ 1379195 w 982"/>
              <a:gd name="T55" fmla="*/ 107987 h 774"/>
              <a:gd name="T56" fmla="*/ 1372735 w 982"/>
              <a:gd name="T57" fmla="*/ 106547 h 774"/>
              <a:gd name="T58" fmla="*/ 1353356 w 982"/>
              <a:gd name="T59" fmla="*/ 102228 h 774"/>
              <a:gd name="T60" fmla="*/ 1327516 w 982"/>
              <a:gd name="T61" fmla="*/ 96468 h 774"/>
              <a:gd name="T62" fmla="*/ 1288756 w 982"/>
              <a:gd name="T63" fmla="*/ 90709 h 774"/>
              <a:gd name="T64" fmla="*/ 1240307 w 982"/>
              <a:gd name="T65" fmla="*/ 86389 h 774"/>
              <a:gd name="T66" fmla="*/ 1182167 w 982"/>
              <a:gd name="T67" fmla="*/ 82070 h 774"/>
              <a:gd name="T68" fmla="*/ 1117568 w 982"/>
              <a:gd name="T69" fmla="*/ 79190 h 774"/>
              <a:gd name="T70" fmla="*/ 1043279 w 982"/>
              <a:gd name="T71" fmla="*/ 79190 h 774"/>
              <a:gd name="T72" fmla="*/ 962530 w 982"/>
              <a:gd name="T73" fmla="*/ 83510 h 774"/>
              <a:gd name="T74" fmla="*/ 872091 w 982"/>
              <a:gd name="T75" fmla="*/ 90709 h 774"/>
              <a:gd name="T76" fmla="*/ 778422 w 982"/>
              <a:gd name="T77" fmla="*/ 105107 h 774"/>
              <a:gd name="T78" fmla="*/ 681523 w 982"/>
              <a:gd name="T79" fmla="*/ 123825 h 774"/>
              <a:gd name="T80" fmla="*/ 574934 w 982"/>
              <a:gd name="T81" fmla="*/ 151182 h 774"/>
              <a:gd name="T82" fmla="*/ 468345 w 982"/>
              <a:gd name="T83" fmla="*/ 185737 h 774"/>
              <a:gd name="T84" fmla="*/ 371446 w 982"/>
              <a:gd name="T85" fmla="*/ 223173 h 774"/>
              <a:gd name="T86" fmla="*/ 287467 w 982"/>
              <a:gd name="T87" fmla="*/ 262048 h 774"/>
              <a:gd name="T88" fmla="*/ 219638 w 982"/>
              <a:gd name="T89" fmla="*/ 303803 h 774"/>
              <a:gd name="T90" fmla="*/ 161498 w 982"/>
              <a:gd name="T91" fmla="*/ 345558 h 774"/>
              <a:gd name="T92" fmla="*/ 116279 w 982"/>
              <a:gd name="T93" fmla="*/ 385873 h 774"/>
              <a:gd name="T94" fmla="*/ 77519 w 982"/>
              <a:gd name="T95" fmla="*/ 424748 h 774"/>
              <a:gd name="T96" fmla="*/ 48449 w 982"/>
              <a:gd name="T97" fmla="*/ 460744 h 774"/>
              <a:gd name="T98" fmla="*/ 29070 w 982"/>
              <a:gd name="T99" fmla="*/ 492420 h 774"/>
              <a:gd name="T100" fmla="*/ 12920 w 982"/>
              <a:gd name="T101" fmla="*/ 519777 h 774"/>
              <a:gd name="T102" fmla="*/ 6460 w 982"/>
              <a:gd name="T103" fmla="*/ 539934 h 774"/>
              <a:gd name="T104" fmla="*/ 0 w 982"/>
              <a:gd name="T105" fmla="*/ 552893 h 774"/>
              <a:gd name="T106" fmla="*/ 0 w 982"/>
              <a:gd name="T107" fmla="*/ 55721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FFC000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40" name="Text Box 14"/>
          <p:cNvSpPr txBox="1">
            <a:spLocks noChangeArrowheads="1"/>
          </p:cNvSpPr>
          <p:nvPr/>
        </p:nvSpPr>
        <p:spPr bwMode="gray">
          <a:xfrm>
            <a:off x="5380038" y="1949450"/>
            <a:ext cx="203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95241" name="Text Box 15"/>
          <p:cNvSpPr txBox="1">
            <a:spLocks noChangeArrowheads="1"/>
          </p:cNvSpPr>
          <p:nvPr/>
        </p:nvSpPr>
        <p:spPr bwMode="gray">
          <a:xfrm>
            <a:off x="8099425" y="1711325"/>
            <a:ext cx="203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zh-CN" sz="1400">
              <a:solidFill>
                <a:srgbClr val="FFFFFF"/>
              </a:solidFill>
            </a:endParaRPr>
          </a:p>
        </p:txBody>
      </p:sp>
      <p:grpSp>
        <p:nvGrpSpPr>
          <p:cNvPr id="95242" name="组合 27"/>
          <p:cNvGrpSpPr>
            <a:grpSpLocks/>
          </p:cNvGrpSpPr>
          <p:nvPr/>
        </p:nvGrpSpPr>
        <p:grpSpPr bwMode="auto">
          <a:xfrm>
            <a:off x="476250" y="928688"/>
            <a:ext cx="3136900" cy="2571750"/>
            <a:chOff x="1233736" y="1995956"/>
            <a:chExt cx="3136406" cy="1254263"/>
          </a:xfrm>
        </p:grpSpPr>
        <p:sp>
          <p:nvSpPr>
            <p:cNvPr id="95253" name="AutoShape 8"/>
            <p:cNvSpPr>
              <a:spLocks noChangeArrowheads="1"/>
            </p:cNvSpPr>
            <p:nvPr/>
          </p:nvSpPr>
          <p:spPr bwMode="auto">
            <a:xfrm flipH="1">
              <a:off x="4293003" y="1995956"/>
              <a:ext cx="77139" cy="6946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5254" name="Group 16"/>
            <p:cNvGrpSpPr>
              <a:grpSpLocks/>
            </p:cNvGrpSpPr>
            <p:nvPr/>
          </p:nvGrpSpPr>
          <p:grpSpPr bwMode="auto">
            <a:xfrm>
              <a:off x="1233736" y="2135568"/>
              <a:ext cx="2482476" cy="1114651"/>
              <a:chOff x="576" y="1814"/>
              <a:chExt cx="1446" cy="2052"/>
            </a:xfrm>
          </p:grpSpPr>
          <p:sp>
            <p:nvSpPr>
              <p:cNvPr id="95255" name="AutoShape 17"/>
              <p:cNvSpPr>
                <a:spLocks noChangeArrowheads="1"/>
              </p:cNvSpPr>
              <p:nvPr/>
            </p:nvSpPr>
            <p:spPr bwMode="auto">
              <a:xfrm>
                <a:off x="576" y="1878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gray">
              <a:xfrm>
                <a:off x="712" y="1814"/>
                <a:ext cx="1174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95257" name="Text Box 22"/>
              <p:cNvSpPr txBox="1">
                <a:spLocks noChangeArrowheads="1"/>
              </p:cNvSpPr>
              <p:nvPr/>
            </p:nvSpPr>
            <p:spPr bwMode="auto">
              <a:xfrm>
                <a:off x="624" y="1983"/>
                <a:ext cx="1344" cy="10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FF3300"/>
                  </a:buClr>
                </a:pPr>
                <a:r>
                  <a:rPr lang="zh-CN" altLang="en-US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成本大幅上升</a:t>
                </a:r>
                <a:endPara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endParaRPr>
              </a:p>
              <a:p>
                <a:pPr>
                  <a:buClr>
                    <a:srgbClr val="FF3300"/>
                  </a:buClr>
                </a:pPr>
                <a:r>
                  <a:rPr lang="en-US" altLang="zh-CN" sz="1400">
                    <a:cs typeface="Arial" charset="0"/>
                  </a:rPr>
                  <a:t>costs increase significantly</a:t>
                </a:r>
                <a:endParaRPr lang="en-US" altLang="zh-CN" sz="14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endParaRPr>
              </a:p>
            </p:txBody>
          </p:sp>
        </p:grpSp>
      </p:grpSp>
      <p:grpSp>
        <p:nvGrpSpPr>
          <p:cNvPr id="95243" name="组合 28"/>
          <p:cNvGrpSpPr>
            <a:grpSpLocks/>
          </p:cNvGrpSpPr>
          <p:nvPr/>
        </p:nvGrpSpPr>
        <p:grpSpPr bwMode="auto">
          <a:xfrm>
            <a:off x="511175" y="3786188"/>
            <a:ext cx="2482850" cy="720725"/>
            <a:chOff x="1331640" y="3861048"/>
            <a:chExt cx="2482476" cy="720080"/>
          </a:xfrm>
        </p:grpSpPr>
        <p:sp>
          <p:nvSpPr>
            <p:cNvPr id="95250" name="AutoShape 5"/>
            <p:cNvSpPr>
              <a:spLocks noChangeArrowheads="1"/>
            </p:cNvSpPr>
            <p:nvPr/>
          </p:nvSpPr>
          <p:spPr bwMode="auto">
            <a:xfrm>
              <a:off x="1331640" y="3933056"/>
              <a:ext cx="2482476" cy="648072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1476081" y="3861048"/>
              <a:ext cx="2015821" cy="1379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5252" name="Text Box 23"/>
            <p:cNvSpPr txBox="1">
              <a:spLocks noChangeArrowheads="1"/>
            </p:cNvSpPr>
            <p:nvPr/>
          </p:nvSpPr>
          <p:spPr bwMode="auto">
            <a:xfrm>
              <a:off x="1403648" y="3937046"/>
              <a:ext cx="230716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与原油挂钩</a:t>
              </a:r>
              <a:endPara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endParaRPr>
            </a:p>
            <a:p>
              <a:pPr>
                <a:buClr>
                  <a:srgbClr val="FF3300"/>
                </a:buClr>
              </a:pPr>
              <a:r>
                <a:rPr lang="en-US" altLang="zh-CN" sz="14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Price link up with oil</a:t>
              </a:r>
            </a:p>
          </p:txBody>
        </p:sp>
      </p:grpSp>
      <p:sp>
        <p:nvSpPr>
          <p:cNvPr id="95244" name="矩形 23"/>
          <p:cNvSpPr>
            <a:spLocks noChangeArrowheads="1"/>
          </p:cNvSpPr>
          <p:nvPr/>
        </p:nvSpPr>
        <p:spPr bwMode="auto">
          <a:xfrm>
            <a:off x="3940175" y="2090738"/>
            <a:ext cx="43656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zh-CN" altLang="en-US" sz="16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预计国际</a:t>
            </a:r>
            <a:r>
              <a:rPr lang="en-US" altLang="zh-CN" sz="16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16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价格近期内下降的可能性不大，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我国进口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价格远高于欧洲和美洲价格，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高价严重制约着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产业的发展。</a:t>
            </a:r>
            <a:endParaRPr lang="en-US" altLang="zh-CN" sz="160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4076700" y="1052513"/>
            <a:ext cx="1655763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价格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Price</a:t>
            </a:r>
          </a:p>
        </p:txBody>
      </p:sp>
      <p:sp>
        <p:nvSpPr>
          <p:cNvPr id="95246" name="Rectangle 3"/>
          <p:cNvSpPr>
            <a:spLocks noChangeArrowheads="1"/>
          </p:cNvSpPr>
          <p:nvPr/>
        </p:nvSpPr>
        <p:spPr bwMode="auto">
          <a:xfrm>
            <a:off x="393700" y="4592638"/>
            <a:ext cx="8464550" cy="19081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FF3300"/>
              </a:buClr>
            </a:pPr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高价导致：</a:t>
            </a:r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consequences of high price</a:t>
            </a:r>
          </a:p>
          <a:p>
            <a:pPr>
              <a:spcBef>
                <a:spcPts val="600"/>
              </a:spcBef>
              <a:buClr>
                <a:srgbClr val="FF3300"/>
              </a:buClr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一方面上游企业担心价格优势丧失，放缓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接收站、处理厂的建设脚步；</a:t>
            </a:r>
            <a:endParaRPr lang="en-US" altLang="zh-CN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3300"/>
              </a:buClr>
            </a:pP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Construction of LNG terminals and liquefaction factories is slowing down.</a:t>
            </a:r>
          </a:p>
          <a:p>
            <a:pPr>
              <a:spcBef>
                <a:spcPts val="600"/>
              </a:spcBef>
              <a:buClr>
                <a:srgbClr val="FF3300"/>
              </a:buClr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一方面运输企业等下游用户怕做赔本买卖，对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利用持谨慎态度。</a:t>
            </a:r>
            <a:r>
              <a:rPr lang="zh-CN" altLang="en-US" sz="2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　　</a:t>
            </a:r>
            <a:endParaRPr lang="en-US" altLang="zh-CN" sz="220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3300"/>
              </a:buClr>
            </a:pP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Manufactures are cautious about LNG afraid of a loss trade.</a:t>
            </a:r>
            <a:endParaRPr lang="zh-CN" altLang="en-US" sz="220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95248" name="矩形 31"/>
          <p:cNvSpPr>
            <a:spLocks noChangeArrowheads="1"/>
          </p:cNvSpPr>
          <p:nvPr/>
        </p:nvSpPr>
        <p:spPr bwMode="auto">
          <a:xfrm>
            <a:off x="4011613" y="3201988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High price </a:t>
            </a:r>
            <a:r>
              <a:rPr lang="en-US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restricts the development of LNG industry.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</a:p>
        </p:txBody>
      </p:sp>
      <p:sp>
        <p:nvSpPr>
          <p:cNvPr id="95249" name="TextBox 30"/>
          <p:cNvSpPr txBox="1">
            <a:spLocks noChangeArrowheads="1"/>
          </p:cNvSpPr>
          <p:nvPr/>
        </p:nvSpPr>
        <p:spPr bwMode="auto">
          <a:xfrm>
            <a:off x="582613" y="1955800"/>
            <a:ext cx="2286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Arrow LNG 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和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Gorgon LNG</a:t>
            </a:r>
            <a:r>
              <a:rPr lang="zh-CN" altLang="en-US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近期提高了建设投资约</a:t>
            </a:r>
            <a:r>
              <a:rPr lang="en-US" altLang="zh-CN" sz="16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40%</a:t>
            </a:r>
          </a:p>
          <a:p>
            <a:pPr algn="just"/>
            <a:r>
              <a:rPr lang="en-US" altLang="zh-CN" sz="1400">
                <a:ea typeface="黑体" pitchFamily="49" charset="-122"/>
                <a:cs typeface="Arial" charset="0"/>
              </a:rPr>
              <a:t>Construction investment of Arrow LNG and Gorgon LNG increased by 40%.</a:t>
            </a:r>
          </a:p>
          <a:p>
            <a:pPr algn="just"/>
            <a:endParaRPr lang="zh-CN" altLang="en-US" sz="16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85750" y="2209800"/>
            <a:ext cx="8215313" cy="273208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国产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的出厂价：约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4000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元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吨</a:t>
            </a:r>
            <a:endParaRPr lang="en-US" altLang="zh-CN" sz="22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Ex-factory price in domestic: about 4000 </a:t>
            </a:r>
            <a:r>
              <a:rPr lang="en-US" altLang="zh-CN" sz="2200">
                <a:solidFill>
                  <a:srgbClr val="0000FF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¥/t</a:t>
            </a:r>
            <a:endParaRPr lang="en-US" altLang="zh-CN" sz="22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进口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的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CIF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价：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4000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～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5000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元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吨</a:t>
            </a:r>
            <a:endParaRPr lang="en-US" altLang="zh-CN" sz="22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CIF price of Imported LNG: 4000-5000 </a:t>
            </a:r>
            <a:r>
              <a:rPr lang="en-US" altLang="zh-CN" sz="2200">
                <a:solidFill>
                  <a:srgbClr val="0000FF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¥/t</a:t>
            </a:r>
            <a:endParaRPr lang="zh-CN" altLang="en-US" sz="22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   倘考虑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接收站的运营成本，则出厂价：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5500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～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6500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元</a:t>
            </a: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吨</a:t>
            </a:r>
            <a:endParaRPr lang="en-US" altLang="zh-CN" sz="220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2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Ex-factory price of Imported LNG: 5500-6500 </a:t>
            </a:r>
            <a:r>
              <a:rPr lang="en-US" altLang="zh-CN" sz="2200">
                <a:solidFill>
                  <a:srgbClr val="0000FF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¥/t</a:t>
            </a:r>
            <a:r>
              <a:rPr lang="zh-CN" altLang="en-US" sz="2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　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429000" y="1052513"/>
            <a:ext cx="1655763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价格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Price</a:t>
            </a:r>
          </a:p>
        </p:txBody>
      </p:sp>
      <p:sp>
        <p:nvSpPr>
          <p:cNvPr id="96259" name="AutoShape 21"/>
          <p:cNvSpPr>
            <a:spLocks noChangeArrowheads="1"/>
          </p:cNvSpPr>
          <p:nvPr/>
        </p:nvSpPr>
        <p:spPr bwMode="auto">
          <a:xfrm>
            <a:off x="34925" y="1628775"/>
            <a:ext cx="8424863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国产</a:t>
            </a:r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与进口</a:t>
            </a:r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价格对比 </a:t>
            </a:r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Comparison of domestic and Imported LNG</a:t>
            </a:r>
          </a:p>
        </p:txBody>
      </p:sp>
      <p:sp>
        <p:nvSpPr>
          <p:cNvPr id="8" name="右箭头 7"/>
          <p:cNvSpPr/>
          <p:nvPr/>
        </p:nvSpPr>
        <p:spPr>
          <a:xfrm>
            <a:off x="0" y="5661025"/>
            <a:ext cx="8424863" cy="215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0" y="1989138"/>
            <a:ext cx="8424863" cy="215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262" name="AutoShape 21"/>
          <p:cNvSpPr>
            <a:spLocks noChangeArrowheads="1"/>
          </p:cNvSpPr>
          <p:nvPr/>
        </p:nvSpPr>
        <p:spPr bwMode="auto">
          <a:xfrm>
            <a:off x="0" y="5157788"/>
            <a:ext cx="8172450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即使完全购买国外的技术和设备，国内</a:t>
            </a:r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厂商依然可利用差额盈利，</a:t>
            </a:r>
            <a:endParaRPr lang="en-US" altLang="zh-CN" b="1">
              <a:solidFill>
                <a:srgbClr val="C00000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 eaLnBrk="0" hangingPunct="0"/>
            <a:r>
              <a:rPr lang="zh-CN" altLang="en-US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没有进一步利用国产技术和设备降低成本的需求</a:t>
            </a:r>
            <a:endParaRPr lang="en-US" altLang="zh-CN" b="1">
              <a:solidFill>
                <a:srgbClr val="C00000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96264" name="AutoShape 21"/>
          <p:cNvSpPr>
            <a:spLocks noChangeArrowheads="1"/>
          </p:cNvSpPr>
          <p:nvPr/>
        </p:nvSpPr>
        <p:spPr bwMode="auto">
          <a:xfrm>
            <a:off x="0" y="5929313"/>
            <a:ext cx="8858250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Manufactures in domestic would like to use oversea technology and equipments.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3"/>
          <p:cNvSpPr>
            <a:spLocks noChangeArrowheads="1"/>
          </p:cNvSpPr>
          <p:nvPr/>
        </p:nvSpPr>
        <p:spPr bwMode="auto">
          <a:xfrm>
            <a:off x="34925" y="2039938"/>
            <a:ext cx="9109075" cy="29495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在江苏如东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项目之前，国内前期已建成投产的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接收站项目基本由国外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EPC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总承包商主导。</a:t>
            </a:r>
            <a:endParaRPr lang="en-US" altLang="zh-CN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 projects dominated by oversea general contractor before Jiangsu LNG.</a:t>
            </a:r>
            <a:endParaRPr lang="zh-CN" altLang="en-US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受国家政策约束，国内至今尚无用自主技术建成的大型天然气液化工厂。目前最大是安塞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50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万吨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年液化装置。虽然有少数国内公司已经开发出了大型天然气液化技术，但尚未有工业化应用的经验。</a:t>
            </a:r>
            <a:endParaRPr lang="en-US" altLang="zh-CN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So far, there is no large liquefaction facilities in China.</a:t>
            </a:r>
            <a:endParaRPr lang="zh-CN" altLang="en-US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　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500188" y="1123950"/>
            <a:ext cx="5643562" cy="519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LNG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工艺和装备技术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Technology &amp; Equipments</a:t>
            </a:r>
          </a:p>
        </p:txBody>
      </p:sp>
      <p:pic>
        <p:nvPicPr>
          <p:cNvPr id="7" name="图片 2" descr="DSC_0352.JPG"/>
          <p:cNvPicPr>
            <a:picLocks noChangeAspect="1"/>
          </p:cNvPicPr>
          <p:nvPr/>
        </p:nvPicPr>
        <p:blipFill>
          <a:blip r:embed="rId2"/>
          <a:srcRect t="6667" b="7777"/>
          <a:stretch>
            <a:fillRect/>
          </a:stretch>
        </p:blipFill>
        <p:spPr bwMode="auto">
          <a:xfrm>
            <a:off x="0" y="5572125"/>
            <a:ext cx="2020888" cy="1196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4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572125"/>
            <a:ext cx="2271712" cy="1196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图片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37516"/>
          <a:stretch/>
        </p:blipFill>
        <p:spPr bwMode="auto">
          <a:xfrm>
            <a:off x="4146302" y="5486052"/>
            <a:ext cx="5184576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矩形 9"/>
          <p:cNvSpPr/>
          <p:nvPr/>
        </p:nvSpPr>
        <p:spPr>
          <a:xfrm>
            <a:off x="1143000" y="142875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组合 16"/>
          <p:cNvGrpSpPr>
            <a:grpSpLocks/>
          </p:cNvGrpSpPr>
          <p:nvPr/>
        </p:nvGrpSpPr>
        <p:grpSpPr bwMode="auto">
          <a:xfrm>
            <a:off x="214313" y="1700213"/>
            <a:ext cx="8715375" cy="3338512"/>
            <a:chOff x="-1042567" y="1494186"/>
            <a:chExt cx="10046463" cy="5729517"/>
          </a:xfrm>
        </p:grpSpPr>
        <p:sp>
          <p:nvSpPr>
            <p:cNvPr id="6" name="Freeform 2"/>
            <p:cNvSpPr>
              <a:spLocks/>
            </p:cNvSpPr>
            <p:nvPr/>
          </p:nvSpPr>
          <p:spPr bwMode="gray">
            <a:xfrm>
              <a:off x="1971371" y="1927373"/>
              <a:ext cx="2706507" cy="1182411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744" y="0"/>
                </a:cxn>
                <a:cxn ang="0">
                  <a:pos x="0" y="744"/>
                </a:cxn>
              </a:cxnLst>
              <a:rect l="0" t="0" r="r" b="b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latin typeface="方正小标宋简体" pitchFamily="65" charset="-122"/>
                <a:ea typeface="方正小标宋简体" pitchFamily="65" charset="-122"/>
              </a:endParaRPr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gray">
            <a:xfrm>
              <a:off x="1971371" y="4477458"/>
              <a:ext cx="2706507" cy="1182411"/>
            </a:xfrm>
            <a:custGeom>
              <a:avLst/>
              <a:gdLst/>
              <a:ahLst/>
              <a:cxnLst>
                <a:cxn ang="0">
                  <a:pos x="1704" y="744"/>
                </a:cxn>
                <a:cxn ang="0">
                  <a:pos x="744" y="744"/>
                </a:cxn>
                <a:cxn ang="0">
                  <a:pos x="0" y="0"/>
                </a:cxn>
              </a:cxnLst>
              <a:rect l="0" t="0" r="r" b="b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latin typeface="方正小标宋简体" pitchFamily="65" charset="-122"/>
                <a:ea typeface="方正小标宋简体" pitchFamily="65" charset="-122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2741784" y="3202415"/>
              <a:ext cx="1451155" cy="419565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96" y="0"/>
                </a:cxn>
                <a:cxn ang="0">
                  <a:pos x="0" y="264"/>
                </a:cxn>
              </a:cxnLst>
              <a:rect l="0" t="0" r="r" b="b"/>
              <a:pathLst>
                <a:path w="913" h="265">
                  <a:moveTo>
                    <a:pt x="912" y="0"/>
                  </a:moveTo>
                  <a:lnTo>
                    <a:pt x="396" y="0"/>
                  </a:lnTo>
                  <a:lnTo>
                    <a:pt x="0" y="26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latin typeface="方正小标宋简体" pitchFamily="65" charset="-122"/>
                <a:ea typeface="方正小标宋简体" pitchFamily="65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2741784" y="3989782"/>
              <a:ext cx="1936094" cy="419565"/>
            </a:xfrm>
            <a:custGeom>
              <a:avLst/>
              <a:gdLst/>
              <a:ahLst/>
              <a:cxnLst>
                <a:cxn ang="0">
                  <a:pos x="912" y="264"/>
                </a:cxn>
                <a:cxn ang="0">
                  <a:pos x="396" y="264"/>
                </a:cxn>
                <a:cxn ang="0">
                  <a:pos x="0" y="0"/>
                </a:cxn>
              </a:cxnLst>
              <a:rect l="0" t="0" r="r" b="b"/>
              <a:pathLst>
                <a:path w="913" h="265">
                  <a:moveTo>
                    <a:pt x="912" y="264"/>
                  </a:moveTo>
                  <a:lnTo>
                    <a:pt x="396" y="264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latin typeface="方正小标宋简体" pitchFamily="65" charset="-122"/>
                <a:ea typeface="方正小标宋简体" pitchFamily="65" charset="-122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-1042567" y="2720188"/>
              <a:ext cx="4858535" cy="2195907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87313" tIns="44450" rIns="87313" bIns="44450" anchor="ctr"/>
            <a:lstStyle/>
            <a:p>
              <a:pPr algn="ctr">
                <a:defRPr/>
              </a:pPr>
              <a:endParaRPr lang="en-US" altLang="zh-CN" sz="3200" b="1" dirty="0">
                <a:solidFill>
                  <a:srgbClr val="FFE48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4203919" y="1494186"/>
              <a:ext cx="4799977" cy="10543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天然气液化工艺技术</a:t>
              </a:r>
            </a:p>
            <a:p>
              <a:pPr>
                <a:defRPr/>
              </a:pP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SMR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DMR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OSMR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4203919" y="2703842"/>
              <a:ext cx="4799977" cy="10516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低温液态烃接收及再气化工艺技术</a:t>
              </a:r>
            </a:p>
            <a:p>
              <a:pPr>
                <a:defRPr/>
              </a:pP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LNG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、 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LEG 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、 </a:t>
              </a:r>
              <a:r>
                <a:rPr lang="en-US" altLang="zh-CN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LPG</a:t>
              </a:r>
              <a:r>
                <a:rPr lang="zh-CN" altLang="en-US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等）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4203919" y="3899874"/>
              <a:ext cx="4799977" cy="1054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大型低温储罐设计及现场建造技术</a:t>
              </a:r>
            </a:p>
            <a:p>
              <a:pPr>
                <a:defRPr/>
              </a:pPr>
              <a:r>
                <a:rPr lang="zh-CN" altLang="en-US" b="1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（单包容、全包容、膜式罐）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4203919" y="5109530"/>
              <a:ext cx="4799977" cy="1054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大型液化天然气装置集成技术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（工程设计、</a:t>
              </a:r>
              <a:r>
                <a:rPr lang="en-US" altLang="zh-CN" b="1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EPC</a:t>
              </a:r>
              <a:r>
                <a:rPr lang="zh-CN" altLang="en-US" b="1" dirty="0">
                  <a:solidFill>
                    <a:srgbClr val="FFFF00"/>
                  </a:solidFill>
                  <a:latin typeface="黑体" pitchFamily="49" charset="-122"/>
                  <a:ea typeface="黑体" pitchFamily="49" charset="-122"/>
                </a:rPr>
                <a:t>管理、施工工法等）</a:t>
              </a:r>
            </a:p>
          </p:txBody>
        </p:sp>
        <p:grpSp>
          <p:nvGrpSpPr>
            <p:cNvPr id="98342" name="组合 24"/>
            <p:cNvGrpSpPr>
              <a:grpSpLocks/>
            </p:cNvGrpSpPr>
            <p:nvPr/>
          </p:nvGrpSpPr>
          <p:grpSpPr bwMode="auto">
            <a:xfrm>
              <a:off x="-163136" y="5602419"/>
              <a:ext cx="2770224" cy="1621284"/>
              <a:chOff x="104943" y="5917517"/>
              <a:chExt cx="1587119" cy="647285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05389" y="5917612"/>
                <a:ext cx="1571583" cy="6471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120067" y="5917612"/>
                <a:ext cx="1571583" cy="6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CN" altLang="en-US" dirty="0">
                    <a:solidFill>
                      <a:srgbClr val="FF3300"/>
                    </a:solidFill>
                    <a:latin typeface="黑体" pitchFamily="49" charset="-122"/>
                    <a:ea typeface="黑体" pitchFamily="49" charset="-122"/>
                  </a:rPr>
                  <a:t>专利技术、专有技术 施工工法总计近百项</a:t>
                </a: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143000" y="190500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98331" name="TextBox 24"/>
          <p:cNvSpPr txBox="1">
            <a:spLocks noChangeArrowheads="1"/>
          </p:cNvSpPr>
          <p:nvPr/>
        </p:nvSpPr>
        <p:spPr bwMode="auto">
          <a:xfrm>
            <a:off x="4286250" y="4700588"/>
            <a:ext cx="478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The remarkable advances have been made in Cryogenic technology.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8332" name="矩形 25"/>
          <p:cNvSpPr>
            <a:spLocks noChangeArrowheads="1"/>
          </p:cNvSpPr>
          <p:nvPr/>
        </p:nvSpPr>
        <p:spPr bwMode="auto">
          <a:xfrm>
            <a:off x="0" y="2614613"/>
            <a:ext cx="457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E48F"/>
                </a:solidFill>
                <a:latin typeface="黑体" pitchFamily="49" charset="-122"/>
                <a:ea typeface="黑体" pitchFamily="49" charset="-122"/>
              </a:rPr>
              <a:t>低温技术突破</a:t>
            </a:r>
            <a:endParaRPr lang="en-US" altLang="zh-CN" sz="2800" b="1">
              <a:solidFill>
                <a:srgbClr val="FFE48F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b="1">
                <a:solidFill>
                  <a:srgbClr val="FFE48F"/>
                </a:solidFill>
                <a:latin typeface="黑体" pitchFamily="49" charset="-122"/>
                <a:ea typeface="黑体" pitchFamily="49" charset="-122"/>
              </a:rPr>
              <a:t>Breakthroughs of cryogenic tech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9963" y="2063750"/>
            <a:ext cx="7531100" cy="933450"/>
            <a:chOff x="975" y="1162"/>
            <a:chExt cx="3357" cy="432"/>
          </a:xfrm>
        </p:grpSpPr>
        <p:sp>
          <p:nvSpPr>
            <p:cNvPr id="376857" name="AutoShape 25"/>
            <p:cNvSpPr>
              <a:spLocks noChangeArrowheads="1"/>
            </p:cNvSpPr>
            <p:nvPr/>
          </p:nvSpPr>
          <p:spPr bwMode="gray">
            <a:xfrm>
              <a:off x="1301" y="1237"/>
              <a:ext cx="303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58" name="AutoShape 26"/>
            <p:cNvSpPr>
              <a:spLocks noChangeArrowheads="1"/>
            </p:cNvSpPr>
            <p:nvPr/>
          </p:nvSpPr>
          <p:spPr bwMode="gray">
            <a:xfrm>
              <a:off x="975" y="1162"/>
              <a:ext cx="586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59" name="Text Box 27"/>
            <p:cNvSpPr txBox="1">
              <a:spLocks noChangeArrowheads="1"/>
            </p:cNvSpPr>
            <p:nvPr/>
          </p:nvSpPr>
          <p:spPr bwMode="gray">
            <a:xfrm>
              <a:off x="1164" y="1224"/>
              <a:ext cx="181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3200" b="1" dirty="0">
                  <a:solidFill>
                    <a:schemeClr val="accent4">
                      <a:lumMod val="50000"/>
                    </a:schemeClr>
                  </a:solidFill>
                  <a:ea typeface="+mn-ea"/>
                </a:rPr>
                <a:t>1</a:t>
              </a:r>
            </a:p>
          </p:txBody>
        </p:sp>
        <p:sp>
          <p:nvSpPr>
            <p:cNvPr id="376860" name="Text Box 28"/>
            <p:cNvSpPr txBox="1">
              <a:spLocks noChangeArrowheads="1"/>
            </p:cNvSpPr>
            <p:nvPr/>
          </p:nvSpPr>
          <p:spPr bwMode="gray">
            <a:xfrm>
              <a:off x="1653" y="1232"/>
              <a:ext cx="2679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</a:t>
              </a: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LNG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接收站及液化工厂发展现状</a:t>
              </a:r>
              <a:endPara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>
                <a:defRPr/>
              </a:pPr>
              <a:r>
                <a:rPr lang="en-US" altLang="zh-CN" sz="1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Development of LNG Terminals and Liquefaction Facilities of China</a:t>
              </a:r>
              <a:endParaRPr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28662" y="3851284"/>
            <a:ext cx="7488238" cy="935038"/>
            <a:chOff x="1474" y="2213"/>
            <a:chExt cx="3357" cy="432"/>
          </a:xfrm>
        </p:grpSpPr>
        <p:sp>
          <p:nvSpPr>
            <p:cNvPr id="376867" name="AutoShape 35"/>
            <p:cNvSpPr>
              <a:spLocks noChangeArrowheads="1"/>
            </p:cNvSpPr>
            <p:nvPr/>
          </p:nvSpPr>
          <p:spPr bwMode="gray">
            <a:xfrm>
              <a:off x="1800" y="2288"/>
              <a:ext cx="303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68" name="AutoShape 36"/>
            <p:cNvSpPr>
              <a:spLocks noChangeArrowheads="1"/>
            </p:cNvSpPr>
            <p:nvPr/>
          </p:nvSpPr>
          <p:spPr bwMode="gray">
            <a:xfrm>
              <a:off x="1474" y="2213"/>
              <a:ext cx="586" cy="432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6869" name="Text Box 37"/>
            <p:cNvSpPr txBox="1">
              <a:spLocks noChangeArrowheads="1"/>
            </p:cNvSpPr>
            <p:nvPr/>
          </p:nvSpPr>
          <p:spPr bwMode="gray">
            <a:xfrm>
              <a:off x="2153" y="2263"/>
              <a:ext cx="2586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ts val="0"/>
                </a:spcBef>
                <a:defRPr/>
              </a:pP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</a:t>
              </a: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LNG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业务发展的瓶颈及影响</a:t>
              </a:r>
              <a:endPara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pPr marL="457200" indent="-457200">
                <a:spcBef>
                  <a:spcPts val="0"/>
                </a:spcBef>
                <a:defRPr/>
              </a:pPr>
              <a:r>
                <a:rPr lang="en-US" altLang="zh-CN" sz="1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Bottleneck of China LNG Business</a:t>
              </a:r>
            </a:p>
          </p:txBody>
        </p:sp>
        <p:sp>
          <p:nvSpPr>
            <p:cNvPr id="376870" name="Text Box 38"/>
            <p:cNvSpPr txBox="1">
              <a:spLocks noChangeArrowheads="1"/>
            </p:cNvSpPr>
            <p:nvPr/>
          </p:nvSpPr>
          <p:spPr bwMode="gray">
            <a:xfrm>
              <a:off x="1666" y="2275"/>
              <a:ext cx="185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3200" b="1" dirty="0">
                  <a:solidFill>
                    <a:schemeClr val="accent4">
                      <a:lumMod val="50000"/>
                    </a:schemeClr>
                  </a:solidFill>
                  <a:ea typeface="+mn-ea"/>
                </a:rPr>
                <a:t>2</a:t>
              </a: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6513" y="69215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目录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(Catalogue)</a:t>
            </a:r>
          </a:p>
        </p:txBody>
      </p:sp>
      <p:sp>
        <p:nvSpPr>
          <p:cNvPr id="19" name="燕尾形 18"/>
          <p:cNvSpPr/>
          <p:nvPr/>
        </p:nvSpPr>
        <p:spPr>
          <a:xfrm rot="10800000" flipH="1" flipV="1">
            <a:off x="214282" y="2143116"/>
            <a:ext cx="648072" cy="720080"/>
          </a:xfrm>
          <a:prstGeom prst="chevron">
            <a:avLst>
              <a:gd name="adj" fmla="val 50769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8600" y="1295400"/>
            <a:ext cx="3048000" cy="488950"/>
          </a:xfrm>
          <a:prstGeom prst="rect">
            <a:avLst/>
          </a:prstGeom>
          <a:noFill/>
          <a:ln w="3810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711200" indent="-711200" eaLnBrk="0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主要专利技术提供商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/>
        </p:nvGraphicFramePr>
        <p:xfrm>
          <a:off x="468313" y="2212975"/>
          <a:ext cx="8280400" cy="3713165"/>
        </p:xfrm>
        <a:graphic>
          <a:graphicData uri="http://schemas.openxmlformats.org/drawingml/2006/table">
            <a:tbl>
              <a:tblPr/>
              <a:tblGrid>
                <a:gridCol w="2241550"/>
                <a:gridCol w="2911475"/>
                <a:gridCol w="3127375"/>
              </a:tblGrid>
              <a:tr h="404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液化工艺技术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专利商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工艺流程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Optimized Cascade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ConocoPhilips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优化阶式流程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SMR/OSMR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BV/AP/Linde/Chart/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LNGL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单循环混合冷剂流程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Liquefin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Axens/IFP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双循环混合冷剂流程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DMR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Shell/AP/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HQC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erdana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双循环混合冷剂流程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C3-MR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AP/Shell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丙烷预冷混合冷剂流程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MFC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Linde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混合冷剂级联流程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AP-X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丙烷预冷混合冷剂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膨胀机流程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Expander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Kryopack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黑体" pitchFamily="49" charset="-122"/>
                          <a:cs typeface="Times New Roman" pitchFamily="18" charset="0"/>
                        </a:rPr>
                        <a:t>膨胀机流程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30" name="Line 46"/>
          <p:cNvSpPr>
            <a:spLocks noChangeShapeType="1"/>
          </p:cNvSpPr>
          <p:nvPr/>
        </p:nvSpPr>
        <p:spPr bwMode="auto">
          <a:xfrm>
            <a:off x="0" y="1052513"/>
            <a:ext cx="86868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>
            <a:off x="720725" y="2776538"/>
            <a:ext cx="7994650" cy="10826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9875" indent="-269875" algn="just">
              <a:lnSpc>
                <a:spcPct val="120000"/>
              </a:lnSpc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kumimoji="1"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成功研发</a:t>
            </a:r>
            <a:r>
              <a:rPr kumimoji="1" lang="zh-CN" altLang="en-US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大型天然气液化工程所必需的冷剂压缩机、蒸汽透平、冷箱、</a:t>
            </a:r>
            <a:r>
              <a:rPr kumimoji="1" lang="en-US" altLang="zh-CN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BOG</a:t>
            </a:r>
            <a:r>
              <a:rPr kumimoji="1" lang="zh-CN" altLang="en-US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压缩机等</a:t>
            </a:r>
            <a:r>
              <a:rPr kumimoji="1"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四大类关键设备国产化技术和低温材料，</a:t>
            </a:r>
            <a:r>
              <a:rPr kumimoji="1" lang="zh-CN" altLang="en-US" b="1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解决了关键设备的生产技术难题，为设备制造奠定了坚实的基础。</a:t>
            </a:r>
          </a:p>
        </p:txBody>
      </p:sp>
      <p:sp>
        <p:nvSpPr>
          <p:cNvPr id="8" name="矩形 7"/>
          <p:cNvSpPr/>
          <p:nvPr/>
        </p:nvSpPr>
        <p:spPr>
          <a:xfrm>
            <a:off x="714348" y="4071942"/>
            <a:ext cx="7988385" cy="1421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9875" indent="-269875" algn="just">
              <a:lnSpc>
                <a:spcPct val="120000"/>
              </a:lnSpc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国产冷剂压缩机比国外进口可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节省投资约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冷箱和</a:t>
            </a:r>
            <a:r>
              <a:rPr kumimoji="1"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BOG</a:t>
            </a: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压缩机比国外进口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节省投资约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节省制造周期均在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个月以上</a:t>
            </a: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。此外，还可节省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r>
              <a:rPr kumimoji="1"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的海运周期。 </a:t>
            </a:r>
          </a:p>
        </p:txBody>
      </p:sp>
      <p:sp>
        <p:nvSpPr>
          <p:cNvPr id="5" name="矩形 4"/>
          <p:cNvSpPr/>
          <p:nvPr/>
        </p:nvSpPr>
        <p:spPr>
          <a:xfrm>
            <a:off x="1143000" y="190500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285750" y="1143000"/>
            <a:ext cx="3429000" cy="1214438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 eaLnBrk="0" hangingPunct="0">
              <a:defRPr/>
            </a:pPr>
            <a:endParaRPr lang="zh-CN" altLang="en-US" sz="3200" b="1" dirty="0">
              <a:solidFill>
                <a:srgbClr val="FFE48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9335" name="矩形 6"/>
          <p:cNvSpPr>
            <a:spLocks noChangeArrowheads="1"/>
          </p:cNvSpPr>
          <p:nvPr/>
        </p:nvSpPr>
        <p:spPr bwMode="auto">
          <a:xfrm>
            <a:off x="428625" y="1285875"/>
            <a:ext cx="32273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E48F"/>
                </a:solidFill>
                <a:latin typeface="黑体" pitchFamily="49" charset="-122"/>
                <a:ea typeface="黑体" pitchFamily="49" charset="-122"/>
              </a:rPr>
              <a:t>关键设备突破</a:t>
            </a:r>
            <a:endParaRPr lang="en-US" altLang="zh-CN" sz="2800" b="1">
              <a:solidFill>
                <a:srgbClr val="FFE48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0" hangingPunct="0"/>
            <a:r>
              <a:rPr lang="en-US" altLang="zh-CN" b="1">
                <a:solidFill>
                  <a:srgbClr val="FFE48F"/>
                </a:solidFill>
                <a:latin typeface="黑体" pitchFamily="49" charset="-122"/>
                <a:ea typeface="黑体" pitchFamily="49" charset="-122"/>
              </a:rPr>
              <a:t>Breakthrough of equipments</a:t>
            </a:r>
            <a:endParaRPr lang="zh-CN" altLang="en-US" b="1">
              <a:solidFill>
                <a:srgbClr val="FFE48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14750" y="1433513"/>
            <a:ext cx="5357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equipments such as Refrigerant Compressor, Steam Turbine, Cold Box, BOG Compressor have achieved breakthrough.</a:t>
            </a:r>
          </a:p>
        </p:txBody>
      </p:sp>
      <p:sp>
        <p:nvSpPr>
          <p:cNvPr id="12" name="矩形 11"/>
          <p:cNvSpPr/>
          <p:nvPr/>
        </p:nvSpPr>
        <p:spPr>
          <a:xfrm>
            <a:off x="714348" y="5669837"/>
            <a:ext cx="798838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9875" indent="-269875">
              <a:lnSpc>
                <a:spcPct val="120000"/>
              </a:lnSpc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kumimoji="1"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You can save </a:t>
            </a:r>
            <a:r>
              <a:rPr kumimoji="1"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money</a:t>
            </a:r>
            <a:r>
              <a:rPr kumimoji="1"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 and </a:t>
            </a:r>
            <a:r>
              <a:rPr kumimoji="1"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time</a:t>
            </a:r>
            <a:r>
              <a:rPr kumimoji="1"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 by using technology and equipments from China.</a:t>
            </a:r>
            <a:endParaRPr kumimoji="1"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43000" y="190500"/>
            <a:ext cx="6858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业务发展的瓶颈及影响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457200" indent="-457200" algn="ctr"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Bottleneck of China LNG Business</a:t>
            </a:r>
          </a:p>
        </p:txBody>
      </p:sp>
      <p:grpSp>
        <p:nvGrpSpPr>
          <p:cNvPr id="119813" name="组合 16"/>
          <p:cNvGrpSpPr>
            <a:grpSpLocks/>
          </p:cNvGrpSpPr>
          <p:nvPr/>
        </p:nvGrpSpPr>
        <p:grpSpPr bwMode="auto">
          <a:xfrm>
            <a:off x="493713" y="2051050"/>
            <a:ext cx="2103437" cy="2889250"/>
            <a:chOff x="2752504" y="2390815"/>
            <a:chExt cx="2564874" cy="6201133"/>
          </a:xfrm>
        </p:grpSpPr>
        <p:sp>
          <p:nvSpPr>
            <p:cNvPr id="7" name="圆角矩形 6"/>
            <p:cNvSpPr/>
            <p:nvPr>
              <p:custDataLst>
                <p:tags r:id="rId3"/>
              </p:custDataLst>
            </p:nvPr>
          </p:nvSpPr>
          <p:spPr bwMode="auto">
            <a:xfrm>
              <a:off x="3071874" y="2872234"/>
              <a:ext cx="1932174" cy="5098020"/>
            </a:xfrm>
            <a:prstGeom prst="roundRect">
              <a:avLst>
                <a:gd name="adj" fmla="val 13488"/>
              </a:avLst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15" name="TextBox 43"/>
            <p:cNvSpPr txBox="1">
              <a:spLocks noChangeArrowheads="1"/>
            </p:cNvSpPr>
            <p:nvPr/>
          </p:nvSpPr>
          <p:spPr bwMode="auto">
            <a:xfrm>
              <a:off x="3143526" y="2666799"/>
              <a:ext cx="1788637" cy="412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FF0000"/>
                </a:buClr>
              </a:pPr>
              <a:r>
                <a:rPr lang="zh-CN" altLang="en-US" sz="2000">
                  <a:solidFill>
                    <a:srgbClr val="660033"/>
                  </a:solidFill>
                  <a:latin typeface="黑体" pitchFamily="49" charset="-122"/>
                  <a:ea typeface="黑体" pitchFamily="49" charset="-122"/>
                </a:rPr>
                <a:t>国产化的技术和装备已不是最主要的问题</a:t>
              </a:r>
              <a:endParaRPr lang="en-US" altLang="zh-CN" sz="2000">
                <a:solidFill>
                  <a:srgbClr val="660033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19816" name="组合 24"/>
          <p:cNvGrpSpPr>
            <a:grpSpLocks/>
          </p:cNvGrpSpPr>
          <p:nvPr/>
        </p:nvGrpSpPr>
        <p:grpSpPr bwMode="auto">
          <a:xfrm>
            <a:off x="2382838" y="2716213"/>
            <a:ext cx="1708150" cy="1200150"/>
            <a:chOff x="1059146" y="2182139"/>
            <a:chExt cx="1907959" cy="961988"/>
          </a:xfrm>
        </p:grpSpPr>
        <p:sp>
          <p:nvSpPr>
            <p:cNvPr id="12" name="AutoShape 75"/>
            <p:cNvSpPr>
              <a:spLocks noChangeArrowheads="1"/>
            </p:cNvSpPr>
            <p:nvPr/>
          </p:nvSpPr>
          <p:spPr bwMode="gray">
            <a:xfrm rot="16200000">
              <a:off x="1727685" y="1952836"/>
              <a:ext cx="576064" cy="1368151"/>
            </a:xfrm>
            <a:prstGeom prst="downArrow">
              <a:avLst>
                <a:gd name="adj1" fmla="val 80356"/>
                <a:gd name="adj2" fmla="val 70720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eaVert"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18" name="TextBox 26"/>
            <p:cNvSpPr txBox="1">
              <a:spLocks noChangeArrowheads="1"/>
            </p:cNvSpPr>
            <p:nvPr/>
          </p:nvSpPr>
          <p:spPr bwMode="auto">
            <a:xfrm>
              <a:off x="1404396" y="2421365"/>
              <a:ext cx="1007925" cy="36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关键</a:t>
              </a:r>
            </a:p>
          </p:txBody>
        </p:sp>
      </p:grpSp>
      <p:sp>
        <p:nvSpPr>
          <p:cNvPr id="14" name="椭圆 13"/>
          <p:cNvSpPr>
            <a:spLocks/>
          </p:cNvSpPr>
          <p:nvPr/>
        </p:nvSpPr>
        <p:spPr>
          <a:xfrm>
            <a:off x="6012160" y="3167062"/>
            <a:ext cx="2483768" cy="2132856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90000">
                <a:schemeClr val="bg1">
                  <a:lumMod val="75000"/>
                  <a:alpha val="30000"/>
                </a:schemeClr>
              </a:gs>
            </a:gsLst>
            <a:lin ang="5400000" scaled="1"/>
          </a:gradFill>
          <a:ln w="190500">
            <a:solidFill>
              <a:schemeClr val="accent1">
                <a:lumMod val="10000"/>
              </a:schemeClr>
            </a:solidFill>
          </a:ln>
          <a:effectLst/>
          <a:scene3d>
            <a:camera prst="perspectiveRelaxed">
              <a:rot lat="17673601" lon="0" rev="0"/>
            </a:camera>
            <a:lightRig rig="flat" dir="t"/>
          </a:scene3d>
          <a:sp3d extrusionH="88900">
            <a:bevelT prst="convex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9820" name="组合 16"/>
          <p:cNvGrpSpPr>
            <a:grpSpLocks/>
          </p:cNvGrpSpPr>
          <p:nvPr/>
        </p:nvGrpSpPr>
        <p:grpSpPr bwMode="auto">
          <a:xfrm>
            <a:off x="6467475" y="2338388"/>
            <a:ext cx="2036763" cy="1955800"/>
            <a:chOff x="2733644" y="2573686"/>
            <a:chExt cx="2601338" cy="6928363"/>
          </a:xfrm>
        </p:grpSpPr>
        <p:sp>
          <p:nvSpPr>
            <p:cNvPr id="16" name="圆角矩形 15"/>
            <p:cNvSpPr/>
            <p:nvPr>
              <p:custDataLst>
                <p:tags r:id="rId2"/>
              </p:custDataLst>
            </p:nvPr>
          </p:nvSpPr>
          <p:spPr bwMode="auto">
            <a:xfrm>
              <a:off x="3071874" y="3372959"/>
              <a:ext cx="1932174" cy="5098020"/>
            </a:xfrm>
            <a:prstGeom prst="roundRect">
              <a:avLst>
                <a:gd name="adj" fmla="val 13488"/>
              </a:avLst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22" name="TextBox 43"/>
            <p:cNvSpPr txBox="1">
              <a:spLocks noChangeArrowheads="1"/>
            </p:cNvSpPr>
            <p:nvPr/>
          </p:nvSpPr>
          <p:spPr bwMode="auto">
            <a:xfrm>
              <a:off x="3307150" y="4109277"/>
              <a:ext cx="1788906" cy="29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zh-CN" altLang="en-US" sz="3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气源</a:t>
              </a:r>
              <a:endPara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19823" name="组合 16"/>
          <p:cNvGrpSpPr>
            <a:grpSpLocks/>
          </p:cNvGrpSpPr>
          <p:nvPr/>
        </p:nvGrpSpPr>
        <p:grpSpPr bwMode="auto">
          <a:xfrm>
            <a:off x="3730625" y="2770188"/>
            <a:ext cx="1743075" cy="1092200"/>
            <a:chOff x="2604018" y="2799419"/>
            <a:chExt cx="2752259" cy="9653387"/>
          </a:xfrm>
        </p:grpSpPr>
        <p:sp>
          <p:nvSpPr>
            <p:cNvPr id="19" name="圆角矩形 18"/>
            <p:cNvSpPr/>
            <p:nvPr>
              <p:custDataLst>
                <p:tags r:id="rId1"/>
              </p:custDataLst>
            </p:nvPr>
          </p:nvSpPr>
          <p:spPr bwMode="auto">
            <a:xfrm>
              <a:off x="3022331" y="4787513"/>
              <a:ext cx="1932174" cy="5098022"/>
            </a:xfrm>
            <a:prstGeom prst="roundRect">
              <a:avLst>
                <a:gd name="adj" fmla="val 13488"/>
              </a:avLst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25" name="TextBox 43"/>
            <p:cNvSpPr txBox="1">
              <a:spLocks noChangeArrowheads="1"/>
            </p:cNvSpPr>
            <p:nvPr/>
          </p:nvSpPr>
          <p:spPr bwMode="auto">
            <a:xfrm>
              <a:off x="3135104" y="4787513"/>
              <a:ext cx="1796846" cy="485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工业化</a:t>
              </a:r>
              <a:endParaRPr lang="en-US" altLang="zh-CN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图文框 20"/>
          <p:cNvSpPr/>
          <p:nvPr/>
        </p:nvSpPr>
        <p:spPr>
          <a:xfrm>
            <a:off x="79375" y="1541785"/>
            <a:ext cx="9144000" cy="378904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19829" name="组合 24"/>
          <p:cNvGrpSpPr>
            <a:grpSpLocks/>
          </p:cNvGrpSpPr>
          <p:nvPr/>
        </p:nvGrpSpPr>
        <p:grpSpPr bwMode="auto">
          <a:xfrm>
            <a:off x="5194300" y="2716213"/>
            <a:ext cx="1700213" cy="1200150"/>
            <a:chOff x="1061347" y="2182139"/>
            <a:chExt cx="1901144" cy="961988"/>
          </a:xfrm>
        </p:grpSpPr>
        <p:sp>
          <p:nvSpPr>
            <p:cNvPr id="23" name="AutoShape 75"/>
            <p:cNvSpPr>
              <a:spLocks noChangeArrowheads="1"/>
            </p:cNvSpPr>
            <p:nvPr/>
          </p:nvSpPr>
          <p:spPr bwMode="gray">
            <a:xfrm rot="16200000">
              <a:off x="1727685" y="1952836"/>
              <a:ext cx="576064" cy="1368151"/>
            </a:xfrm>
            <a:prstGeom prst="downArrow">
              <a:avLst>
                <a:gd name="adj1" fmla="val 80356"/>
                <a:gd name="adj2" fmla="val 70720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eaVert"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31" name="TextBox 26"/>
            <p:cNvSpPr txBox="1">
              <a:spLocks noChangeArrowheads="1"/>
            </p:cNvSpPr>
            <p:nvPr/>
          </p:nvSpPr>
          <p:spPr bwMode="auto">
            <a:xfrm>
              <a:off x="1404396" y="2421365"/>
              <a:ext cx="1007925" cy="36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关键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gray">
          <a:xfrm>
            <a:off x="2438400" y="25908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/>
          </p:cNvGrpSpPr>
          <p:nvPr/>
        </p:nvGrpSpPr>
        <p:grpSpPr bwMode="auto">
          <a:xfrm>
            <a:off x="0" y="1665288"/>
            <a:ext cx="8893175" cy="4191000"/>
            <a:chOff x="1056" y="960"/>
            <a:chExt cx="3711" cy="2754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1056" y="960"/>
              <a:ext cx="3696" cy="821"/>
              <a:chOff x="912" y="1008"/>
              <a:chExt cx="3984" cy="912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17426" name="Group 6"/>
              <p:cNvGrpSpPr>
                <a:grpSpLocks/>
              </p:cNvGrpSpPr>
              <p:nvPr/>
            </p:nvGrpSpPr>
            <p:grpSpPr bwMode="auto">
              <a:xfrm>
                <a:off x="999" y="1092"/>
                <a:ext cx="205" cy="421"/>
                <a:chOff x="999" y="1092"/>
                <a:chExt cx="205" cy="421"/>
              </a:xfrm>
            </p:grpSpPr>
            <p:sp>
              <p:nvSpPr>
                <p:cNvPr id="21" name="AutoShape 7"/>
                <p:cNvSpPr>
                  <a:spLocks noChangeArrowheads="1"/>
                </p:cNvSpPr>
                <p:nvPr/>
              </p:nvSpPr>
              <p:spPr bwMode="gray">
                <a:xfrm>
                  <a:off x="999" y="1090"/>
                  <a:ext cx="205" cy="415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gray">
                <a:xfrm>
                  <a:off x="1025" y="1111"/>
                  <a:ext cx="162" cy="402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gray">
              <a:xfrm>
                <a:off x="1284" y="1008"/>
                <a:ext cx="3595" cy="8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  <a:buClr>
                    <a:srgbClr val="FF3300"/>
                  </a:buClr>
                  <a:defRPr/>
                </a:pP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与欧美日等发达国家不同，中国建设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接收站的起步晚但发展迅速。自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2002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年开始与澳大利亚等国签署进口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合同，从此揭开了中国引进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的序幕。</a:t>
                </a:r>
                <a:endParaRPr lang="en-US" altLang="zh-CN" b="1" dirty="0">
                  <a:solidFill>
                    <a:schemeClr val="tx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  <a:p>
                <a:pPr algn="just"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Though LNG Terminals of China started relatively late, development is fast since first LNG import contract with Australian in 2002.</a:t>
                </a:r>
                <a:endParaRPr lang="zh-CN" altLang="en-US" b="1" dirty="0">
                  <a:solidFill>
                    <a:schemeClr val="tx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7413" name="Group 11"/>
            <p:cNvGrpSpPr>
              <a:grpSpLocks/>
            </p:cNvGrpSpPr>
            <p:nvPr/>
          </p:nvGrpSpPr>
          <p:grpSpPr bwMode="auto">
            <a:xfrm>
              <a:off x="1056" y="1924"/>
              <a:ext cx="3711" cy="999"/>
              <a:chOff x="912" y="2016"/>
              <a:chExt cx="4000" cy="1111"/>
            </a:xfrm>
          </p:grpSpPr>
          <p:sp>
            <p:nvSpPr>
              <p:cNvPr id="12" name="AutoShape 12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17421" name="Group 13"/>
              <p:cNvGrpSpPr>
                <a:grpSpLocks/>
              </p:cNvGrpSpPr>
              <p:nvPr/>
            </p:nvGrpSpPr>
            <p:grpSpPr bwMode="auto">
              <a:xfrm>
                <a:off x="999" y="2102"/>
                <a:ext cx="188" cy="376"/>
                <a:chOff x="999" y="2102"/>
                <a:chExt cx="188" cy="376"/>
              </a:xfrm>
            </p:grpSpPr>
            <p:sp>
              <p:nvSpPr>
                <p:cNvPr id="15" name="AutoShape 14"/>
                <p:cNvSpPr>
                  <a:spLocks noChangeArrowheads="1"/>
                </p:cNvSpPr>
                <p:nvPr/>
              </p:nvSpPr>
              <p:spPr bwMode="gray">
                <a:xfrm>
                  <a:off x="999" y="2102"/>
                  <a:ext cx="188" cy="37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gray">
                <a:xfrm>
                  <a:off x="1015" y="2102"/>
                  <a:ext cx="172" cy="368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17422" name="Text Box 17"/>
              <p:cNvSpPr txBox="1">
                <a:spLocks noChangeArrowheads="1"/>
              </p:cNvSpPr>
              <p:nvPr/>
            </p:nvSpPr>
            <p:spPr bwMode="gray">
              <a:xfrm>
                <a:off x="1284" y="2048"/>
                <a:ext cx="3628" cy="10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目前，中国沿海地区已投产、在建和规划建设的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LNG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项目共有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24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个。已经建成投产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7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座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LNG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接收站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,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正在建设的有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6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个，处于前期研究中的还有</a:t>
                </a:r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11</a:t>
                </a:r>
                <a:r>
                  <a:rPr lang="zh-CN" altLang="en-US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个。</a:t>
                </a:r>
                <a:endParaRPr lang="en-US" altLang="zh-CN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endParaRPr>
              </a:p>
              <a:p>
                <a:pPr algn="just" eaLnBrk="0" hangingPunct="0"/>
                <a:r>
                  <a:rPr lang="en-US" altLang="zh-CN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  <a:cs typeface="Arial" charset="0"/>
                  </a:rPr>
                  <a:t>In coastal regions of China,7 terminals have come to stream,6 terminals under construction and 11 terminals in pilot study.</a:t>
                </a:r>
              </a:p>
              <a:p>
                <a:pPr eaLnBrk="0" hangingPunct="0"/>
                <a:endParaRPr lang="en-US" altLang="zh-CN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cs typeface="Arial" charset="0"/>
                </a:endParaRPr>
              </a:p>
            </p:txBody>
          </p:sp>
        </p:grpSp>
        <p:grpSp>
          <p:nvGrpSpPr>
            <p:cNvPr id="17414" name="Group 18"/>
            <p:cNvGrpSpPr>
              <a:grpSpLocks/>
            </p:cNvGrpSpPr>
            <p:nvPr/>
          </p:nvGrpSpPr>
          <p:grpSpPr bwMode="auto">
            <a:xfrm>
              <a:off x="1056" y="2894"/>
              <a:ext cx="3696" cy="820"/>
              <a:chOff x="912" y="3036"/>
              <a:chExt cx="3984" cy="912"/>
            </a:xfrm>
          </p:grpSpPr>
          <p:sp>
            <p:nvSpPr>
              <p:cNvPr id="6" name="AutoShape 19"/>
              <p:cNvSpPr>
                <a:spLocks noChangeArrowheads="1"/>
              </p:cNvSpPr>
              <p:nvPr/>
            </p:nvSpPr>
            <p:spPr bwMode="gray">
              <a:xfrm>
                <a:off x="912" y="303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48627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17416" name="Group 20"/>
              <p:cNvGrpSpPr>
                <a:grpSpLocks/>
              </p:cNvGrpSpPr>
              <p:nvPr/>
            </p:nvGrpSpPr>
            <p:grpSpPr bwMode="auto">
              <a:xfrm>
                <a:off x="999" y="3120"/>
                <a:ext cx="188" cy="421"/>
                <a:chOff x="999" y="3120"/>
                <a:chExt cx="188" cy="421"/>
              </a:xfrm>
            </p:grpSpPr>
            <p:sp>
              <p:nvSpPr>
                <p:cNvPr id="9" name="AutoShape 21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188" cy="39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63529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10" name="Freeform 22"/>
                <p:cNvSpPr>
                  <a:spLocks/>
                </p:cNvSpPr>
                <p:nvPr/>
              </p:nvSpPr>
              <p:spPr bwMode="gray">
                <a:xfrm>
                  <a:off x="1015" y="3146"/>
                  <a:ext cx="172" cy="39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48627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gray">
              <a:xfrm>
                <a:off x="1284" y="3037"/>
                <a:ext cx="3595" cy="8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2012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年，中国进口</a:t>
                </a:r>
                <a:r>
                  <a:rPr lang="en-US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达</a:t>
                </a:r>
                <a:r>
                  <a:rPr lang="en-US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1468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万吨，占全球</a:t>
                </a:r>
                <a:r>
                  <a:rPr lang="en-US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进口量的</a:t>
                </a:r>
                <a:r>
                  <a:rPr lang="en-US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6.2%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。预计，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2020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年前中国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LNG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进口量将达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6000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万吨</a:t>
                </a: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/</a:t>
                </a:r>
                <a:r>
                  <a:rPr lang="zh-CN" altLang="en-US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年。</a:t>
                </a:r>
                <a:endParaRPr lang="en-US" altLang="zh-CN" b="1" dirty="0">
                  <a:solidFill>
                    <a:schemeClr val="tx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  <a:p>
                <a:pPr algn="just"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  <a:latin typeface="黑体" pitchFamily="49" charset="-122"/>
                    <a:ea typeface="黑体" pitchFamily="49" charset="-122"/>
                  </a:rPr>
                  <a:t>China imported 14.68 Mt LNG in 2012, 6.2% of global LNG imports. It is estimated China LNG imports will reach to 60.0 Mt/a before 2020.</a:t>
                </a:r>
                <a:endParaRPr lang="zh-CN" altLang="en-US" b="1" dirty="0">
                  <a:solidFill>
                    <a:schemeClr val="tx2">
                      <a:lumMod val="75000"/>
                    </a:schemeClr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285875" y="1208088"/>
            <a:ext cx="6786563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1</a:t>
            </a: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</a:t>
            </a: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LNG</a:t>
            </a: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接收站项目发展现状 （</a:t>
            </a: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LNG Terminals </a:t>
            </a: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8688" y="1171575"/>
            <a:ext cx="7500937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2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LNG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接收站项目信息列表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(Terminal List)</a:t>
            </a:r>
            <a:endParaRPr lang="zh-CN" altLang="en-US" sz="2000" b="1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  <p:graphicFrame>
        <p:nvGraphicFramePr>
          <p:cNvPr id="4" name="Group 1020"/>
          <p:cNvGraphicFramePr>
            <a:graphicFrameLocks noGrp="1"/>
          </p:cNvGraphicFramePr>
          <p:nvPr/>
        </p:nvGraphicFramePr>
        <p:xfrm>
          <a:off x="1258888" y="1628775"/>
          <a:ext cx="6835775" cy="4744403"/>
        </p:xfrm>
        <a:graphic>
          <a:graphicData uri="http://schemas.openxmlformats.org/drawingml/2006/table">
            <a:tbl>
              <a:tblPr/>
              <a:tblGrid>
                <a:gridCol w="1106487"/>
                <a:gridCol w="590550"/>
                <a:gridCol w="1639888"/>
                <a:gridCol w="793750"/>
                <a:gridCol w="1708150"/>
                <a:gridCol w="99695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投资方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状态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项目名称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地点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能力（万吨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年）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完成时间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广东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深  圳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370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2006.6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福建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莆  田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260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2008.5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上海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洋山港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2009.10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宁波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宁  波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2012.9 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珠海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珠  海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337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2013.6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粤东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揭  阳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海南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杨  浦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温州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温  州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2013 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粤西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湛  江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天津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天津港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（浮式）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中海油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江苏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滨  海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中石化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青岛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青  岛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2013.11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中石化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广西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北海市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95"/>
          <p:cNvGraphicFramePr>
            <a:graphicFrameLocks noGrp="1"/>
          </p:cNvGraphicFramePr>
          <p:nvPr/>
        </p:nvGraphicFramePr>
        <p:xfrm>
          <a:off x="971550" y="1844675"/>
          <a:ext cx="7132637" cy="4073843"/>
        </p:xfrm>
        <a:graphic>
          <a:graphicData uri="http://schemas.openxmlformats.org/drawingml/2006/table">
            <a:tbl>
              <a:tblPr/>
              <a:tblGrid>
                <a:gridCol w="1403350"/>
                <a:gridCol w="590550"/>
                <a:gridCol w="1639887"/>
                <a:gridCol w="793750"/>
                <a:gridCol w="1708150"/>
                <a:gridCol w="99695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投资方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状态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项目名称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地点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能力（万吨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年）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完成时间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中石化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江苏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连云港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江苏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南  通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大连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大  连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在建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唐山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曹妃甸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350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深圳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深  圳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广西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钦  州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福建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待  定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浙江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台  州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山东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威  海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中石油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规划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广东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揭  阳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东莞九丰能源</a:t>
                      </a:r>
                    </a:p>
                  </a:txBody>
                  <a:tcPr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投产</a:t>
                      </a:r>
                    </a:p>
                  </a:txBody>
                  <a:tcPr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东莞</a:t>
                      </a: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LNG</a:t>
                      </a: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接收站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东  莞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88" y="1171575"/>
            <a:ext cx="7500937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2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LNG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接收站项目信息列表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(Terminal List)</a:t>
            </a:r>
            <a:endParaRPr lang="zh-CN" altLang="en-US" sz="2000" b="1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85875" y="404813"/>
            <a:ext cx="6643688" cy="38735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rgbClr val="CCFF99"/>
              </a:gs>
              <a:gs pos="100000">
                <a:srgbClr val="9999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深圳大鹏</a:t>
            </a:r>
            <a:r>
              <a:rPr lang="en-US" altLang="zh-CN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接收站</a:t>
            </a:r>
            <a:r>
              <a:rPr lang="en-US" altLang="zh-CN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(Shenzhen LNG Terminal)</a:t>
            </a:r>
            <a:endParaRPr lang="zh-CN" altLang="en-US" sz="2400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972" name="矩形 18"/>
          <p:cNvSpPr>
            <a:spLocks noChangeArrowheads="1"/>
          </p:cNvSpPr>
          <p:nvPr/>
        </p:nvSpPr>
        <p:spPr bwMode="auto">
          <a:xfrm>
            <a:off x="0" y="1196975"/>
            <a:ext cx="8786813" cy="28225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中国第一个大型</a:t>
            </a:r>
            <a:r>
              <a:rPr lang="en-US" altLang="zh-CN" sz="2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LNG</a:t>
            </a:r>
            <a:r>
              <a:rPr lang="zh-CN" altLang="en-US" sz="2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接收站</a:t>
            </a:r>
            <a:r>
              <a:rPr lang="en-US" altLang="zh-CN" sz="200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(First Large LNG Terminal in China)</a:t>
            </a: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项目规模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  <a:sym typeface="Wingdings" pitchFamily="2" charset="2"/>
              </a:rPr>
              <a:t>(Project Scale):</a:t>
            </a:r>
            <a:endParaRPr lang="en-US" altLang="zh-CN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一期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370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万吨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年， 二期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620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万吨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/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年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(First stage 3.7Mt/a,Second stage 6.2Mt/a)</a:t>
            </a:r>
            <a:endParaRPr lang="zh-CN" altLang="en-US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完成时间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(On-stream)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：</a:t>
            </a: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2006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年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6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月正式投产。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(June,2006)</a:t>
            </a:r>
            <a:endParaRPr lang="zh-CN" altLang="en-US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4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</a:p>
        </p:txBody>
      </p:sp>
      <p:pic>
        <p:nvPicPr>
          <p:cNvPr id="4" name="Picture 10" descr="C:\Users\h4612yh\Desktop\大鹏LNG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93204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3559175"/>
          <a:ext cx="4140200" cy="3298825"/>
        </p:xfrm>
        <a:graphic>
          <a:graphicData uri="http://schemas.openxmlformats.org/presentationml/2006/ole">
            <p:oleObj spid="_x0000_s83970" name="位图图像" r:id="rId4" imgW="4657143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2275" y="1084263"/>
            <a:ext cx="525621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3</a:t>
            </a: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）我国天燃气液化工厂技术发展概况</a:t>
            </a:r>
            <a:endParaRPr lang="en-US" altLang="zh-CN" sz="2000" b="1" dirty="0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 Liquefaction Facilities</a:t>
            </a:r>
            <a:endParaRPr lang="zh-CN" altLang="en-US" sz="2000" b="1" dirty="0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  <p:grpSp>
        <p:nvGrpSpPr>
          <p:cNvPr id="84994" name="Group 19"/>
          <p:cNvGrpSpPr>
            <a:grpSpLocks/>
          </p:cNvGrpSpPr>
          <p:nvPr/>
        </p:nvGrpSpPr>
        <p:grpSpPr bwMode="auto">
          <a:xfrm>
            <a:off x="180975" y="1785938"/>
            <a:ext cx="4176713" cy="4856162"/>
            <a:chOff x="782" y="2163"/>
            <a:chExt cx="1434" cy="3683"/>
          </a:xfrm>
        </p:grpSpPr>
        <p:sp>
          <p:nvSpPr>
            <p:cNvPr id="85008" name="AutoShape 4"/>
            <p:cNvSpPr>
              <a:spLocks noChangeArrowheads="1"/>
            </p:cNvSpPr>
            <p:nvPr/>
          </p:nvSpPr>
          <p:spPr bwMode="auto">
            <a:xfrm>
              <a:off x="782" y="2163"/>
              <a:ext cx="1434" cy="36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85009" name="Text Box 5"/>
            <p:cNvSpPr txBox="1">
              <a:spLocks noChangeArrowheads="1"/>
            </p:cNvSpPr>
            <p:nvPr/>
          </p:nvSpPr>
          <p:spPr bwMode="auto">
            <a:xfrm>
              <a:off x="843" y="2163"/>
              <a:ext cx="1312" cy="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Char char="Ø"/>
              </a:pP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国内没有已建成的大型天然气液化装置，但小型天然气液化技术发展及项目建设非常迅速。自本世纪初以来，国内已有约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50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座中小规模的天然气液化工厂建成投产，其中陕西安塞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215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万方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/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天天然气液化项目采用中国寰球工程公司自主技术建设，为国内已建成单线规模最大的天然气液化项目。</a:t>
              </a:r>
              <a:endPara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endParaRPr>
            </a:p>
            <a:p>
              <a:pPr algn="just">
                <a:buClr>
                  <a:srgbClr val="FF3300"/>
                </a:buClr>
                <a:buFont typeface="Wingdings" pitchFamily="2" charset="2"/>
                <a:buChar char="Ø"/>
              </a:pP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China has about 50 small or middle scale LNG liquefaction facilities. So far, Ansai LNG is the largest which uses technology of HQC.</a:t>
              </a:r>
              <a:endPara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</a:endParaRPr>
            </a:p>
          </p:txBody>
        </p:sp>
      </p:grpSp>
      <p:sp>
        <p:nvSpPr>
          <p:cNvPr id="84995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4996" name="Group 9"/>
          <p:cNvGrpSpPr>
            <a:grpSpLocks/>
          </p:cNvGrpSpPr>
          <p:nvPr/>
        </p:nvGrpSpPr>
        <p:grpSpPr bwMode="auto">
          <a:xfrm>
            <a:off x="4786313" y="5286375"/>
            <a:ext cx="1474787" cy="773113"/>
            <a:chOff x="1997" y="1314"/>
            <a:chExt cx="1889" cy="1009"/>
          </a:xfrm>
        </p:grpSpPr>
        <p:grpSp>
          <p:nvGrpSpPr>
            <p:cNvPr id="85001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1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gray">
              <a:xfrm>
                <a:off x="1973" y="102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0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09" y="1318"/>
              <a:ext cx="1649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125" y="1326"/>
              <a:ext cx="1570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08" y="1343"/>
              <a:ext cx="1381" cy="62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84997" name="Group 20"/>
          <p:cNvGrpSpPr>
            <a:grpSpLocks/>
          </p:cNvGrpSpPr>
          <p:nvPr/>
        </p:nvGrpSpPr>
        <p:grpSpPr bwMode="auto">
          <a:xfrm>
            <a:off x="5000625" y="1844675"/>
            <a:ext cx="3714750" cy="3019425"/>
            <a:chOff x="3931" y="1253"/>
            <a:chExt cx="1440" cy="1680"/>
          </a:xfrm>
        </p:grpSpPr>
        <p:sp>
          <p:nvSpPr>
            <p:cNvPr id="84999" name="AutoShape 3"/>
            <p:cNvSpPr>
              <a:spLocks noChangeArrowheads="1"/>
            </p:cNvSpPr>
            <p:nvPr/>
          </p:nvSpPr>
          <p:spPr bwMode="auto">
            <a:xfrm>
              <a:off x="3931" y="1253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85000" name="Text Box 18"/>
            <p:cNvSpPr txBox="1">
              <a:spLocks noChangeArrowheads="1"/>
            </p:cNvSpPr>
            <p:nvPr/>
          </p:nvSpPr>
          <p:spPr bwMode="auto">
            <a:xfrm>
              <a:off x="3959" y="1278"/>
              <a:ext cx="1374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Char char="Ø"/>
              </a:pP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正在建设的单套规模较大的液化工厂还有山东泰安天然气液化项目（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260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万方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/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天）和湖北黄冈天然气液化项目（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500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万方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/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</a:rPr>
                <a:t>天） </a:t>
              </a: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  <a:sym typeface="Wingdings" pitchFamily="2" charset="2"/>
                </a:rPr>
                <a:t>。</a:t>
              </a:r>
              <a:endPara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  <a:sym typeface="Wingdings" pitchFamily="2" charset="2"/>
              </a:endParaRP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Char char="Ø"/>
              </a:pP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  <a:sym typeface="Wingdings" pitchFamily="2" charset="2"/>
                </a:rPr>
                <a:t>Tai’an LNG (</a:t>
              </a:r>
              <a:r>
                <a:rPr lang="en-US" altLang="zh-CN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2.6Mm</a:t>
              </a:r>
              <a:r>
                <a:rPr lang="en-US" altLang="zh-CN" baseline="30000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3</a:t>
              </a:r>
              <a:r>
                <a:rPr lang="en-US" altLang="zh-CN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/d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  <a:sym typeface="Wingdings" pitchFamily="2" charset="2"/>
                </a:rPr>
                <a:t>) and Huanggang LNG (</a:t>
              </a:r>
              <a:r>
                <a:rPr lang="en-US" altLang="zh-CN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5.0Mm</a:t>
              </a:r>
              <a:r>
                <a:rPr lang="en-US" altLang="zh-CN" baseline="30000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3</a:t>
              </a:r>
              <a:r>
                <a:rPr lang="en-US" altLang="zh-CN">
                  <a:solidFill>
                    <a:srgbClr val="0955A8"/>
                  </a:solidFill>
                  <a:ea typeface="黑体" pitchFamily="49" charset="-122"/>
                  <a:cs typeface="Arial" charset="0"/>
                </a:rPr>
                <a:t>/d</a:t>
              </a:r>
              <a:r>
                <a:rPr lang="en-US" altLang="zh-CN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Arial" charset="0"/>
                  <a:sym typeface="Wingdings" pitchFamily="2" charset="2"/>
                </a:rPr>
                <a:t>) are under construction.</a:t>
              </a:r>
              <a:endPara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charset="0"/>
                <a:sym typeface="Wingdings" pitchFamily="2" charset="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4"/>
          <p:cNvGraphicFramePr>
            <a:graphicFrameLocks noGrp="1"/>
          </p:cNvGraphicFramePr>
          <p:nvPr/>
        </p:nvGraphicFramePr>
        <p:xfrm>
          <a:off x="250825" y="2105025"/>
          <a:ext cx="8483600" cy="2038558"/>
        </p:xfrm>
        <a:graphic>
          <a:graphicData uri="http://schemas.openxmlformats.org/drawingml/2006/table">
            <a:tbl>
              <a:tblPr/>
              <a:tblGrid>
                <a:gridCol w="1512416"/>
                <a:gridCol w="1888009"/>
                <a:gridCol w="1422400"/>
                <a:gridCol w="1766887"/>
                <a:gridCol w="1893888"/>
              </a:tblGrid>
              <a:tr h="575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总液化能力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（万方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天）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投产项目数量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&gt;30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万方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项目数量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&gt;100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万方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项目数量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8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2000-2010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2012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（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1-7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月）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合计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val 229"/>
          <p:cNvSpPr>
            <a:spLocks noChangeArrowheads="1"/>
          </p:cNvSpPr>
          <p:nvPr/>
        </p:nvSpPr>
        <p:spPr bwMode="auto">
          <a:xfrm>
            <a:off x="285750" y="2354263"/>
            <a:ext cx="1366838" cy="360362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4429125"/>
            <a:ext cx="8753475" cy="233838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rgbClr val="FF3300"/>
              </a:buClr>
              <a:defRPr/>
            </a:pP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从统计数据可以看出：</a:t>
            </a:r>
            <a:r>
              <a:rPr lang="en-US" dirty="0">
                <a:ea typeface="+mn-ea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As can be seen from the statistics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2011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2012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年建成投产的</a:t>
            </a:r>
            <a:r>
              <a:rPr lang="zh-CN" altLang="en-US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液化工厂数量快速增长，规模大幅提高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；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The quantity and scale of liquefaction facilities are fast growing.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273050" indent="-27305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天然气液化工厂的</a:t>
            </a:r>
            <a:r>
              <a:rPr lang="zh-CN" altLang="en-US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单系列生产能力呈不断提高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2011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2012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年投产的项目单套规模在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30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万方、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100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万方以上的数量快速增长。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The capacity of  single liquefaction facilities continues to expand.</a:t>
            </a:r>
          </a:p>
          <a:p>
            <a:pPr algn="just">
              <a:spcBef>
                <a:spcPts val="0"/>
              </a:spcBef>
              <a:buClr>
                <a:srgbClr val="FF3300"/>
              </a:buClr>
              <a:defRPr/>
            </a:pP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Line 226"/>
          <p:cNvSpPr>
            <a:spLocks noChangeShapeType="1"/>
          </p:cNvSpPr>
          <p:nvPr/>
        </p:nvSpPr>
        <p:spPr bwMode="auto">
          <a:xfrm flipH="1">
            <a:off x="3273425" y="2490788"/>
            <a:ext cx="0" cy="1295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" name="Line 226"/>
          <p:cNvSpPr>
            <a:spLocks noChangeShapeType="1"/>
          </p:cNvSpPr>
          <p:nvPr/>
        </p:nvSpPr>
        <p:spPr bwMode="auto">
          <a:xfrm flipH="1">
            <a:off x="6300788" y="2490788"/>
            <a:ext cx="0" cy="1295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" name="Line 226"/>
          <p:cNvSpPr>
            <a:spLocks noChangeShapeType="1"/>
          </p:cNvSpPr>
          <p:nvPr/>
        </p:nvSpPr>
        <p:spPr bwMode="auto">
          <a:xfrm flipH="1">
            <a:off x="4643438" y="2490788"/>
            <a:ext cx="1587" cy="1295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" name="Line 226"/>
          <p:cNvSpPr>
            <a:spLocks noChangeShapeType="1"/>
          </p:cNvSpPr>
          <p:nvPr/>
        </p:nvSpPr>
        <p:spPr bwMode="auto">
          <a:xfrm flipH="1">
            <a:off x="8172450" y="2490788"/>
            <a:ext cx="0" cy="1295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92275" y="1084263"/>
            <a:ext cx="525621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3</a:t>
            </a:r>
            <a:r>
              <a:rPr lang="zh-CN" altLang="en-US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）我国天燃气液化工厂技术发展概况</a:t>
            </a:r>
            <a:endParaRPr lang="en-US" altLang="zh-CN" sz="2000" b="1" dirty="0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 Liquefaction Facilities</a:t>
            </a:r>
            <a:endParaRPr lang="zh-CN" altLang="en-US" sz="2000" b="1" dirty="0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00138"/>
            <a:ext cx="89296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（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4</a:t>
            </a:r>
            <a:r>
              <a:rPr lang="zh-CN" altLang="en-US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）我国天燃气液化工厂信息列表</a:t>
            </a:r>
            <a:r>
              <a:rPr lang="en-US" altLang="zh-CN" sz="2000" b="1">
                <a:solidFill>
                  <a:srgbClr val="660033"/>
                </a:solidFill>
                <a:latin typeface="方正粗圆_GBK" pitchFamily="65" charset="-122"/>
                <a:ea typeface="方正粗圆_GBK" pitchFamily="65" charset="-122"/>
                <a:cs typeface="Arial" charset="0"/>
              </a:rPr>
              <a:t>(Liquefaction Facilities List)</a:t>
            </a:r>
            <a:endParaRPr lang="zh-CN" altLang="en-US" sz="2000" b="1">
              <a:solidFill>
                <a:srgbClr val="660033"/>
              </a:solidFill>
              <a:latin typeface="方正粗圆_GBK" pitchFamily="65" charset="-122"/>
              <a:ea typeface="方正粗圆_GBK" pitchFamily="65" charset="-122"/>
              <a:cs typeface="Arial" charset="0"/>
            </a:endParaRPr>
          </a:p>
        </p:txBody>
      </p:sp>
      <p:graphicFrame>
        <p:nvGraphicFramePr>
          <p:cNvPr id="4" name="Group 939"/>
          <p:cNvGraphicFramePr>
            <a:graphicFrameLocks noGrp="1"/>
          </p:cNvGraphicFramePr>
          <p:nvPr/>
        </p:nvGraphicFramePr>
        <p:xfrm>
          <a:off x="323850" y="1557338"/>
          <a:ext cx="7488832" cy="5181600"/>
        </p:xfrm>
        <a:graphic>
          <a:graphicData uri="http://schemas.openxmlformats.org/drawingml/2006/table">
            <a:tbl>
              <a:tblPr/>
              <a:tblGrid>
                <a:gridCol w="371995"/>
                <a:gridCol w="2747536"/>
                <a:gridCol w="1752289"/>
                <a:gridCol w="1696816"/>
                <a:gridCol w="920196"/>
              </a:tblGrid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公司名称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规模（万方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天）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地点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投产时间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重庆建南油田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重庆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重庆恒盛能源开发有限公司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重庆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达州汇鑫能源有限公司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四川达州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四川达州汇鑫能源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四川达州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2009.03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山西港华煤层气有限公司二期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山西晋城沁水县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内蒙古时泰天然气有限公司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内蒙古鄂尔多斯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山西晋城新奥燃气公司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山西晋城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内蒙古华油天然气公司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巴彦淖尔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昆仑能源（甘肃）有限公司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甘肃兰州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吉林天富能源公司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吉林公主岭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华气磴口天然气液化项目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巴彦淖尔市磴口县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河南安彩高科股份公司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河南安阳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内蒙古西部天然气公司液化项目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巴彦淖尔市磴口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新疆瑞博能源有限公司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新疆库尔勒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西蓝天然气股份有限公司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陕西靖边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2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华气广安天然气液化项目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四川广安市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2011.7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88176" name="Rectangle 299"/>
          <p:cNvSpPr>
            <a:spLocks noChangeArrowheads="1"/>
          </p:cNvSpPr>
          <p:nvPr/>
        </p:nvSpPr>
        <p:spPr bwMode="auto">
          <a:xfrm>
            <a:off x="7885113" y="1628775"/>
            <a:ext cx="1042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第一座调峰工厂</a:t>
            </a:r>
          </a:p>
        </p:txBody>
      </p:sp>
      <p:sp>
        <p:nvSpPr>
          <p:cNvPr id="88177" name="Rectangle 299"/>
          <p:cNvSpPr>
            <a:spLocks noChangeArrowheads="1"/>
          </p:cNvSpPr>
          <p:nvPr/>
        </p:nvSpPr>
        <p:spPr bwMode="auto">
          <a:xfrm>
            <a:off x="7885113" y="2205038"/>
            <a:ext cx="12588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C00000"/>
                </a:solidFill>
                <a:ea typeface="方正粗圆_GBK"/>
                <a:cs typeface="方正粗圆_GBK"/>
              </a:rPr>
              <a:t>第一座商业运营</a:t>
            </a:r>
            <a:r>
              <a:rPr lang="en-US" altLang="zh-CN" sz="1400">
                <a:solidFill>
                  <a:srgbClr val="C00000"/>
                </a:solidFill>
                <a:ea typeface="方正粗圆_GBK"/>
                <a:cs typeface="方正粗圆_GBK"/>
              </a:rPr>
              <a:t>LNG</a:t>
            </a:r>
            <a:r>
              <a:rPr lang="zh-CN" altLang="en-US" sz="1400">
                <a:solidFill>
                  <a:srgbClr val="C00000"/>
                </a:solidFill>
                <a:ea typeface="方正粗圆_GBK"/>
                <a:cs typeface="方正粗圆_GBK"/>
              </a:rPr>
              <a:t>工厂</a:t>
            </a:r>
          </a:p>
        </p:txBody>
      </p:sp>
      <p:sp>
        <p:nvSpPr>
          <p:cNvPr id="88178" name="Line 1792"/>
          <p:cNvSpPr>
            <a:spLocks noChangeShapeType="1"/>
          </p:cNvSpPr>
          <p:nvPr/>
        </p:nvSpPr>
        <p:spPr bwMode="auto">
          <a:xfrm flipV="1">
            <a:off x="7740650" y="1989138"/>
            <a:ext cx="287338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8179" name="Line 1792"/>
          <p:cNvSpPr>
            <a:spLocks noChangeShapeType="1"/>
          </p:cNvSpPr>
          <p:nvPr/>
        </p:nvSpPr>
        <p:spPr bwMode="auto">
          <a:xfrm flipV="1">
            <a:off x="7667625" y="2349500"/>
            <a:ext cx="28892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1500" y="142875"/>
            <a:ext cx="7929563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中国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LNG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接收站及液化工厂发展现状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Development of LNG Terminals and Liquefaction Facilities of China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uA6jCO0qQ0gkdh8T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uA6jCO0qQ0gkdh8TV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uA6jCO0qQ0gkdh8TVxg"/>
</p:tagLst>
</file>

<file path=ppt/theme/theme1.xml><?xml version="1.0" encoding="utf-8"?>
<a:theme xmlns:a="http://schemas.openxmlformats.org/drawingml/2006/main" name="115TGp_window_diagram_v2">
  <a:themeElements>
    <a:clrScheme name="Default Design 3">
      <a:dk1>
        <a:srgbClr val="0C71E0"/>
      </a:dk1>
      <a:lt1>
        <a:srgbClr val="FFFFFF"/>
      </a:lt1>
      <a:dk2>
        <a:srgbClr val="333333"/>
      </a:dk2>
      <a:lt2>
        <a:srgbClr val="B2B2B2"/>
      </a:lt2>
      <a:accent1>
        <a:srgbClr val="8BC91B"/>
      </a:accent1>
      <a:accent2>
        <a:srgbClr val="009999"/>
      </a:accent2>
      <a:accent3>
        <a:srgbClr val="FFFFFF"/>
      </a:accent3>
      <a:accent4>
        <a:srgbClr val="095FBF"/>
      </a:accent4>
      <a:accent5>
        <a:srgbClr val="C4E1AB"/>
      </a:accent5>
      <a:accent6>
        <a:srgbClr val="008A8A"/>
      </a:accent6>
      <a:hlink>
        <a:srgbClr val="9999FF"/>
      </a:hlink>
      <a:folHlink>
        <a:srgbClr val="3366CC"/>
      </a:folHlink>
    </a:clrScheme>
    <a:fontScheme name="115TGp_window_diagram_v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251A8"/>
        </a:dk1>
        <a:lt1>
          <a:srgbClr val="FFFFFF"/>
        </a:lt1>
        <a:dk2>
          <a:srgbClr val="333333"/>
        </a:dk2>
        <a:lt2>
          <a:srgbClr val="B2B2B2"/>
        </a:lt2>
        <a:accent1>
          <a:srgbClr val="41BAF7"/>
        </a:accent1>
        <a:accent2>
          <a:srgbClr val="009999"/>
        </a:accent2>
        <a:accent3>
          <a:srgbClr val="FFFFFF"/>
        </a:accent3>
        <a:accent4>
          <a:srgbClr val="01448F"/>
        </a:accent4>
        <a:accent5>
          <a:srgbClr val="B0D9FA"/>
        </a:accent5>
        <a:accent6>
          <a:srgbClr val="008A8A"/>
        </a:accent6>
        <a:hlink>
          <a:srgbClr val="9999FF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74FB5"/>
        </a:dk1>
        <a:lt1>
          <a:srgbClr val="FFFFFF"/>
        </a:lt1>
        <a:dk2>
          <a:srgbClr val="000000"/>
        </a:dk2>
        <a:lt2>
          <a:srgbClr val="B2B2B2"/>
        </a:lt2>
        <a:accent1>
          <a:srgbClr val="E9C12D"/>
        </a:accent1>
        <a:accent2>
          <a:srgbClr val="C78DD7"/>
        </a:accent2>
        <a:accent3>
          <a:srgbClr val="FFFFFF"/>
        </a:accent3>
        <a:accent4>
          <a:srgbClr val="12429A"/>
        </a:accent4>
        <a:accent5>
          <a:srgbClr val="F2DDAD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C71E0"/>
        </a:dk1>
        <a:lt1>
          <a:srgbClr val="FFFFFF"/>
        </a:lt1>
        <a:dk2>
          <a:srgbClr val="333333"/>
        </a:dk2>
        <a:lt2>
          <a:srgbClr val="B2B2B2"/>
        </a:lt2>
        <a:accent1>
          <a:srgbClr val="8BC91B"/>
        </a:accent1>
        <a:accent2>
          <a:srgbClr val="009999"/>
        </a:accent2>
        <a:accent3>
          <a:srgbClr val="FFFFFF"/>
        </a:accent3>
        <a:accent4>
          <a:srgbClr val="095FBF"/>
        </a:accent4>
        <a:accent5>
          <a:srgbClr val="C4E1AB"/>
        </a:accent5>
        <a:accent6>
          <a:srgbClr val="008A8A"/>
        </a:accent6>
        <a:hlink>
          <a:srgbClr val="9999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115TGp_window_diagram_v2</Template>
  <TotalTime>2881</TotalTime>
  <Words>2536</Words>
  <Application>Microsoft Office PowerPoint</Application>
  <PresentationFormat>全屏显示(4:3)</PresentationFormat>
  <Paragraphs>549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115TGp_window_diagram_v2</vt:lpstr>
      <vt:lpstr>位图图像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杨玲</dc:creator>
  <cp:lastModifiedBy>刘佳2519</cp:lastModifiedBy>
  <cp:revision>161</cp:revision>
  <dcterms:created xsi:type="dcterms:W3CDTF">2013-05-13T03:12:53Z</dcterms:created>
  <dcterms:modified xsi:type="dcterms:W3CDTF">2013-05-18T07:49:27Z</dcterms:modified>
</cp:coreProperties>
</file>