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58" r:id="rId3"/>
    <p:sldId id="287" r:id="rId4"/>
    <p:sldId id="364" r:id="rId5"/>
    <p:sldId id="365" r:id="rId6"/>
    <p:sldId id="474" r:id="rId7"/>
    <p:sldId id="308" r:id="rId8"/>
    <p:sldId id="309" r:id="rId9"/>
    <p:sldId id="476" r:id="rId10"/>
    <p:sldId id="471" r:id="rId11"/>
    <p:sldId id="481" r:id="rId12"/>
    <p:sldId id="553" r:id="rId13"/>
    <p:sldId id="551" r:id="rId14"/>
    <p:sldId id="552" r:id="rId15"/>
    <p:sldId id="555" r:id="rId16"/>
    <p:sldId id="477" r:id="rId17"/>
    <p:sldId id="387" r:id="rId18"/>
    <p:sldId id="388" r:id="rId19"/>
    <p:sldId id="462" r:id="rId20"/>
    <p:sldId id="464" r:id="rId21"/>
    <p:sldId id="400" r:id="rId22"/>
    <p:sldId id="402" r:id="rId23"/>
    <p:sldId id="403" r:id="rId24"/>
    <p:sldId id="404" r:id="rId25"/>
    <p:sldId id="405" r:id="rId26"/>
    <p:sldId id="468" r:id="rId27"/>
    <p:sldId id="416" r:id="rId28"/>
    <p:sldId id="417" r:id="rId29"/>
    <p:sldId id="418" r:id="rId30"/>
    <p:sldId id="419" r:id="rId31"/>
    <p:sldId id="425" r:id="rId32"/>
    <p:sldId id="472" r:id="rId33"/>
    <p:sldId id="532" r:id="rId34"/>
    <p:sldId id="427" r:id="rId35"/>
    <p:sldId id="428" r:id="rId36"/>
    <p:sldId id="429" r:id="rId37"/>
    <p:sldId id="430" r:id="rId38"/>
    <p:sldId id="431" r:id="rId39"/>
    <p:sldId id="432" r:id="rId40"/>
    <p:sldId id="433" r:id="rId41"/>
    <p:sldId id="434" r:id="rId42"/>
    <p:sldId id="435" r:id="rId43"/>
    <p:sldId id="436" r:id="rId44"/>
    <p:sldId id="537" r:id="rId45"/>
    <p:sldId id="536" r:id="rId46"/>
    <p:sldId id="538" r:id="rId47"/>
    <p:sldId id="535" r:id="rId48"/>
    <p:sldId id="539" r:id="rId49"/>
    <p:sldId id="547" r:id="rId50"/>
    <p:sldId id="548" r:id="rId51"/>
    <p:sldId id="546" r:id="rId52"/>
    <p:sldId id="540" r:id="rId53"/>
    <p:sldId id="541" r:id="rId54"/>
    <p:sldId id="542" r:id="rId55"/>
    <p:sldId id="543" r:id="rId56"/>
    <p:sldId id="554" r:id="rId57"/>
    <p:sldId id="286" r:id="rId58"/>
  </p:sldIdLst>
  <p:sldSz cx="9144000" cy="6858000" type="screen4x3"/>
  <p:notesSz cx="6858000" cy="9144000"/>
  <p:defaultTextStyle>
    <a:defPPr>
      <a:defRPr lang="en-US"/>
    </a:defPPr>
    <a:lvl1pPr algn="l" rtl="0" fontAlgn="base">
      <a:spcBef>
        <a:spcPct val="0"/>
      </a:spcBef>
      <a:spcAft>
        <a:spcPct val="0"/>
      </a:spcAft>
      <a:defRPr sz="2800" kern="1200">
        <a:solidFill>
          <a:srgbClr val="284C6A"/>
        </a:solidFill>
        <a:latin typeface="Arial" charset="0"/>
        <a:ea typeface="宋体" charset="-122"/>
        <a:cs typeface="+mn-cs"/>
      </a:defRPr>
    </a:lvl1pPr>
    <a:lvl2pPr marL="457200" algn="l" rtl="0" fontAlgn="base">
      <a:spcBef>
        <a:spcPct val="0"/>
      </a:spcBef>
      <a:spcAft>
        <a:spcPct val="0"/>
      </a:spcAft>
      <a:defRPr sz="2800" kern="1200">
        <a:solidFill>
          <a:srgbClr val="284C6A"/>
        </a:solidFill>
        <a:latin typeface="Arial" charset="0"/>
        <a:ea typeface="宋体" charset="-122"/>
        <a:cs typeface="+mn-cs"/>
      </a:defRPr>
    </a:lvl2pPr>
    <a:lvl3pPr marL="914400" algn="l" rtl="0" fontAlgn="base">
      <a:spcBef>
        <a:spcPct val="0"/>
      </a:spcBef>
      <a:spcAft>
        <a:spcPct val="0"/>
      </a:spcAft>
      <a:defRPr sz="2800" kern="1200">
        <a:solidFill>
          <a:srgbClr val="284C6A"/>
        </a:solidFill>
        <a:latin typeface="Arial" charset="0"/>
        <a:ea typeface="宋体" charset="-122"/>
        <a:cs typeface="+mn-cs"/>
      </a:defRPr>
    </a:lvl3pPr>
    <a:lvl4pPr marL="1371600" algn="l" rtl="0" fontAlgn="base">
      <a:spcBef>
        <a:spcPct val="0"/>
      </a:spcBef>
      <a:spcAft>
        <a:spcPct val="0"/>
      </a:spcAft>
      <a:defRPr sz="2800" kern="1200">
        <a:solidFill>
          <a:srgbClr val="284C6A"/>
        </a:solidFill>
        <a:latin typeface="Arial" charset="0"/>
        <a:ea typeface="宋体" charset="-122"/>
        <a:cs typeface="+mn-cs"/>
      </a:defRPr>
    </a:lvl4pPr>
    <a:lvl5pPr marL="1828800" algn="l" rtl="0" fontAlgn="base">
      <a:spcBef>
        <a:spcPct val="0"/>
      </a:spcBef>
      <a:spcAft>
        <a:spcPct val="0"/>
      </a:spcAft>
      <a:defRPr sz="2800" kern="1200">
        <a:solidFill>
          <a:srgbClr val="284C6A"/>
        </a:solidFill>
        <a:latin typeface="Arial" charset="0"/>
        <a:ea typeface="宋体" charset="-122"/>
        <a:cs typeface="+mn-cs"/>
      </a:defRPr>
    </a:lvl5pPr>
    <a:lvl6pPr marL="2286000" algn="l" defTabSz="914400" rtl="0" eaLnBrk="1" latinLnBrk="0" hangingPunct="1">
      <a:defRPr sz="2800" kern="1200">
        <a:solidFill>
          <a:srgbClr val="284C6A"/>
        </a:solidFill>
        <a:latin typeface="Arial" charset="0"/>
        <a:ea typeface="宋体" charset="-122"/>
        <a:cs typeface="+mn-cs"/>
      </a:defRPr>
    </a:lvl6pPr>
    <a:lvl7pPr marL="2743200" algn="l" defTabSz="914400" rtl="0" eaLnBrk="1" latinLnBrk="0" hangingPunct="1">
      <a:defRPr sz="2800" kern="1200">
        <a:solidFill>
          <a:srgbClr val="284C6A"/>
        </a:solidFill>
        <a:latin typeface="Arial" charset="0"/>
        <a:ea typeface="宋体" charset="-122"/>
        <a:cs typeface="+mn-cs"/>
      </a:defRPr>
    </a:lvl7pPr>
    <a:lvl8pPr marL="3200400" algn="l" defTabSz="914400" rtl="0" eaLnBrk="1" latinLnBrk="0" hangingPunct="1">
      <a:defRPr sz="2800" kern="1200">
        <a:solidFill>
          <a:srgbClr val="284C6A"/>
        </a:solidFill>
        <a:latin typeface="Arial" charset="0"/>
        <a:ea typeface="宋体" charset="-122"/>
        <a:cs typeface="+mn-cs"/>
      </a:defRPr>
    </a:lvl8pPr>
    <a:lvl9pPr marL="3657600" algn="l" defTabSz="914400" rtl="0" eaLnBrk="1" latinLnBrk="0" hangingPunct="1">
      <a:defRPr sz="2800" kern="1200">
        <a:solidFill>
          <a:srgbClr val="284C6A"/>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6F7"/>
    <a:srgbClr val="918483"/>
    <a:srgbClr val="39DB41"/>
    <a:srgbClr val="FF0000"/>
    <a:srgbClr val="000000"/>
    <a:srgbClr val="0000FF"/>
    <a:srgbClr val="00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8" autoAdjust="0"/>
  </p:normalViewPr>
  <p:slideViewPr>
    <p:cSldViewPr>
      <p:cViewPr>
        <p:scale>
          <a:sx n="75" d="100"/>
          <a:sy n="75" d="100"/>
        </p:scale>
        <p:origin x="-2028" y="-72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110000"/>
              </a:lnSpc>
              <a:spcBef>
                <a:spcPct val="25000"/>
              </a:spcBef>
              <a:spcAft>
                <a:spcPct val="15000"/>
              </a:spcAft>
              <a:buClr>
                <a:schemeClr val="tx2"/>
              </a:buClr>
              <a:buFont typeface="Wingdings" pitchFamily="2" charset="2"/>
              <a:buChar char="§"/>
              <a:defRPr sz="1200">
                <a:ea typeface="楷体_GB2312" pitchFamily="49"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lnSpc>
                <a:spcPct val="110000"/>
              </a:lnSpc>
              <a:spcBef>
                <a:spcPct val="25000"/>
              </a:spcBef>
              <a:spcAft>
                <a:spcPct val="15000"/>
              </a:spcAft>
              <a:buClr>
                <a:schemeClr val="tx2"/>
              </a:buClr>
              <a:buFont typeface="Wingdings" pitchFamily="2" charset="2"/>
              <a:buChar char="§"/>
              <a:defRPr sz="1200">
                <a:ea typeface="楷体_GB2312" pitchFamily="49" charset="-122"/>
              </a:defRPr>
            </a:lvl1pPr>
          </a:lstStyle>
          <a:p>
            <a:pPr>
              <a:defRPr/>
            </a:pPr>
            <a:fld id="{D2F1062F-4637-4AF1-B9F7-5510C30AE3F7}" type="datetimeFigureOut">
              <a:rPr lang="zh-CN" altLang="en-US"/>
              <a:pPr>
                <a:defRPr/>
              </a:pPr>
              <a:t>2013/5/17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lnSpc>
                <a:spcPct val="110000"/>
              </a:lnSpc>
              <a:spcBef>
                <a:spcPct val="25000"/>
              </a:spcBef>
              <a:spcAft>
                <a:spcPct val="15000"/>
              </a:spcAft>
              <a:buClr>
                <a:schemeClr val="tx2"/>
              </a:buClr>
              <a:buFont typeface="Wingdings" pitchFamily="2" charset="2"/>
              <a:buChar char="§"/>
              <a:defRPr sz="1200">
                <a:ea typeface="楷体_GB2312" pitchFamily="49"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lnSpc>
                <a:spcPct val="110000"/>
              </a:lnSpc>
              <a:spcBef>
                <a:spcPct val="25000"/>
              </a:spcBef>
              <a:spcAft>
                <a:spcPct val="15000"/>
              </a:spcAft>
              <a:buClr>
                <a:schemeClr val="tx2"/>
              </a:buClr>
              <a:buFont typeface="Wingdings" pitchFamily="2" charset="2"/>
              <a:buChar char="§"/>
              <a:defRPr sz="1200">
                <a:ea typeface="楷体_GB2312" pitchFamily="49" charset="-122"/>
              </a:defRPr>
            </a:lvl1pPr>
          </a:lstStyle>
          <a:p>
            <a:pPr>
              <a:defRPr/>
            </a:pPr>
            <a:fld id="{E3B0F6B6-36E6-418F-83A7-75D6848110EF}" type="slidenum">
              <a:rPr lang="zh-CN" altLang="en-US"/>
              <a:pPr>
                <a:defRPr/>
              </a:pPr>
              <a:t>‹#›</a:t>
            </a:fld>
            <a:endParaRPr lang="zh-CN" altLang="en-US"/>
          </a:p>
        </p:txBody>
      </p:sp>
    </p:spTree>
    <p:extLst>
      <p:ext uri="{BB962C8B-B14F-4D97-AF65-F5344CB8AC3E}">
        <p14:creationId xmlns:p14="http://schemas.microsoft.com/office/powerpoint/2010/main" val="903085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100000"/>
              </a:lnSpc>
              <a:spcBef>
                <a:spcPct val="0"/>
              </a:spcBef>
              <a:spcAft>
                <a:spcPct val="0"/>
              </a:spcAft>
              <a:buClrTx/>
              <a:buFontTx/>
              <a:buNone/>
              <a:defRPr sz="1200">
                <a:solidFill>
                  <a:schemeClr val="tx1"/>
                </a:solidFill>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lnSpc>
                <a:spcPct val="100000"/>
              </a:lnSpc>
              <a:spcBef>
                <a:spcPct val="0"/>
              </a:spcBef>
              <a:spcAft>
                <a:spcPct val="0"/>
              </a:spcAft>
              <a:buClrTx/>
              <a:buFontTx/>
              <a:buNone/>
              <a:defRPr sz="1200">
                <a:solidFill>
                  <a:schemeClr val="tx1"/>
                </a:solidFill>
                <a:ea typeface="+mn-ea"/>
              </a:defRPr>
            </a:lvl1pPr>
          </a:lstStyle>
          <a:p>
            <a:pPr>
              <a:defRPr/>
            </a:pPr>
            <a:fld id="{3D845629-1122-4D90-A566-46974D22A3B0}" type="datetimeFigureOut">
              <a:rPr lang="zh-CN" altLang="en-US"/>
              <a:pPr>
                <a:defRPr/>
              </a:pPr>
              <a:t>2013/5/17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lnSpc>
                <a:spcPct val="100000"/>
              </a:lnSpc>
              <a:spcBef>
                <a:spcPct val="0"/>
              </a:spcBef>
              <a:spcAft>
                <a:spcPct val="0"/>
              </a:spcAft>
              <a:buClrTx/>
              <a:buFontTx/>
              <a:buNone/>
              <a:defRPr sz="1200">
                <a:solidFill>
                  <a:schemeClr val="tx1"/>
                </a:solidFill>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lnSpc>
                <a:spcPct val="100000"/>
              </a:lnSpc>
              <a:spcBef>
                <a:spcPct val="0"/>
              </a:spcBef>
              <a:spcAft>
                <a:spcPct val="0"/>
              </a:spcAft>
              <a:buClrTx/>
              <a:buFontTx/>
              <a:buNone/>
              <a:defRPr sz="1200">
                <a:solidFill>
                  <a:schemeClr val="tx1"/>
                </a:solidFill>
                <a:ea typeface="+mn-ea"/>
              </a:defRPr>
            </a:lvl1pPr>
          </a:lstStyle>
          <a:p>
            <a:pPr>
              <a:defRPr/>
            </a:pPr>
            <a:fld id="{4BD2C2B9-9A6D-4AD8-A921-AB8A2917BE3D}" type="slidenum">
              <a:rPr lang="zh-CN" altLang="en-US"/>
              <a:pPr>
                <a:defRPr/>
              </a:pPr>
              <a:t>‹#›</a:t>
            </a:fld>
            <a:endParaRPr lang="zh-CN" altLang="en-US"/>
          </a:p>
        </p:txBody>
      </p:sp>
    </p:spTree>
    <p:extLst>
      <p:ext uri="{BB962C8B-B14F-4D97-AF65-F5344CB8AC3E}">
        <p14:creationId xmlns:p14="http://schemas.microsoft.com/office/powerpoint/2010/main" val="684790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27"/>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grpSp>
        <p:nvGrpSpPr>
          <p:cNvPr id="5" name="Group 15"/>
          <p:cNvGrpSpPr>
            <a:grpSpLocks/>
          </p:cNvGrpSpPr>
          <p:nvPr/>
        </p:nvGrpSpPr>
        <p:grpSpPr bwMode="auto">
          <a:xfrm>
            <a:off x="152400" y="381000"/>
            <a:ext cx="6838950" cy="3365500"/>
            <a:chOff x="664" y="1951"/>
            <a:chExt cx="4308" cy="2120"/>
          </a:xfrm>
        </p:grpSpPr>
        <p:sp>
          <p:nvSpPr>
            <p:cNvPr id="6" name="Freeform 16"/>
            <p:cNvSpPr>
              <a:spLocks/>
            </p:cNvSpPr>
            <p:nvPr/>
          </p:nvSpPr>
          <p:spPr bwMode="invGray">
            <a:xfrm>
              <a:off x="743" y="2045"/>
              <a:ext cx="1267" cy="1938"/>
            </a:xfrm>
            <a:custGeom>
              <a:avLst/>
              <a:gdLst>
                <a:gd name="T0" fmla="*/ 65 w 1692"/>
                <a:gd name="T1" fmla="*/ 145 h 2586"/>
                <a:gd name="T2" fmla="*/ 180 w 1692"/>
                <a:gd name="T3" fmla="*/ 118 h 2586"/>
                <a:gd name="T4" fmla="*/ 243 w 1692"/>
                <a:gd name="T5" fmla="*/ 135 h 2586"/>
                <a:gd name="T6" fmla="*/ 234 w 1692"/>
                <a:gd name="T7" fmla="*/ 250 h 2586"/>
                <a:gd name="T8" fmla="*/ 153 w 1692"/>
                <a:gd name="T9" fmla="*/ 327 h 2586"/>
                <a:gd name="T10" fmla="*/ 122 w 1692"/>
                <a:gd name="T11" fmla="*/ 401 h 2586"/>
                <a:gd name="T12" fmla="*/ 159 w 1692"/>
                <a:gd name="T13" fmla="*/ 541 h 2586"/>
                <a:gd name="T14" fmla="*/ 177 w 1692"/>
                <a:gd name="T15" fmla="*/ 539 h 2586"/>
                <a:gd name="T16" fmla="*/ 184 w 1692"/>
                <a:gd name="T17" fmla="*/ 509 h 2586"/>
                <a:gd name="T18" fmla="*/ 268 w 1692"/>
                <a:gd name="T19" fmla="*/ 648 h 2586"/>
                <a:gd name="T20" fmla="*/ 365 w 1692"/>
                <a:gd name="T21" fmla="*/ 674 h 2586"/>
                <a:gd name="T22" fmla="*/ 446 w 1692"/>
                <a:gd name="T23" fmla="*/ 758 h 2586"/>
                <a:gd name="T24" fmla="*/ 478 w 1692"/>
                <a:gd name="T25" fmla="*/ 799 h 2586"/>
                <a:gd name="T26" fmla="*/ 432 w 1692"/>
                <a:gd name="T27" fmla="*/ 903 h 2586"/>
                <a:gd name="T28" fmla="*/ 514 w 1692"/>
                <a:gd name="T29" fmla="*/ 1000 h 2586"/>
                <a:gd name="T30" fmla="*/ 580 w 1692"/>
                <a:gd name="T31" fmla="*/ 1135 h 2586"/>
                <a:gd name="T32" fmla="*/ 613 w 1692"/>
                <a:gd name="T33" fmla="*/ 1297 h 2586"/>
                <a:gd name="T34" fmla="*/ 669 w 1692"/>
                <a:gd name="T35" fmla="*/ 1427 h 2586"/>
                <a:gd name="T36" fmla="*/ 717 w 1692"/>
                <a:gd name="T37" fmla="*/ 1416 h 2586"/>
                <a:gd name="T38" fmla="*/ 698 w 1692"/>
                <a:gd name="T39" fmla="*/ 1344 h 2586"/>
                <a:gd name="T40" fmla="*/ 722 w 1692"/>
                <a:gd name="T41" fmla="*/ 1295 h 2586"/>
                <a:gd name="T42" fmla="*/ 767 w 1692"/>
                <a:gd name="T43" fmla="*/ 1252 h 2586"/>
                <a:gd name="T44" fmla="*/ 812 w 1692"/>
                <a:gd name="T45" fmla="*/ 1166 h 2586"/>
                <a:gd name="T46" fmla="*/ 879 w 1692"/>
                <a:gd name="T47" fmla="*/ 1095 h 2586"/>
                <a:gd name="T48" fmla="*/ 910 w 1692"/>
                <a:gd name="T49" fmla="*/ 980 h 2586"/>
                <a:gd name="T50" fmla="*/ 870 w 1692"/>
                <a:gd name="T51" fmla="*/ 864 h 2586"/>
                <a:gd name="T52" fmla="*/ 771 w 1692"/>
                <a:gd name="T53" fmla="*/ 792 h 2586"/>
                <a:gd name="T54" fmla="*/ 619 w 1692"/>
                <a:gd name="T55" fmla="*/ 719 h 2586"/>
                <a:gd name="T56" fmla="*/ 546 w 1692"/>
                <a:gd name="T57" fmla="*/ 707 h 2586"/>
                <a:gd name="T58" fmla="*/ 507 w 1692"/>
                <a:gd name="T59" fmla="*/ 712 h 2586"/>
                <a:gd name="T60" fmla="*/ 446 w 1692"/>
                <a:gd name="T61" fmla="*/ 734 h 2586"/>
                <a:gd name="T62" fmla="*/ 425 w 1692"/>
                <a:gd name="T63" fmla="*/ 659 h 2586"/>
                <a:gd name="T64" fmla="*/ 413 w 1692"/>
                <a:gd name="T65" fmla="*/ 597 h 2586"/>
                <a:gd name="T66" fmla="*/ 354 w 1692"/>
                <a:gd name="T67" fmla="*/ 620 h 2586"/>
                <a:gd name="T68" fmla="*/ 318 w 1692"/>
                <a:gd name="T69" fmla="*/ 534 h 2586"/>
                <a:gd name="T70" fmla="*/ 415 w 1692"/>
                <a:gd name="T71" fmla="*/ 512 h 2586"/>
                <a:gd name="T72" fmla="*/ 473 w 1692"/>
                <a:gd name="T73" fmla="*/ 509 h 2586"/>
                <a:gd name="T74" fmla="*/ 502 w 1692"/>
                <a:gd name="T75" fmla="*/ 505 h 2586"/>
                <a:gd name="T76" fmla="*/ 593 w 1692"/>
                <a:gd name="T77" fmla="*/ 421 h 2586"/>
                <a:gd name="T78" fmla="*/ 664 w 1692"/>
                <a:gd name="T79" fmla="*/ 381 h 2586"/>
                <a:gd name="T80" fmla="*/ 717 w 1692"/>
                <a:gd name="T81" fmla="*/ 357 h 2586"/>
                <a:gd name="T82" fmla="*/ 751 w 1692"/>
                <a:gd name="T83" fmla="*/ 302 h 2586"/>
                <a:gd name="T84" fmla="*/ 722 w 1692"/>
                <a:gd name="T85" fmla="*/ 288 h 2586"/>
                <a:gd name="T86" fmla="*/ 856 w 1692"/>
                <a:gd name="T87" fmla="*/ 256 h 2586"/>
                <a:gd name="T88" fmla="*/ 789 w 1692"/>
                <a:gd name="T89" fmla="*/ 192 h 2586"/>
                <a:gd name="T90" fmla="*/ 744 w 1692"/>
                <a:gd name="T91" fmla="*/ 148 h 2586"/>
                <a:gd name="T92" fmla="*/ 685 w 1692"/>
                <a:gd name="T93" fmla="*/ 205 h 2586"/>
                <a:gd name="T94" fmla="*/ 622 w 1692"/>
                <a:gd name="T95" fmla="*/ 250 h 2586"/>
                <a:gd name="T96" fmla="*/ 573 w 1692"/>
                <a:gd name="T97" fmla="*/ 171 h 2586"/>
                <a:gd name="T98" fmla="*/ 680 w 1692"/>
                <a:gd name="T99" fmla="*/ 135 h 2586"/>
                <a:gd name="T100" fmla="*/ 710 w 1692"/>
                <a:gd name="T101" fmla="*/ 111 h 2586"/>
                <a:gd name="T102" fmla="*/ 744 w 1692"/>
                <a:gd name="T103" fmla="*/ 97 h 2586"/>
                <a:gd name="T104" fmla="*/ 721 w 1692"/>
                <a:gd name="T105" fmla="*/ 81 h 2586"/>
                <a:gd name="T106" fmla="*/ 708 w 1692"/>
                <a:gd name="T107" fmla="*/ 67 h 2586"/>
                <a:gd name="T108" fmla="*/ 674 w 1692"/>
                <a:gd name="T109" fmla="*/ 57 h 2586"/>
                <a:gd name="T110" fmla="*/ 620 w 1692"/>
                <a:gd name="T111" fmla="*/ 76 h 2586"/>
                <a:gd name="T112" fmla="*/ 532 w 1692"/>
                <a:gd name="T113" fmla="*/ 67 h 2586"/>
                <a:gd name="T114" fmla="*/ 309 w 1692"/>
                <a:gd name="T115" fmla="*/ 0 h 2586"/>
                <a:gd name="T116" fmla="*/ 193 w 1692"/>
                <a:gd name="T117" fmla="*/ 18 h 2586"/>
                <a:gd name="T118" fmla="*/ 162 w 1692"/>
                <a:gd name="T119" fmla="*/ 57 h 2586"/>
                <a:gd name="T120" fmla="*/ 72 w 1692"/>
                <a:gd name="T121" fmla="*/ 97 h 2586"/>
                <a:gd name="T122" fmla="*/ 72 w 1692"/>
                <a:gd name="T123" fmla="*/ 121 h 2586"/>
                <a:gd name="T124" fmla="*/ 1 w 1692"/>
                <a:gd name="T125" fmla="*/ 14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17"/>
            <p:cNvSpPr>
              <a:spLocks/>
            </p:cNvSpPr>
            <p:nvPr/>
          </p:nvSpPr>
          <p:spPr bwMode="invGray">
            <a:xfrm>
              <a:off x="703" y="2230"/>
              <a:ext cx="34" cy="28"/>
            </a:xfrm>
            <a:custGeom>
              <a:avLst/>
              <a:gdLst>
                <a:gd name="T0" fmla="*/ 9 w 46"/>
                <a:gd name="T1" fmla="*/ 2 h 38"/>
                <a:gd name="T2" fmla="*/ 0 w 46"/>
                <a:gd name="T3" fmla="*/ 12 h 38"/>
                <a:gd name="T4" fmla="*/ 12 w 46"/>
                <a:gd name="T5" fmla="*/ 21 h 38"/>
                <a:gd name="T6" fmla="*/ 25 w 46"/>
                <a:gd name="T7" fmla="*/ 14 h 38"/>
                <a:gd name="T8" fmla="*/ 16 w 46"/>
                <a:gd name="T9" fmla="*/ 0 h 38"/>
                <a:gd name="T10" fmla="*/ 9 w 46"/>
                <a:gd name="T11" fmla="*/ 2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18"/>
            <p:cNvSpPr>
              <a:spLocks/>
            </p:cNvSpPr>
            <p:nvPr/>
          </p:nvSpPr>
          <p:spPr bwMode="invGray">
            <a:xfrm>
              <a:off x="1010" y="2353"/>
              <a:ext cx="39" cy="32"/>
            </a:xfrm>
            <a:custGeom>
              <a:avLst/>
              <a:gdLst>
                <a:gd name="T0" fmla="*/ 7 w 52"/>
                <a:gd name="T1" fmla="*/ 0 h 44"/>
                <a:gd name="T2" fmla="*/ 15 w 52"/>
                <a:gd name="T3" fmla="*/ 23 h 44"/>
                <a:gd name="T4" fmla="*/ 24 w 52"/>
                <a:gd name="T5" fmla="*/ 23 h 44"/>
                <a:gd name="T6" fmla="*/ 22 w 52"/>
                <a:gd name="T7" fmla="*/ 9 h 44"/>
                <a:gd name="T8" fmla="*/ 15 w 52"/>
                <a:gd name="T9" fmla="*/ 1 h 44"/>
                <a:gd name="T10" fmla="*/ 7 w 52"/>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19"/>
            <p:cNvSpPr>
              <a:spLocks/>
            </p:cNvSpPr>
            <p:nvPr/>
          </p:nvSpPr>
          <p:spPr bwMode="invGray">
            <a:xfrm>
              <a:off x="1792" y="2409"/>
              <a:ext cx="98" cy="74"/>
            </a:xfrm>
            <a:custGeom>
              <a:avLst/>
              <a:gdLst>
                <a:gd name="T0" fmla="*/ 55 w 131"/>
                <a:gd name="T1" fmla="*/ 0 h 98"/>
                <a:gd name="T2" fmla="*/ 44 w 131"/>
                <a:gd name="T3" fmla="*/ 5 h 98"/>
                <a:gd name="T4" fmla="*/ 30 w 131"/>
                <a:gd name="T5" fmla="*/ 14 h 98"/>
                <a:gd name="T6" fmla="*/ 22 w 131"/>
                <a:gd name="T7" fmla="*/ 23 h 98"/>
                <a:gd name="T8" fmla="*/ 12 w 131"/>
                <a:gd name="T9" fmla="*/ 29 h 98"/>
                <a:gd name="T10" fmla="*/ 35 w 131"/>
                <a:gd name="T11" fmla="*/ 47 h 98"/>
                <a:gd name="T12" fmla="*/ 44 w 131"/>
                <a:gd name="T13" fmla="*/ 54 h 98"/>
                <a:gd name="T14" fmla="*/ 48 w 131"/>
                <a:gd name="T15" fmla="*/ 52 h 98"/>
                <a:gd name="T16" fmla="*/ 50 w 131"/>
                <a:gd name="T17" fmla="*/ 49 h 98"/>
                <a:gd name="T18" fmla="*/ 55 w 131"/>
                <a:gd name="T19" fmla="*/ 56 h 98"/>
                <a:gd name="T20" fmla="*/ 69 w 131"/>
                <a:gd name="T21" fmla="*/ 49 h 98"/>
                <a:gd name="T22" fmla="*/ 73 w 131"/>
                <a:gd name="T23" fmla="*/ 42 h 98"/>
                <a:gd name="T24" fmla="*/ 57 w 131"/>
                <a:gd name="T25" fmla="*/ 23 h 98"/>
                <a:gd name="T26" fmla="*/ 64 w 131"/>
                <a:gd name="T27" fmla="*/ 14 h 98"/>
                <a:gd name="T28" fmla="*/ 62 w 131"/>
                <a:gd name="T29" fmla="*/ 2 h 98"/>
                <a:gd name="T30" fmla="*/ 55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20"/>
            <p:cNvSpPr>
              <a:spLocks/>
            </p:cNvSpPr>
            <p:nvPr/>
          </p:nvSpPr>
          <p:spPr bwMode="invGray">
            <a:xfrm>
              <a:off x="1318" y="2793"/>
              <a:ext cx="158" cy="84"/>
            </a:xfrm>
            <a:custGeom>
              <a:avLst/>
              <a:gdLst>
                <a:gd name="T0" fmla="*/ 26 w 212"/>
                <a:gd name="T1" fmla="*/ 7 h 112"/>
                <a:gd name="T2" fmla="*/ 10 w 212"/>
                <a:gd name="T3" fmla="*/ 7 h 112"/>
                <a:gd name="T4" fmla="*/ 3 w 212"/>
                <a:gd name="T5" fmla="*/ 9 h 112"/>
                <a:gd name="T6" fmla="*/ 14 w 212"/>
                <a:gd name="T7" fmla="*/ 29 h 112"/>
                <a:gd name="T8" fmla="*/ 28 w 212"/>
                <a:gd name="T9" fmla="*/ 25 h 112"/>
                <a:gd name="T10" fmla="*/ 51 w 212"/>
                <a:gd name="T11" fmla="*/ 31 h 112"/>
                <a:gd name="T12" fmla="*/ 62 w 212"/>
                <a:gd name="T13" fmla="*/ 34 h 112"/>
                <a:gd name="T14" fmla="*/ 74 w 212"/>
                <a:gd name="T15" fmla="*/ 50 h 112"/>
                <a:gd name="T16" fmla="*/ 78 w 212"/>
                <a:gd name="T17" fmla="*/ 63 h 112"/>
                <a:gd name="T18" fmla="*/ 87 w 212"/>
                <a:gd name="T19" fmla="*/ 56 h 112"/>
                <a:gd name="T20" fmla="*/ 94 w 212"/>
                <a:gd name="T21" fmla="*/ 54 h 112"/>
                <a:gd name="T22" fmla="*/ 104 w 212"/>
                <a:gd name="T23" fmla="*/ 58 h 112"/>
                <a:gd name="T24" fmla="*/ 108 w 212"/>
                <a:gd name="T25" fmla="*/ 45 h 112"/>
                <a:gd name="T26" fmla="*/ 85 w 212"/>
                <a:gd name="T27" fmla="*/ 31 h 112"/>
                <a:gd name="T28" fmla="*/ 58 w 212"/>
                <a:gd name="T29" fmla="*/ 11 h 112"/>
                <a:gd name="T30" fmla="*/ 30 w 212"/>
                <a:gd name="T31" fmla="*/ 15 h 112"/>
                <a:gd name="T32" fmla="*/ 26 w 212"/>
                <a:gd name="T33" fmla="*/ 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21"/>
            <p:cNvSpPr>
              <a:spLocks/>
            </p:cNvSpPr>
            <p:nvPr/>
          </p:nvSpPr>
          <p:spPr bwMode="invGray">
            <a:xfrm>
              <a:off x="1448" y="2857"/>
              <a:ext cx="99" cy="41"/>
            </a:xfrm>
            <a:custGeom>
              <a:avLst/>
              <a:gdLst>
                <a:gd name="T0" fmla="*/ 31 w 133"/>
                <a:gd name="T1" fmla="*/ 0 h 54"/>
                <a:gd name="T2" fmla="*/ 24 w 133"/>
                <a:gd name="T3" fmla="*/ 4 h 54"/>
                <a:gd name="T4" fmla="*/ 17 w 133"/>
                <a:gd name="T5" fmla="*/ 17 h 54"/>
                <a:gd name="T6" fmla="*/ 8 w 133"/>
                <a:gd name="T7" fmla="*/ 20 h 54"/>
                <a:gd name="T8" fmla="*/ 1 w 133"/>
                <a:gd name="T9" fmla="*/ 24 h 54"/>
                <a:gd name="T10" fmla="*/ 7 w 133"/>
                <a:gd name="T11" fmla="*/ 31 h 54"/>
                <a:gd name="T12" fmla="*/ 74 w 133"/>
                <a:gd name="T13" fmla="*/ 20 h 54"/>
                <a:gd name="T14" fmla="*/ 68 w 133"/>
                <a:gd name="T15" fmla="*/ 9 h 54"/>
                <a:gd name="T16" fmla="*/ 58 w 133"/>
                <a:gd name="T17" fmla="*/ 5 h 54"/>
                <a:gd name="T18" fmla="*/ 56 w 133"/>
                <a:gd name="T19" fmla="*/ 14 h 54"/>
                <a:gd name="T20" fmla="*/ 49 w 133"/>
                <a:gd name="T21" fmla="*/ 11 h 54"/>
                <a:gd name="T22" fmla="*/ 37 w 133"/>
                <a:gd name="T23" fmla="*/ 8 h 54"/>
                <a:gd name="T24" fmla="*/ 31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22"/>
            <p:cNvSpPr>
              <a:spLocks/>
            </p:cNvSpPr>
            <p:nvPr/>
          </p:nvSpPr>
          <p:spPr bwMode="invGray">
            <a:xfrm>
              <a:off x="1553" y="2883"/>
              <a:ext cx="38" cy="18"/>
            </a:xfrm>
            <a:custGeom>
              <a:avLst/>
              <a:gdLst>
                <a:gd name="T0" fmla="*/ 7 w 51"/>
                <a:gd name="T1" fmla="*/ 0 h 24"/>
                <a:gd name="T2" fmla="*/ 4 w 51"/>
                <a:gd name="T3" fmla="*/ 11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23"/>
            <p:cNvSpPr>
              <a:spLocks/>
            </p:cNvSpPr>
            <p:nvPr/>
          </p:nvSpPr>
          <p:spPr bwMode="invGray">
            <a:xfrm>
              <a:off x="1609" y="2886"/>
              <a:ext cx="12" cy="25"/>
            </a:xfrm>
            <a:custGeom>
              <a:avLst/>
              <a:gdLst>
                <a:gd name="T0" fmla="*/ 8 w 16"/>
                <a:gd name="T1" fmla="*/ 0 h 34"/>
                <a:gd name="T2" fmla="*/ 0 w 16"/>
                <a:gd name="T3" fmla="*/ 7 h 34"/>
                <a:gd name="T4" fmla="*/ 9 w 16"/>
                <a:gd name="T5" fmla="*/ 18 h 34"/>
                <a:gd name="T6" fmla="*/ 7 w 16"/>
                <a:gd name="T7" fmla="*/ 10 h 34"/>
                <a:gd name="T8" fmla="*/ 9 w 16"/>
                <a:gd name="T9" fmla="*/ 3 h 34"/>
                <a:gd name="T10" fmla="*/ 8 w 16"/>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24"/>
            <p:cNvSpPr>
              <a:spLocks/>
            </p:cNvSpPr>
            <p:nvPr/>
          </p:nvSpPr>
          <p:spPr bwMode="invGray">
            <a:xfrm>
              <a:off x="1426" y="2040"/>
              <a:ext cx="180" cy="88"/>
            </a:xfrm>
            <a:custGeom>
              <a:avLst/>
              <a:gdLst>
                <a:gd name="T0" fmla="*/ 36 w 240"/>
                <a:gd name="T1" fmla="*/ 1 h 117"/>
                <a:gd name="T2" fmla="*/ 14 w 240"/>
                <a:gd name="T3" fmla="*/ 17 h 117"/>
                <a:gd name="T4" fmla="*/ 4 w 240"/>
                <a:gd name="T5" fmla="*/ 21 h 117"/>
                <a:gd name="T6" fmla="*/ 0 w 240"/>
                <a:gd name="T7" fmla="*/ 22 h 117"/>
                <a:gd name="T8" fmla="*/ 15 w 240"/>
                <a:gd name="T9" fmla="*/ 33 h 117"/>
                <a:gd name="T10" fmla="*/ 22 w 240"/>
                <a:gd name="T11" fmla="*/ 35 h 117"/>
                <a:gd name="T12" fmla="*/ 38 w 240"/>
                <a:gd name="T13" fmla="*/ 26 h 117"/>
                <a:gd name="T14" fmla="*/ 45 w 240"/>
                <a:gd name="T15" fmla="*/ 24 h 117"/>
                <a:gd name="T16" fmla="*/ 47 w 240"/>
                <a:gd name="T17" fmla="*/ 31 h 117"/>
                <a:gd name="T18" fmla="*/ 36 w 240"/>
                <a:gd name="T19" fmla="*/ 35 h 117"/>
                <a:gd name="T20" fmla="*/ 41 w 240"/>
                <a:gd name="T21" fmla="*/ 41 h 117"/>
                <a:gd name="T22" fmla="*/ 23 w 240"/>
                <a:gd name="T23" fmla="*/ 49 h 117"/>
                <a:gd name="T24" fmla="*/ 40 w 240"/>
                <a:gd name="T25" fmla="*/ 62 h 117"/>
                <a:gd name="T26" fmla="*/ 47 w 240"/>
                <a:gd name="T27" fmla="*/ 64 h 117"/>
                <a:gd name="T28" fmla="*/ 67 w 240"/>
                <a:gd name="T29" fmla="*/ 58 h 117"/>
                <a:gd name="T30" fmla="*/ 85 w 240"/>
                <a:gd name="T31" fmla="*/ 59 h 117"/>
                <a:gd name="T32" fmla="*/ 95 w 240"/>
                <a:gd name="T33" fmla="*/ 66 h 117"/>
                <a:gd name="T34" fmla="*/ 115 w 240"/>
                <a:gd name="T35" fmla="*/ 62 h 117"/>
                <a:gd name="T36" fmla="*/ 126 w 240"/>
                <a:gd name="T37" fmla="*/ 58 h 117"/>
                <a:gd name="T38" fmla="*/ 125 w 240"/>
                <a:gd name="T39" fmla="*/ 44 h 117"/>
                <a:gd name="T40" fmla="*/ 132 w 240"/>
                <a:gd name="T41" fmla="*/ 39 h 117"/>
                <a:gd name="T42" fmla="*/ 134 w 240"/>
                <a:gd name="T43" fmla="*/ 26 h 117"/>
                <a:gd name="T44" fmla="*/ 119 w 240"/>
                <a:gd name="T45" fmla="*/ 32 h 117"/>
                <a:gd name="T46" fmla="*/ 113 w 240"/>
                <a:gd name="T47" fmla="*/ 24 h 117"/>
                <a:gd name="T48" fmla="*/ 97 w 240"/>
                <a:gd name="T49" fmla="*/ 26 h 117"/>
                <a:gd name="T50" fmla="*/ 76 w 240"/>
                <a:gd name="T51" fmla="*/ 5 h 117"/>
                <a:gd name="T52" fmla="*/ 53 w 240"/>
                <a:gd name="T53" fmla="*/ 6 h 117"/>
                <a:gd name="T54" fmla="*/ 47 w 240"/>
                <a:gd name="T55" fmla="*/ 1 h 117"/>
                <a:gd name="T56" fmla="*/ 3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25"/>
            <p:cNvSpPr>
              <a:spLocks/>
            </p:cNvSpPr>
            <p:nvPr/>
          </p:nvSpPr>
          <p:spPr bwMode="invGray">
            <a:xfrm>
              <a:off x="1506" y="1999"/>
              <a:ext cx="146" cy="60"/>
            </a:xfrm>
            <a:custGeom>
              <a:avLst/>
              <a:gdLst>
                <a:gd name="T0" fmla="*/ 55 w 194"/>
                <a:gd name="T1" fmla="*/ 6 h 80"/>
                <a:gd name="T2" fmla="*/ 8 w 194"/>
                <a:gd name="T3" fmla="*/ 14 h 80"/>
                <a:gd name="T4" fmla="*/ 5 w 194"/>
                <a:gd name="T5" fmla="*/ 20 h 80"/>
                <a:gd name="T6" fmla="*/ 32 w 194"/>
                <a:gd name="T7" fmla="*/ 29 h 80"/>
                <a:gd name="T8" fmla="*/ 77 w 194"/>
                <a:gd name="T9" fmla="*/ 42 h 80"/>
                <a:gd name="T10" fmla="*/ 99 w 194"/>
                <a:gd name="T11" fmla="*/ 38 h 80"/>
                <a:gd name="T12" fmla="*/ 106 w 194"/>
                <a:gd name="T13" fmla="*/ 36 h 80"/>
                <a:gd name="T14" fmla="*/ 99 w 194"/>
                <a:gd name="T15" fmla="*/ 25 h 80"/>
                <a:gd name="T16" fmla="*/ 93 w 194"/>
                <a:gd name="T17" fmla="*/ 20 h 80"/>
                <a:gd name="T18" fmla="*/ 73 w 194"/>
                <a:gd name="T19" fmla="*/ 15 h 80"/>
                <a:gd name="T20" fmla="*/ 55 w 194"/>
                <a:gd name="T21" fmla="*/ 6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Freeform 26"/>
            <p:cNvSpPr>
              <a:spLocks/>
            </p:cNvSpPr>
            <p:nvPr/>
          </p:nvSpPr>
          <p:spPr bwMode="invGray">
            <a:xfrm>
              <a:off x="1711" y="2069"/>
              <a:ext cx="233" cy="190"/>
            </a:xfrm>
            <a:custGeom>
              <a:avLst/>
              <a:gdLst>
                <a:gd name="T0" fmla="*/ 38 w 310"/>
                <a:gd name="T1" fmla="*/ 5 h 254"/>
                <a:gd name="T2" fmla="*/ 29 w 310"/>
                <a:gd name="T3" fmla="*/ 13 h 254"/>
                <a:gd name="T4" fmla="*/ 12 w 310"/>
                <a:gd name="T5" fmla="*/ 22 h 254"/>
                <a:gd name="T6" fmla="*/ 30 w 310"/>
                <a:gd name="T7" fmla="*/ 43 h 254"/>
                <a:gd name="T8" fmla="*/ 44 w 310"/>
                <a:gd name="T9" fmla="*/ 48 h 254"/>
                <a:gd name="T10" fmla="*/ 58 w 310"/>
                <a:gd name="T11" fmla="*/ 55 h 254"/>
                <a:gd name="T12" fmla="*/ 71 w 310"/>
                <a:gd name="T13" fmla="*/ 48 h 254"/>
                <a:gd name="T14" fmla="*/ 80 w 310"/>
                <a:gd name="T15" fmla="*/ 57 h 254"/>
                <a:gd name="T16" fmla="*/ 84 w 310"/>
                <a:gd name="T17" fmla="*/ 71 h 254"/>
                <a:gd name="T18" fmla="*/ 65 w 310"/>
                <a:gd name="T19" fmla="*/ 85 h 254"/>
                <a:gd name="T20" fmla="*/ 50 w 310"/>
                <a:gd name="T21" fmla="*/ 96 h 254"/>
                <a:gd name="T22" fmla="*/ 39 w 310"/>
                <a:gd name="T23" fmla="*/ 94 h 254"/>
                <a:gd name="T24" fmla="*/ 32 w 310"/>
                <a:gd name="T25" fmla="*/ 92 h 254"/>
                <a:gd name="T26" fmla="*/ 24 w 310"/>
                <a:gd name="T27" fmla="*/ 105 h 254"/>
                <a:gd name="T28" fmla="*/ 22 w 310"/>
                <a:gd name="T29" fmla="*/ 111 h 254"/>
                <a:gd name="T30" fmla="*/ 41 w 310"/>
                <a:gd name="T31" fmla="*/ 114 h 254"/>
                <a:gd name="T32" fmla="*/ 53 w 310"/>
                <a:gd name="T33" fmla="*/ 114 h 254"/>
                <a:gd name="T34" fmla="*/ 65 w 310"/>
                <a:gd name="T35" fmla="*/ 129 h 254"/>
                <a:gd name="T36" fmla="*/ 71 w 310"/>
                <a:gd name="T37" fmla="*/ 132 h 254"/>
                <a:gd name="T38" fmla="*/ 78 w 310"/>
                <a:gd name="T39" fmla="*/ 134 h 254"/>
                <a:gd name="T40" fmla="*/ 88 w 310"/>
                <a:gd name="T41" fmla="*/ 141 h 254"/>
                <a:gd name="T42" fmla="*/ 102 w 310"/>
                <a:gd name="T43" fmla="*/ 132 h 254"/>
                <a:gd name="T44" fmla="*/ 115 w 310"/>
                <a:gd name="T45" fmla="*/ 132 h 254"/>
                <a:gd name="T46" fmla="*/ 129 w 310"/>
                <a:gd name="T47" fmla="*/ 119 h 254"/>
                <a:gd name="T48" fmla="*/ 127 w 310"/>
                <a:gd name="T49" fmla="*/ 103 h 254"/>
                <a:gd name="T50" fmla="*/ 123 w 310"/>
                <a:gd name="T51" fmla="*/ 96 h 254"/>
                <a:gd name="T52" fmla="*/ 132 w 310"/>
                <a:gd name="T53" fmla="*/ 94 h 254"/>
                <a:gd name="T54" fmla="*/ 138 w 310"/>
                <a:gd name="T55" fmla="*/ 102 h 254"/>
                <a:gd name="T56" fmla="*/ 140 w 310"/>
                <a:gd name="T57" fmla="*/ 110 h 254"/>
                <a:gd name="T58" fmla="*/ 147 w 310"/>
                <a:gd name="T59" fmla="*/ 108 h 254"/>
                <a:gd name="T60" fmla="*/ 171 w 310"/>
                <a:gd name="T61" fmla="*/ 94 h 254"/>
                <a:gd name="T62" fmla="*/ 165 w 310"/>
                <a:gd name="T63" fmla="*/ 82 h 254"/>
                <a:gd name="T64" fmla="*/ 147 w 310"/>
                <a:gd name="T65" fmla="*/ 69 h 254"/>
                <a:gd name="T66" fmla="*/ 150 w 310"/>
                <a:gd name="T67" fmla="*/ 60 h 254"/>
                <a:gd name="T68" fmla="*/ 156 w 310"/>
                <a:gd name="T69" fmla="*/ 58 h 254"/>
                <a:gd name="T70" fmla="*/ 143 w 310"/>
                <a:gd name="T71" fmla="*/ 35 h 254"/>
                <a:gd name="T72" fmla="*/ 132 w 310"/>
                <a:gd name="T73" fmla="*/ 33 h 254"/>
                <a:gd name="T74" fmla="*/ 125 w 310"/>
                <a:gd name="T75" fmla="*/ 31 h 254"/>
                <a:gd name="T76" fmla="*/ 113 w 310"/>
                <a:gd name="T77" fmla="*/ 19 h 254"/>
                <a:gd name="T78" fmla="*/ 88 w 310"/>
                <a:gd name="T79" fmla="*/ 25 h 254"/>
                <a:gd name="T80" fmla="*/ 95 w 310"/>
                <a:gd name="T81" fmla="*/ 14 h 254"/>
                <a:gd name="T82" fmla="*/ 78 w 310"/>
                <a:gd name="T83" fmla="*/ 10 h 254"/>
                <a:gd name="T84" fmla="*/ 67 w 310"/>
                <a:gd name="T85" fmla="*/ 10 h 254"/>
                <a:gd name="T86" fmla="*/ 38 w 310"/>
                <a:gd name="T87" fmla="*/ 5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Freeform 27"/>
            <p:cNvSpPr>
              <a:spLocks/>
            </p:cNvSpPr>
            <p:nvPr/>
          </p:nvSpPr>
          <p:spPr bwMode="invGray">
            <a:xfrm>
              <a:off x="1709" y="1987"/>
              <a:ext cx="44" cy="37"/>
            </a:xfrm>
            <a:custGeom>
              <a:avLst/>
              <a:gdLst>
                <a:gd name="T0" fmla="*/ 14 w 59"/>
                <a:gd name="T1" fmla="*/ 0 h 50"/>
                <a:gd name="T2" fmla="*/ 0 w 59"/>
                <a:gd name="T3" fmla="*/ 5 h 50"/>
                <a:gd name="T4" fmla="*/ 16 w 59"/>
                <a:gd name="T5" fmla="*/ 22 h 50"/>
                <a:gd name="T6" fmla="*/ 27 w 59"/>
                <a:gd name="T7" fmla="*/ 27 h 50"/>
                <a:gd name="T8" fmla="*/ 32 w 59"/>
                <a:gd name="T9" fmla="*/ 16 h 50"/>
                <a:gd name="T10" fmla="*/ 25 w 59"/>
                <a:gd name="T11" fmla="*/ 4 h 50"/>
                <a:gd name="T12" fmla="*/ 14 w 59"/>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Freeform 28"/>
            <p:cNvSpPr>
              <a:spLocks/>
            </p:cNvSpPr>
            <p:nvPr/>
          </p:nvSpPr>
          <p:spPr bwMode="invGray">
            <a:xfrm>
              <a:off x="1625" y="2057"/>
              <a:ext cx="65" cy="42"/>
            </a:xfrm>
            <a:custGeom>
              <a:avLst/>
              <a:gdLst>
                <a:gd name="T0" fmla="*/ 25 w 86"/>
                <a:gd name="T1" fmla="*/ 4 h 57"/>
                <a:gd name="T2" fmla="*/ 14 w 86"/>
                <a:gd name="T3" fmla="*/ 13 h 57"/>
                <a:gd name="T4" fmla="*/ 2 w 86"/>
                <a:gd name="T5" fmla="*/ 15 h 57"/>
                <a:gd name="T6" fmla="*/ 9 w 86"/>
                <a:gd name="T7" fmla="*/ 31 h 57"/>
                <a:gd name="T8" fmla="*/ 42 w 86"/>
                <a:gd name="T9" fmla="*/ 19 h 57"/>
                <a:gd name="T10" fmla="*/ 49 w 86"/>
                <a:gd name="T11" fmla="*/ 10 h 57"/>
                <a:gd name="T12" fmla="*/ 32 w 86"/>
                <a:gd name="T13" fmla="*/ 4 h 57"/>
                <a:gd name="T14" fmla="*/ 25 w 86"/>
                <a:gd name="T15" fmla="*/ 4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29"/>
            <p:cNvSpPr>
              <a:spLocks/>
            </p:cNvSpPr>
            <p:nvPr/>
          </p:nvSpPr>
          <p:spPr bwMode="invGray">
            <a:xfrm>
              <a:off x="1693" y="2065"/>
              <a:ext cx="54" cy="25"/>
            </a:xfrm>
            <a:custGeom>
              <a:avLst/>
              <a:gdLst>
                <a:gd name="T0" fmla="*/ 22 w 73"/>
                <a:gd name="T1" fmla="*/ 0 h 34"/>
                <a:gd name="T2" fmla="*/ 5 w 73"/>
                <a:gd name="T3" fmla="*/ 9 h 34"/>
                <a:gd name="T4" fmla="*/ 13 w 73"/>
                <a:gd name="T5" fmla="*/ 18 h 34"/>
                <a:gd name="T6" fmla="*/ 28 w 73"/>
                <a:gd name="T7" fmla="*/ 15 h 34"/>
                <a:gd name="T8" fmla="*/ 35 w 73"/>
                <a:gd name="T9" fmla="*/ 11 h 34"/>
                <a:gd name="T10" fmla="*/ 22 w 73"/>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30"/>
            <p:cNvSpPr>
              <a:spLocks/>
            </p:cNvSpPr>
            <p:nvPr/>
          </p:nvSpPr>
          <p:spPr bwMode="invGray">
            <a:xfrm>
              <a:off x="1664" y="2029"/>
              <a:ext cx="64" cy="34"/>
            </a:xfrm>
            <a:custGeom>
              <a:avLst/>
              <a:gdLst>
                <a:gd name="T0" fmla="*/ 33 w 85"/>
                <a:gd name="T1" fmla="*/ 6 h 45"/>
                <a:gd name="T2" fmla="*/ 16 w 85"/>
                <a:gd name="T3" fmla="*/ 2 h 45"/>
                <a:gd name="T4" fmla="*/ 0 w 85"/>
                <a:gd name="T5" fmla="*/ 11 h 45"/>
                <a:gd name="T6" fmla="*/ 23 w 85"/>
                <a:gd name="T7" fmla="*/ 18 h 45"/>
                <a:gd name="T8" fmla="*/ 36 w 85"/>
                <a:gd name="T9" fmla="*/ 23 h 45"/>
                <a:gd name="T10" fmla="*/ 47 w 85"/>
                <a:gd name="T11" fmla="*/ 11 h 45"/>
                <a:gd name="T12" fmla="*/ 47 w 85"/>
                <a:gd name="T13" fmla="*/ 4 h 45"/>
                <a:gd name="T14" fmla="*/ 36 w 85"/>
                <a:gd name="T15" fmla="*/ 0 h 45"/>
                <a:gd name="T16" fmla="*/ 33 w 85"/>
                <a:gd name="T17" fmla="*/ 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31"/>
            <p:cNvSpPr>
              <a:spLocks/>
            </p:cNvSpPr>
            <p:nvPr/>
          </p:nvSpPr>
          <p:spPr bwMode="invGray">
            <a:xfrm>
              <a:off x="1637" y="1997"/>
              <a:ext cx="44" cy="24"/>
            </a:xfrm>
            <a:custGeom>
              <a:avLst/>
              <a:gdLst>
                <a:gd name="T0" fmla="*/ 9 w 58"/>
                <a:gd name="T1" fmla="*/ 2 h 31"/>
                <a:gd name="T2" fmla="*/ 0 w 58"/>
                <a:gd name="T3" fmla="*/ 11 h 31"/>
                <a:gd name="T4" fmla="*/ 11 w 58"/>
                <a:gd name="T5" fmla="*/ 17 h 31"/>
                <a:gd name="T6" fmla="*/ 16 w 58"/>
                <a:gd name="T7" fmla="*/ 12 h 31"/>
                <a:gd name="T8" fmla="*/ 30 w 58"/>
                <a:gd name="T9" fmla="*/ 7 h 31"/>
                <a:gd name="T10" fmla="*/ 25 w 58"/>
                <a:gd name="T11" fmla="*/ 0 h 31"/>
                <a:gd name="T12" fmla="*/ 9 w 58"/>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32"/>
            <p:cNvSpPr>
              <a:spLocks/>
            </p:cNvSpPr>
            <p:nvPr/>
          </p:nvSpPr>
          <p:spPr bwMode="invGray">
            <a:xfrm>
              <a:off x="1751" y="2000"/>
              <a:ext cx="114" cy="77"/>
            </a:xfrm>
            <a:custGeom>
              <a:avLst/>
              <a:gdLst>
                <a:gd name="T0" fmla="*/ 22 w 152"/>
                <a:gd name="T1" fmla="*/ 0 h 102"/>
                <a:gd name="T2" fmla="*/ 8 w 152"/>
                <a:gd name="T3" fmla="*/ 4 h 102"/>
                <a:gd name="T4" fmla="*/ 2 w 152"/>
                <a:gd name="T5" fmla="*/ 22 h 102"/>
                <a:gd name="T6" fmla="*/ 7 w 152"/>
                <a:gd name="T7" fmla="*/ 32 h 102"/>
                <a:gd name="T8" fmla="*/ 0 w 152"/>
                <a:gd name="T9" fmla="*/ 41 h 102"/>
                <a:gd name="T10" fmla="*/ 32 w 152"/>
                <a:gd name="T11" fmla="*/ 49 h 102"/>
                <a:gd name="T12" fmla="*/ 47 w 152"/>
                <a:gd name="T13" fmla="*/ 52 h 102"/>
                <a:gd name="T14" fmla="*/ 86 w 152"/>
                <a:gd name="T15" fmla="*/ 49 h 102"/>
                <a:gd name="T16" fmla="*/ 43 w 152"/>
                <a:gd name="T17" fmla="*/ 40 h 102"/>
                <a:gd name="T18" fmla="*/ 31 w 152"/>
                <a:gd name="T19" fmla="*/ 35 h 102"/>
                <a:gd name="T20" fmla="*/ 25 w 152"/>
                <a:gd name="T21" fmla="*/ 29 h 102"/>
                <a:gd name="T22" fmla="*/ 29 w 152"/>
                <a:gd name="T23" fmla="*/ 20 h 102"/>
                <a:gd name="T24" fmla="*/ 22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33"/>
            <p:cNvSpPr>
              <a:spLocks/>
            </p:cNvSpPr>
            <p:nvPr/>
          </p:nvSpPr>
          <p:spPr bwMode="invGray">
            <a:xfrm>
              <a:off x="664" y="2245"/>
              <a:ext cx="25" cy="15"/>
            </a:xfrm>
            <a:custGeom>
              <a:avLst/>
              <a:gdLst>
                <a:gd name="T0" fmla="*/ 18 w 34"/>
                <a:gd name="T1" fmla="*/ 0 h 20"/>
                <a:gd name="T2" fmla="*/ 13 w 34"/>
                <a:gd name="T3" fmla="*/ 11 h 20"/>
                <a:gd name="T4" fmla="*/ 2 w 34"/>
                <a:gd name="T5" fmla="*/ 11 h 20"/>
                <a:gd name="T6" fmla="*/ 2 w 34"/>
                <a:gd name="T7" fmla="*/ 4 h 20"/>
                <a:gd name="T8" fmla="*/ 18 w 3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34"/>
            <p:cNvSpPr>
              <a:spLocks/>
            </p:cNvSpPr>
            <p:nvPr/>
          </p:nvSpPr>
          <p:spPr bwMode="invGray">
            <a:xfrm>
              <a:off x="1421" y="2756"/>
              <a:ext cx="16" cy="12"/>
            </a:xfrm>
            <a:custGeom>
              <a:avLst/>
              <a:gdLst>
                <a:gd name="T0" fmla="*/ 2 w 21"/>
                <a:gd name="T1" fmla="*/ 0 h 16"/>
                <a:gd name="T2" fmla="*/ 8 w 21"/>
                <a:gd name="T3" fmla="*/ 9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35"/>
            <p:cNvSpPr>
              <a:spLocks/>
            </p:cNvSpPr>
            <p:nvPr/>
          </p:nvSpPr>
          <p:spPr bwMode="invGray">
            <a:xfrm>
              <a:off x="1424" y="2781"/>
              <a:ext cx="16" cy="12"/>
            </a:xfrm>
            <a:custGeom>
              <a:avLst/>
              <a:gdLst>
                <a:gd name="T0" fmla="*/ 2 w 21"/>
                <a:gd name="T1" fmla="*/ 0 h 16"/>
                <a:gd name="T2" fmla="*/ 8 w 21"/>
                <a:gd name="T3" fmla="*/ 9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36"/>
            <p:cNvSpPr>
              <a:spLocks/>
            </p:cNvSpPr>
            <p:nvPr/>
          </p:nvSpPr>
          <p:spPr bwMode="invGray">
            <a:xfrm>
              <a:off x="1628" y="2913"/>
              <a:ext cx="15" cy="12"/>
            </a:xfrm>
            <a:custGeom>
              <a:avLst/>
              <a:gdLst>
                <a:gd name="T0" fmla="*/ 1 w 21"/>
                <a:gd name="T1" fmla="*/ 0 h 16"/>
                <a:gd name="T2" fmla="*/ 6 w 21"/>
                <a:gd name="T3" fmla="*/ 9 h 16"/>
                <a:gd name="T4" fmla="*/ 1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Freeform 37"/>
            <p:cNvSpPr>
              <a:spLocks/>
            </p:cNvSpPr>
            <p:nvPr/>
          </p:nvSpPr>
          <p:spPr bwMode="invGray">
            <a:xfrm>
              <a:off x="1752" y="2429"/>
              <a:ext cx="38" cy="18"/>
            </a:xfrm>
            <a:custGeom>
              <a:avLst/>
              <a:gdLst>
                <a:gd name="T0" fmla="*/ 7 w 51"/>
                <a:gd name="T1" fmla="*/ 0 h 24"/>
                <a:gd name="T2" fmla="*/ 4 w 51"/>
                <a:gd name="T3" fmla="*/ 11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Freeform 38"/>
            <p:cNvSpPr>
              <a:spLocks/>
            </p:cNvSpPr>
            <p:nvPr/>
          </p:nvSpPr>
          <p:spPr bwMode="invGray">
            <a:xfrm>
              <a:off x="1652" y="2224"/>
              <a:ext cx="38" cy="18"/>
            </a:xfrm>
            <a:custGeom>
              <a:avLst/>
              <a:gdLst>
                <a:gd name="T0" fmla="*/ 7 w 51"/>
                <a:gd name="T1" fmla="*/ 0 h 24"/>
                <a:gd name="T2" fmla="*/ 4 w 51"/>
                <a:gd name="T3" fmla="*/ 11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Freeform 39"/>
            <p:cNvSpPr>
              <a:spLocks/>
            </p:cNvSpPr>
            <p:nvPr/>
          </p:nvSpPr>
          <p:spPr bwMode="invGray">
            <a:xfrm>
              <a:off x="1717" y="2045"/>
              <a:ext cx="39" cy="18"/>
            </a:xfrm>
            <a:custGeom>
              <a:avLst/>
              <a:gdLst>
                <a:gd name="T0" fmla="*/ 8 w 51"/>
                <a:gd name="T1" fmla="*/ 0 h 24"/>
                <a:gd name="T2" fmla="*/ 4 w 51"/>
                <a:gd name="T3" fmla="*/ 11 h 24"/>
                <a:gd name="T4" fmla="*/ 16 w 51"/>
                <a:gd name="T5" fmla="*/ 14 h 24"/>
                <a:gd name="T6" fmla="*/ 19 w 51"/>
                <a:gd name="T7" fmla="*/ 2 h 24"/>
                <a:gd name="T8" fmla="*/ 8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 name="Freeform 40"/>
            <p:cNvSpPr>
              <a:spLocks/>
            </p:cNvSpPr>
            <p:nvPr/>
          </p:nvSpPr>
          <p:spPr bwMode="invGray">
            <a:xfrm>
              <a:off x="1780" y="2153"/>
              <a:ext cx="38" cy="18"/>
            </a:xfrm>
            <a:custGeom>
              <a:avLst/>
              <a:gdLst>
                <a:gd name="T0" fmla="*/ 7 w 51"/>
                <a:gd name="T1" fmla="*/ 0 h 24"/>
                <a:gd name="T2" fmla="*/ 4 w 51"/>
                <a:gd name="T3" fmla="*/ 11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Freeform 41"/>
            <p:cNvSpPr>
              <a:spLocks/>
            </p:cNvSpPr>
            <p:nvPr/>
          </p:nvSpPr>
          <p:spPr bwMode="invGray">
            <a:xfrm>
              <a:off x="1796" y="1951"/>
              <a:ext cx="696" cy="346"/>
            </a:xfrm>
            <a:custGeom>
              <a:avLst/>
              <a:gdLst>
                <a:gd name="T0" fmla="*/ 16 w 929"/>
                <a:gd name="T1" fmla="*/ 31 h 462"/>
                <a:gd name="T2" fmla="*/ 3 w 929"/>
                <a:gd name="T3" fmla="*/ 52 h 462"/>
                <a:gd name="T4" fmla="*/ 20 w 929"/>
                <a:gd name="T5" fmla="*/ 56 h 462"/>
                <a:gd name="T6" fmla="*/ 9 w 929"/>
                <a:gd name="T7" fmla="*/ 65 h 462"/>
                <a:gd name="T8" fmla="*/ 58 w 929"/>
                <a:gd name="T9" fmla="*/ 76 h 462"/>
                <a:gd name="T10" fmla="*/ 79 w 929"/>
                <a:gd name="T11" fmla="*/ 73 h 462"/>
                <a:gd name="T12" fmla="*/ 140 w 929"/>
                <a:gd name="T13" fmla="*/ 43 h 462"/>
                <a:gd name="T14" fmla="*/ 169 w 929"/>
                <a:gd name="T15" fmla="*/ 37 h 462"/>
                <a:gd name="T16" fmla="*/ 182 w 929"/>
                <a:gd name="T17" fmla="*/ 45 h 462"/>
                <a:gd name="T18" fmla="*/ 153 w 929"/>
                <a:gd name="T19" fmla="*/ 49 h 462"/>
                <a:gd name="T20" fmla="*/ 136 w 929"/>
                <a:gd name="T21" fmla="*/ 63 h 462"/>
                <a:gd name="T22" fmla="*/ 142 w 929"/>
                <a:gd name="T23" fmla="*/ 67 h 462"/>
                <a:gd name="T24" fmla="*/ 146 w 929"/>
                <a:gd name="T25" fmla="*/ 88 h 462"/>
                <a:gd name="T26" fmla="*/ 196 w 929"/>
                <a:gd name="T27" fmla="*/ 108 h 462"/>
                <a:gd name="T28" fmla="*/ 189 w 929"/>
                <a:gd name="T29" fmla="*/ 118 h 462"/>
                <a:gd name="T30" fmla="*/ 207 w 929"/>
                <a:gd name="T31" fmla="*/ 138 h 462"/>
                <a:gd name="T32" fmla="*/ 196 w 929"/>
                <a:gd name="T33" fmla="*/ 149 h 462"/>
                <a:gd name="T34" fmla="*/ 182 w 929"/>
                <a:gd name="T35" fmla="*/ 165 h 462"/>
                <a:gd name="T36" fmla="*/ 165 w 929"/>
                <a:gd name="T37" fmla="*/ 182 h 462"/>
                <a:gd name="T38" fmla="*/ 164 w 929"/>
                <a:gd name="T39" fmla="*/ 236 h 462"/>
                <a:gd name="T40" fmla="*/ 187 w 929"/>
                <a:gd name="T41" fmla="*/ 250 h 462"/>
                <a:gd name="T42" fmla="*/ 218 w 929"/>
                <a:gd name="T43" fmla="*/ 252 h 462"/>
                <a:gd name="T44" fmla="*/ 232 w 929"/>
                <a:gd name="T45" fmla="*/ 237 h 462"/>
                <a:gd name="T46" fmla="*/ 284 w 929"/>
                <a:gd name="T47" fmla="*/ 200 h 462"/>
                <a:gd name="T48" fmla="*/ 321 w 929"/>
                <a:gd name="T49" fmla="*/ 187 h 462"/>
                <a:gd name="T50" fmla="*/ 363 w 929"/>
                <a:gd name="T51" fmla="*/ 173 h 462"/>
                <a:gd name="T52" fmla="*/ 404 w 929"/>
                <a:gd name="T53" fmla="*/ 163 h 462"/>
                <a:gd name="T54" fmla="*/ 428 w 929"/>
                <a:gd name="T55" fmla="*/ 146 h 462"/>
                <a:gd name="T56" fmla="*/ 449 w 929"/>
                <a:gd name="T57" fmla="*/ 112 h 462"/>
                <a:gd name="T58" fmla="*/ 450 w 929"/>
                <a:gd name="T59" fmla="*/ 86 h 462"/>
                <a:gd name="T60" fmla="*/ 450 w 929"/>
                <a:gd name="T61" fmla="*/ 70 h 462"/>
                <a:gd name="T62" fmla="*/ 467 w 929"/>
                <a:gd name="T63" fmla="*/ 50 h 462"/>
                <a:gd name="T64" fmla="*/ 491 w 929"/>
                <a:gd name="T65" fmla="*/ 52 h 462"/>
                <a:gd name="T66" fmla="*/ 518 w 929"/>
                <a:gd name="T67" fmla="*/ 29 h 462"/>
                <a:gd name="T68" fmla="*/ 498 w 929"/>
                <a:gd name="T69" fmla="*/ 31 h 462"/>
                <a:gd name="T70" fmla="*/ 476 w 929"/>
                <a:gd name="T71" fmla="*/ 25 h 462"/>
                <a:gd name="T72" fmla="*/ 446 w 929"/>
                <a:gd name="T73" fmla="*/ 12 h 462"/>
                <a:gd name="T74" fmla="*/ 360 w 929"/>
                <a:gd name="T75" fmla="*/ 14 h 462"/>
                <a:gd name="T76" fmla="*/ 328 w 929"/>
                <a:gd name="T77" fmla="*/ 21 h 462"/>
                <a:gd name="T78" fmla="*/ 312 w 929"/>
                <a:gd name="T79" fmla="*/ 21 h 462"/>
                <a:gd name="T80" fmla="*/ 290 w 929"/>
                <a:gd name="T81" fmla="*/ 30 h 462"/>
                <a:gd name="T82" fmla="*/ 268 w 929"/>
                <a:gd name="T83" fmla="*/ 16 h 462"/>
                <a:gd name="T84" fmla="*/ 243 w 929"/>
                <a:gd name="T85" fmla="*/ 22 h 462"/>
                <a:gd name="T86" fmla="*/ 205 w 929"/>
                <a:gd name="T87" fmla="*/ 29 h 462"/>
                <a:gd name="T88" fmla="*/ 230 w 929"/>
                <a:gd name="T89" fmla="*/ 21 h 462"/>
                <a:gd name="T90" fmla="*/ 198 w 929"/>
                <a:gd name="T91" fmla="*/ 4 h 462"/>
                <a:gd name="T92" fmla="*/ 187 w 929"/>
                <a:gd name="T93" fmla="*/ 1 h 462"/>
                <a:gd name="T94" fmla="*/ 176 w 929"/>
                <a:gd name="T95" fmla="*/ 4 h 462"/>
                <a:gd name="T96" fmla="*/ 135 w 929"/>
                <a:gd name="T97" fmla="*/ 9 h 462"/>
                <a:gd name="T98" fmla="*/ 90 w 929"/>
                <a:gd name="T99" fmla="*/ 16 h 462"/>
                <a:gd name="T100" fmla="*/ 61 w 929"/>
                <a:gd name="T101" fmla="*/ 14 h 462"/>
                <a:gd name="T102" fmla="*/ 64 w 929"/>
                <a:gd name="T103" fmla="*/ 38 h 462"/>
                <a:gd name="T104" fmla="*/ 58 w 929"/>
                <a:gd name="T105" fmla="*/ 29 h 462"/>
                <a:gd name="T106" fmla="*/ 34 w 929"/>
                <a:gd name="T107" fmla="*/ 23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Freeform 42"/>
            <p:cNvSpPr>
              <a:spLocks/>
            </p:cNvSpPr>
            <p:nvPr/>
          </p:nvSpPr>
          <p:spPr bwMode="invGray">
            <a:xfrm>
              <a:off x="2009" y="2135"/>
              <a:ext cx="39" cy="24"/>
            </a:xfrm>
            <a:custGeom>
              <a:avLst/>
              <a:gdLst>
                <a:gd name="T0" fmla="*/ 20 w 52"/>
                <a:gd name="T1" fmla="*/ 0 h 32"/>
                <a:gd name="T2" fmla="*/ 5 w 52"/>
                <a:gd name="T3" fmla="*/ 11 h 32"/>
                <a:gd name="T4" fmla="*/ 14 w 52"/>
                <a:gd name="T5" fmla="*/ 18 h 32"/>
                <a:gd name="T6" fmla="*/ 24 w 52"/>
                <a:gd name="T7" fmla="*/ 17 h 32"/>
                <a:gd name="T8" fmla="*/ 20 w 5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 name="Freeform 43"/>
            <p:cNvSpPr>
              <a:spLocks/>
            </p:cNvSpPr>
            <p:nvPr/>
          </p:nvSpPr>
          <p:spPr bwMode="invGray">
            <a:xfrm>
              <a:off x="2292" y="2201"/>
              <a:ext cx="128" cy="54"/>
            </a:xfrm>
            <a:custGeom>
              <a:avLst/>
              <a:gdLst>
                <a:gd name="T0" fmla="*/ 57 w 172"/>
                <a:gd name="T1" fmla="*/ 5 h 72"/>
                <a:gd name="T2" fmla="*/ 36 w 172"/>
                <a:gd name="T3" fmla="*/ 2 h 72"/>
                <a:gd name="T4" fmla="*/ 30 w 172"/>
                <a:gd name="T5" fmla="*/ 0 h 72"/>
                <a:gd name="T6" fmla="*/ 0 w 172"/>
                <a:gd name="T7" fmla="*/ 16 h 72"/>
                <a:gd name="T8" fmla="*/ 16 w 172"/>
                <a:gd name="T9" fmla="*/ 23 h 72"/>
                <a:gd name="T10" fmla="*/ 23 w 172"/>
                <a:gd name="T11" fmla="*/ 34 h 72"/>
                <a:gd name="T12" fmla="*/ 36 w 172"/>
                <a:gd name="T13" fmla="*/ 38 h 72"/>
                <a:gd name="T14" fmla="*/ 43 w 172"/>
                <a:gd name="T15" fmla="*/ 41 h 72"/>
                <a:gd name="T16" fmla="*/ 72 w 172"/>
                <a:gd name="T17" fmla="*/ 34 h 72"/>
                <a:gd name="T18" fmla="*/ 95 w 172"/>
                <a:gd name="T19" fmla="*/ 25 h 72"/>
                <a:gd name="T20" fmla="*/ 82 w 172"/>
                <a:gd name="T21" fmla="*/ 11 h 72"/>
                <a:gd name="T22" fmla="*/ 75 w 172"/>
                <a:gd name="T23" fmla="*/ 2 h 72"/>
                <a:gd name="T24" fmla="*/ 57 w 172"/>
                <a:gd name="T25" fmla="*/ 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Freeform 44"/>
            <p:cNvSpPr>
              <a:spLocks/>
            </p:cNvSpPr>
            <p:nvPr/>
          </p:nvSpPr>
          <p:spPr bwMode="invGray">
            <a:xfrm>
              <a:off x="2393" y="2038"/>
              <a:ext cx="39" cy="24"/>
            </a:xfrm>
            <a:custGeom>
              <a:avLst/>
              <a:gdLst>
                <a:gd name="T0" fmla="*/ 20 w 52"/>
                <a:gd name="T1" fmla="*/ 0 h 32"/>
                <a:gd name="T2" fmla="*/ 5 w 52"/>
                <a:gd name="T3" fmla="*/ 11 h 32"/>
                <a:gd name="T4" fmla="*/ 14 w 52"/>
                <a:gd name="T5" fmla="*/ 18 h 32"/>
                <a:gd name="T6" fmla="*/ 24 w 52"/>
                <a:gd name="T7" fmla="*/ 17 h 32"/>
                <a:gd name="T8" fmla="*/ 20 w 5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Freeform 45"/>
            <p:cNvSpPr>
              <a:spLocks/>
            </p:cNvSpPr>
            <p:nvPr/>
          </p:nvSpPr>
          <p:spPr bwMode="invGray">
            <a:xfrm>
              <a:off x="2662" y="2006"/>
              <a:ext cx="155" cy="63"/>
            </a:xfrm>
            <a:custGeom>
              <a:avLst/>
              <a:gdLst>
                <a:gd name="T0" fmla="*/ 108 w 206"/>
                <a:gd name="T1" fmla="*/ 4 h 85"/>
                <a:gd name="T2" fmla="*/ 59 w 206"/>
                <a:gd name="T3" fmla="*/ 5 h 85"/>
                <a:gd name="T4" fmla="*/ 62 w 206"/>
                <a:gd name="T5" fmla="*/ 14 h 85"/>
                <a:gd name="T6" fmla="*/ 61 w 206"/>
                <a:gd name="T7" fmla="*/ 18 h 85"/>
                <a:gd name="T8" fmla="*/ 50 w 206"/>
                <a:gd name="T9" fmla="*/ 15 h 85"/>
                <a:gd name="T10" fmla="*/ 44 w 206"/>
                <a:gd name="T11" fmla="*/ 10 h 85"/>
                <a:gd name="T12" fmla="*/ 13 w 206"/>
                <a:gd name="T13" fmla="*/ 15 h 85"/>
                <a:gd name="T14" fmla="*/ 17 w 206"/>
                <a:gd name="T15" fmla="*/ 27 h 85"/>
                <a:gd name="T16" fmla="*/ 31 w 206"/>
                <a:gd name="T17" fmla="*/ 29 h 85"/>
                <a:gd name="T18" fmla="*/ 42 w 206"/>
                <a:gd name="T19" fmla="*/ 40 h 85"/>
                <a:gd name="T20" fmla="*/ 50 w 206"/>
                <a:gd name="T21" fmla="*/ 47 h 85"/>
                <a:gd name="T22" fmla="*/ 62 w 206"/>
                <a:gd name="T23" fmla="*/ 37 h 85"/>
                <a:gd name="T24" fmla="*/ 68 w 206"/>
                <a:gd name="T25" fmla="*/ 33 h 85"/>
                <a:gd name="T26" fmla="*/ 72 w 206"/>
                <a:gd name="T27" fmla="*/ 26 h 85"/>
                <a:gd name="T28" fmla="*/ 95 w 206"/>
                <a:gd name="T29" fmla="*/ 19 h 85"/>
                <a:gd name="T30" fmla="*/ 106 w 206"/>
                <a:gd name="T31" fmla="*/ 17 h 85"/>
                <a:gd name="T32" fmla="*/ 113 w 206"/>
                <a:gd name="T33" fmla="*/ 15 h 85"/>
                <a:gd name="T34" fmla="*/ 108 w 206"/>
                <a:gd name="T35" fmla="*/ 4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Freeform 46"/>
            <p:cNvSpPr>
              <a:spLocks/>
            </p:cNvSpPr>
            <p:nvPr/>
          </p:nvSpPr>
          <p:spPr bwMode="invGray">
            <a:xfrm>
              <a:off x="2759" y="2039"/>
              <a:ext cx="48" cy="21"/>
            </a:xfrm>
            <a:custGeom>
              <a:avLst/>
              <a:gdLst>
                <a:gd name="T0" fmla="*/ 20 w 64"/>
                <a:gd name="T1" fmla="*/ 4 h 28"/>
                <a:gd name="T2" fmla="*/ 5 w 64"/>
                <a:gd name="T3" fmla="*/ 2 h 28"/>
                <a:gd name="T4" fmla="*/ 14 w 64"/>
                <a:gd name="T5" fmla="*/ 16 h 28"/>
                <a:gd name="T6" fmla="*/ 31 w 64"/>
                <a:gd name="T7" fmla="*/ 8 h 28"/>
                <a:gd name="T8" fmla="*/ 20 w 64"/>
                <a:gd name="T9" fmla="*/ 4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Freeform 47"/>
            <p:cNvSpPr>
              <a:spLocks/>
            </p:cNvSpPr>
            <p:nvPr/>
          </p:nvSpPr>
          <p:spPr bwMode="invGray">
            <a:xfrm>
              <a:off x="2467" y="2311"/>
              <a:ext cx="109" cy="132"/>
            </a:xfrm>
            <a:custGeom>
              <a:avLst/>
              <a:gdLst>
                <a:gd name="T0" fmla="*/ 13 w 146"/>
                <a:gd name="T1" fmla="*/ 11 h 176"/>
                <a:gd name="T2" fmla="*/ 0 w 146"/>
                <a:gd name="T3" fmla="*/ 14 h 176"/>
                <a:gd name="T4" fmla="*/ 7 w 146"/>
                <a:gd name="T5" fmla="*/ 24 h 176"/>
                <a:gd name="T6" fmla="*/ 19 w 146"/>
                <a:gd name="T7" fmla="*/ 49 h 176"/>
                <a:gd name="T8" fmla="*/ 29 w 146"/>
                <a:gd name="T9" fmla="*/ 51 h 176"/>
                <a:gd name="T10" fmla="*/ 28 w 146"/>
                <a:gd name="T11" fmla="*/ 60 h 176"/>
                <a:gd name="T12" fmla="*/ 16 w 146"/>
                <a:gd name="T13" fmla="*/ 64 h 176"/>
                <a:gd name="T14" fmla="*/ 9 w 146"/>
                <a:gd name="T15" fmla="*/ 74 h 176"/>
                <a:gd name="T16" fmla="*/ 10 w 146"/>
                <a:gd name="T17" fmla="*/ 77 h 176"/>
                <a:gd name="T18" fmla="*/ 16 w 146"/>
                <a:gd name="T19" fmla="*/ 80 h 176"/>
                <a:gd name="T20" fmla="*/ 10 w 146"/>
                <a:gd name="T21" fmla="*/ 95 h 176"/>
                <a:gd name="T22" fmla="*/ 11 w 146"/>
                <a:gd name="T23" fmla="*/ 98 h 176"/>
                <a:gd name="T24" fmla="*/ 19 w 146"/>
                <a:gd name="T25" fmla="*/ 96 h 176"/>
                <a:gd name="T26" fmla="*/ 32 w 146"/>
                <a:gd name="T27" fmla="*/ 95 h 176"/>
                <a:gd name="T28" fmla="*/ 52 w 146"/>
                <a:gd name="T29" fmla="*/ 96 h 176"/>
                <a:gd name="T30" fmla="*/ 61 w 146"/>
                <a:gd name="T31" fmla="*/ 95 h 176"/>
                <a:gd name="T32" fmla="*/ 68 w 146"/>
                <a:gd name="T33" fmla="*/ 93 h 176"/>
                <a:gd name="T34" fmla="*/ 72 w 146"/>
                <a:gd name="T35" fmla="*/ 80 h 176"/>
                <a:gd name="T36" fmla="*/ 81 w 146"/>
                <a:gd name="T37" fmla="*/ 75 h 176"/>
                <a:gd name="T38" fmla="*/ 61 w 146"/>
                <a:gd name="T39" fmla="*/ 62 h 176"/>
                <a:gd name="T40" fmla="*/ 49 w 146"/>
                <a:gd name="T41" fmla="*/ 47 h 176"/>
                <a:gd name="T42" fmla="*/ 46 w 146"/>
                <a:gd name="T43" fmla="*/ 39 h 176"/>
                <a:gd name="T44" fmla="*/ 36 w 146"/>
                <a:gd name="T45" fmla="*/ 35 h 176"/>
                <a:gd name="T46" fmla="*/ 48 w 146"/>
                <a:gd name="T47" fmla="*/ 26 h 176"/>
                <a:gd name="T48" fmla="*/ 36 w 146"/>
                <a:gd name="T49" fmla="*/ 17 h 176"/>
                <a:gd name="T50" fmla="*/ 39 w 146"/>
                <a:gd name="T51" fmla="*/ 8 h 176"/>
                <a:gd name="T52" fmla="*/ 25 w 146"/>
                <a:gd name="T53" fmla="*/ 1 h 176"/>
                <a:gd name="T54" fmla="*/ 16 w 146"/>
                <a:gd name="T55" fmla="*/ 5 h 176"/>
                <a:gd name="T56" fmla="*/ 13 w 146"/>
                <a:gd name="T57" fmla="*/ 1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48"/>
            <p:cNvSpPr>
              <a:spLocks/>
            </p:cNvSpPr>
            <p:nvPr/>
          </p:nvSpPr>
          <p:spPr bwMode="invGray">
            <a:xfrm>
              <a:off x="2413" y="2359"/>
              <a:ext cx="69" cy="68"/>
            </a:xfrm>
            <a:custGeom>
              <a:avLst/>
              <a:gdLst>
                <a:gd name="T0" fmla="*/ 33 w 92"/>
                <a:gd name="T1" fmla="*/ 3 h 92"/>
                <a:gd name="T2" fmla="*/ 47 w 92"/>
                <a:gd name="T3" fmla="*/ 4 h 92"/>
                <a:gd name="T4" fmla="*/ 52 w 92"/>
                <a:gd name="T5" fmla="*/ 14 h 92"/>
                <a:gd name="T6" fmla="*/ 44 w 92"/>
                <a:gd name="T7" fmla="*/ 26 h 92"/>
                <a:gd name="T8" fmla="*/ 26 w 92"/>
                <a:gd name="T9" fmla="*/ 41 h 92"/>
                <a:gd name="T10" fmla="*/ 11 w 92"/>
                <a:gd name="T11" fmla="*/ 50 h 92"/>
                <a:gd name="T12" fmla="*/ 5 w 92"/>
                <a:gd name="T13" fmla="*/ 39 h 92"/>
                <a:gd name="T14" fmla="*/ 11 w 92"/>
                <a:gd name="T15" fmla="*/ 35 h 92"/>
                <a:gd name="T16" fmla="*/ 8 w 92"/>
                <a:gd name="T17" fmla="*/ 25 h 92"/>
                <a:gd name="T18" fmla="*/ 23 w 92"/>
                <a:gd name="T19" fmla="*/ 16 h 92"/>
                <a:gd name="T20" fmla="*/ 33 w 92"/>
                <a:gd name="T21" fmla="*/ 3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49"/>
            <p:cNvSpPr>
              <a:spLocks/>
            </p:cNvSpPr>
            <p:nvPr/>
          </p:nvSpPr>
          <p:spPr bwMode="invGray">
            <a:xfrm>
              <a:off x="4099" y="3502"/>
              <a:ext cx="474" cy="495"/>
            </a:xfrm>
            <a:custGeom>
              <a:avLst/>
              <a:gdLst>
                <a:gd name="T0" fmla="*/ 119 w 633"/>
                <a:gd name="T1" fmla="*/ 6 h 660"/>
                <a:gd name="T2" fmla="*/ 99 w 633"/>
                <a:gd name="T3" fmla="*/ 11 h 660"/>
                <a:gd name="T4" fmla="*/ 81 w 633"/>
                <a:gd name="T5" fmla="*/ 29 h 660"/>
                <a:gd name="T6" fmla="*/ 58 w 633"/>
                <a:gd name="T7" fmla="*/ 33 h 660"/>
                <a:gd name="T8" fmla="*/ 47 w 633"/>
                <a:gd name="T9" fmla="*/ 42 h 660"/>
                <a:gd name="T10" fmla="*/ 38 w 633"/>
                <a:gd name="T11" fmla="*/ 65 h 660"/>
                <a:gd name="T12" fmla="*/ 20 w 633"/>
                <a:gd name="T13" fmla="*/ 94 h 660"/>
                <a:gd name="T14" fmla="*/ 0 w 633"/>
                <a:gd name="T15" fmla="*/ 101 h 660"/>
                <a:gd name="T16" fmla="*/ 40 w 633"/>
                <a:gd name="T17" fmla="*/ 182 h 660"/>
                <a:gd name="T18" fmla="*/ 67 w 633"/>
                <a:gd name="T19" fmla="*/ 240 h 660"/>
                <a:gd name="T20" fmla="*/ 81 w 633"/>
                <a:gd name="T21" fmla="*/ 249 h 660"/>
                <a:gd name="T22" fmla="*/ 94 w 633"/>
                <a:gd name="T23" fmla="*/ 254 h 660"/>
                <a:gd name="T24" fmla="*/ 128 w 633"/>
                <a:gd name="T25" fmla="*/ 242 h 660"/>
                <a:gd name="T26" fmla="*/ 142 w 633"/>
                <a:gd name="T27" fmla="*/ 238 h 660"/>
                <a:gd name="T28" fmla="*/ 168 w 633"/>
                <a:gd name="T29" fmla="*/ 254 h 660"/>
                <a:gd name="T30" fmla="*/ 182 w 633"/>
                <a:gd name="T31" fmla="*/ 296 h 660"/>
                <a:gd name="T32" fmla="*/ 189 w 633"/>
                <a:gd name="T33" fmla="*/ 294 h 660"/>
                <a:gd name="T34" fmla="*/ 193 w 633"/>
                <a:gd name="T35" fmla="*/ 287 h 660"/>
                <a:gd name="T36" fmla="*/ 207 w 633"/>
                <a:gd name="T37" fmla="*/ 308 h 660"/>
                <a:gd name="T38" fmla="*/ 227 w 633"/>
                <a:gd name="T39" fmla="*/ 321 h 660"/>
                <a:gd name="T40" fmla="*/ 244 w 633"/>
                <a:gd name="T41" fmla="*/ 339 h 660"/>
                <a:gd name="T42" fmla="*/ 249 w 633"/>
                <a:gd name="T43" fmla="*/ 346 h 660"/>
                <a:gd name="T44" fmla="*/ 255 w 633"/>
                <a:gd name="T45" fmla="*/ 350 h 660"/>
                <a:gd name="T46" fmla="*/ 271 w 633"/>
                <a:gd name="T47" fmla="*/ 368 h 660"/>
                <a:gd name="T48" fmla="*/ 276 w 633"/>
                <a:gd name="T49" fmla="*/ 355 h 660"/>
                <a:gd name="T50" fmla="*/ 303 w 633"/>
                <a:gd name="T51" fmla="*/ 371 h 660"/>
                <a:gd name="T52" fmla="*/ 329 w 633"/>
                <a:gd name="T53" fmla="*/ 368 h 660"/>
                <a:gd name="T54" fmla="*/ 345 w 633"/>
                <a:gd name="T55" fmla="*/ 299 h 660"/>
                <a:gd name="T56" fmla="*/ 354 w 633"/>
                <a:gd name="T57" fmla="*/ 260 h 660"/>
                <a:gd name="T58" fmla="*/ 347 w 633"/>
                <a:gd name="T59" fmla="*/ 206 h 660"/>
                <a:gd name="T60" fmla="*/ 300 w 633"/>
                <a:gd name="T61" fmla="*/ 152 h 660"/>
                <a:gd name="T62" fmla="*/ 296 w 633"/>
                <a:gd name="T63" fmla="*/ 132 h 660"/>
                <a:gd name="T64" fmla="*/ 258 w 633"/>
                <a:gd name="T65" fmla="*/ 101 h 660"/>
                <a:gd name="T66" fmla="*/ 264 w 633"/>
                <a:gd name="T67" fmla="*/ 87 h 660"/>
                <a:gd name="T68" fmla="*/ 255 w 633"/>
                <a:gd name="T69" fmla="*/ 74 h 660"/>
                <a:gd name="T70" fmla="*/ 234 w 633"/>
                <a:gd name="T71" fmla="*/ 44 h 660"/>
                <a:gd name="T72" fmla="*/ 220 w 633"/>
                <a:gd name="T73" fmla="*/ 17 h 660"/>
                <a:gd name="T74" fmla="*/ 218 w 633"/>
                <a:gd name="T75" fmla="*/ 11 h 660"/>
                <a:gd name="T76" fmla="*/ 204 w 633"/>
                <a:gd name="T77" fmla="*/ 85 h 660"/>
                <a:gd name="T78" fmla="*/ 182 w 633"/>
                <a:gd name="T79" fmla="*/ 65 h 660"/>
                <a:gd name="T80" fmla="*/ 164 w 633"/>
                <a:gd name="T81" fmla="*/ 62 h 660"/>
                <a:gd name="T82" fmla="*/ 153 w 633"/>
                <a:gd name="T83" fmla="*/ 49 h 660"/>
                <a:gd name="T84" fmla="*/ 148 w 633"/>
                <a:gd name="T85" fmla="*/ 35 h 660"/>
                <a:gd name="T86" fmla="*/ 155 w 633"/>
                <a:gd name="T87" fmla="*/ 31 h 660"/>
                <a:gd name="T88" fmla="*/ 135 w 633"/>
                <a:gd name="T89" fmla="*/ 11 h 660"/>
                <a:gd name="T90" fmla="*/ 121 w 633"/>
                <a:gd name="T91" fmla="*/ 6 h 660"/>
                <a:gd name="T92" fmla="*/ 115 w 633"/>
                <a:gd name="T93" fmla="*/ 4 h 660"/>
                <a:gd name="T94" fmla="*/ 119 w 633"/>
                <a:gd name="T95" fmla="*/ 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Freeform 50"/>
            <p:cNvSpPr>
              <a:spLocks/>
            </p:cNvSpPr>
            <p:nvPr/>
          </p:nvSpPr>
          <p:spPr bwMode="invGray">
            <a:xfrm>
              <a:off x="4246" y="3241"/>
              <a:ext cx="319" cy="210"/>
            </a:xfrm>
            <a:custGeom>
              <a:avLst/>
              <a:gdLst>
                <a:gd name="T0" fmla="*/ 47 w 426"/>
                <a:gd name="T1" fmla="*/ 34 h 280"/>
                <a:gd name="T2" fmla="*/ 38 w 426"/>
                <a:gd name="T3" fmla="*/ 20 h 280"/>
                <a:gd name="T4" fmla="*/ 36 w 426"/>
                <a:gd name="T5" fmla="*/ 9 h 280"/>
                <a:gd name="T6" fmla="*/ 29 w 426"/>
                <a:gd name="T7" fmla="*/ 7 h 280"/>
                <a:gd name="T8" fmla="*/ 9 w 426"/>
                <a:gd name="T9" fmla="*/ 9 h 280"/>
                <a:gd name="T10" fmla="*/ 25 w 426"/>
                <a:gd name="T11" fmla="*/ 23 h 280"/>
                <a:gd name="T12" fmla="*/ 27 w 426"/>
                <a:gd name="T13" fmla="*/ 29 h 280"/>
                <a:gd name="T14" fmla="*/ 13 w 426"/>
                <a:gd name="T15" fmla="*/ 38 h 280"/>
                <a:gd name="T16" fmla="*/ 49 w 426"/>
                <a:gd name="T17" fmla="*/ 52 h 280"/>
                <a:gd name="T18" fmla="*/ 70 w 426"/>
                <a:gd name="T19" fmla="*/ 63 h 280"/>
                <a:gd name="T20" fmla="*/ 72 w 426"/>
                <a:gd name="T21" fmla="*/ 70 h 280"/>
                <a:gd name="T22" fmla="*/ 79 w 426"/>
                <a:gd name="T23" fmla="*/ 74 h 280"/>
                <a:gd name="T24" fmla="*/ 83 w 426"/>
                <a:gd name="T25" fmla="*/ 88 h 280"/>
                <a:gd name="T26" fmla="*/ 74 w 426"/>
                <a:gd name="T27" fmla="*/ 110 h 280"/>
                <a:gd name="T28" fmla="*/ 101 w 426"/>
                <a:gd name="T29" fmla="*/ 106 h 280"/>
                <a:gd name="T30" fmla="*/ 108 w 426"/>
                <a:gd name="T31" fmla="*/ 122 h 280"/>
                <a:gd name="T32" fmla="*/ 121 w 426"/>
                <a:gd name="T33" fmla="*/ 126 h 280"/>
                <a:gd name="T34" fmla="*/ 128 w 426"/>
                <a:gd name="T35" fmla="*/ 128 h 280"/>
                <a:gd name="T36" fmla="*/ 142 w 426"/>
                <a:gd name="T37" fmla="*/ 126 h 280"/>
                <a:gd name="T38" fmla="*/ 155 w 426"/>
                <a:gd name="T39" fmla="*/ 110 h 280"/>
                <a:gd name="T40" fmla="*/ 189 w 426"/>
                <a:gd name="T41" fmla="*/ 142 h 280"/>
                <a:gd name="T42" fmla="*/ 204 w 426"/>
                <a:gd name="T43" fmla="*/ 158 h 280"/>
                <a:gd name="T44" fmla="*/ 202 w 426"/>
                <a:gd name="T45" fmla="*/ 126 h 280"/>
                <a:gd name="T46" fmla="*/ 189 w 426"/>
                <a:gd name="T47" fmla="*/ 113 h 280"/>
                <a:gd name="T48" fmla="*/ 209 w 426"/>
                <a:gd name="T49" fmla="*/ 95 h 280"/>
                <a:gd name="T50" fmla="*/ 229 w 426"/>
                <a:gd name="T51" fmla="*/ 88 h 280"/>
                <a:gd name="T52" fmla="*/ 236 w 426"/>
                <a:gd name="T53" fmla="*/ 86 h 280"/>
                <a:gd name="T54" fmla="*/ 238 w 426"/>
                <a:gd name="T55" fmla="*/ 79 h 280"/>
                <a:gd name="T56" fmla="*/ 200 w 426"/>
                <a:gd name="T57" fmla="*/ 83 h 280"/>
                <a:gd name="T58" fmla="*/ 171 w 426"/>
                <a:gd name="T59" fmla="*/ 79 h 280"/>
                <a:gd name="T60" fmla="*/ 168 w 426"/>
                <a:gd name="T61" fmla="*/ 72 h 280"/>
                <a:gd name="T62" fmla="*/ 164 w 426"/>
                <a:gd name="T63" fmla="*/ 65 h 280"/>
                <a:gd name="T64" fmla="*/ 124 w 426"/>
                <a:gd name="T65" fmla="*/ 45 h 280"/>
                <a:gd name="T66" fmla="*/ 90 w 426"/>
                <a:gd name="T67" fmla="*/ 34 h 280"/>
                <a:gd name="T68" fmla="*/ 76 w 426"/>
                <a:gd name="T69" fmla="*/ 29 h 280"/>
                <a:gd name="T70" fmla="*/ 45 w 426"/>
                <a:gd name="T71" fmla="*/ 29 h 280"/>
                <a:gd name="T72" fmla="*/ 38 w 426"/>
                <a:gd name="T73" fmla="*/ 18 h 280"/>
                <a:gd name="T74" fmla="*/ 3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51"/>
            <p:cNvSpPr>
              <a:spLocks/>
            </p:cNvSpPr>
            <p:nvPr/>
          </p:nvSpPr>
          <p:spPr bwMode="invGray">
            <a:xfrm>
              <a:off x="4255" y="3243"/>
              <a:ext cx="311" cy="211"/>
            </a:xfrm>
            <a:custGeom>
              <a:avLst/>
              <a:gdLst>
                <a:gd name="T0" fmla="*/ 0 w 416"/>
                <a:gd name="T1" fmla="*/ 1 h 282"/>
                <a:gd name="T2" fmla="*/ 11 w 416"/>
                <a:gd name="T3" fmla="*/ 21 h 282"/>
                <a:gd name="T4" fmla="*/ 16 w 416"/>
                <a:gd name="T5" fmla="*/ 28 h 282"/>
                <a:gd name="T6" fmla="*/ 47 w 416"/>
                <a:gd name="T7" fmla="*/ 50 h 282"/>
                <a:gd name="T8" fmla="*/ 67 w 416"/>
                <a:gd name="T9" fmla="*/ 64 h 282"/>
                <a:gd name="T10" fmla="*/ 74 w 416"/>
                <a:gd name="T11" fmla="*/ 68 h 282"/>
                <a:gd name="T12" fmla="*/ 76 w 416"/>
                <a:gd name="T13" fmla="*/ 94 h 282"/>
                <a:gd name="T14" fmla="*/ 65 w 416"/>
                <a:gd name="T15" fmla="*/ 112 h 282"/>
                <a:gd name="T16" fmla="*/ 76 w 416"/>
                <a:gd name="T17" fmla="*/ 110 h 282"/>
                <a:gd name="T18" fmla="*/ 83 w 416"/>
                <a:gd name="T19" fmla="*/ 106 h 282"/>
                <a:gd name="T20" fmla="*/ 90 w 416"/>
                <a:gd name="T21" fmla="*/ 112 h 282"/>
                <a:gd name="T22" fmla="*/ 103 w 416"/>
                <a:gd name="T23" fmla="*/ 121 h 282"/>
                <a:gd name="T24" fmla="*/ 117 w 416"/>
                <a:gd name="T25" fmla="*/ 130 h 282"/>
                <a:gd name="T26" fmla="*/ 134 w 416"/>
                <a:gd name="T27" fmla="*/ 123 h 282"/>
                <a:gd name="T28" fmla="*/ 138 w 416"/>
                <a:gd name="T29" fmla="*/ 110 h 282"/>
                <a:gd name="T30" fmla="*/ 150 w 416"/>
                <a:gd name="T31" fmla="*/ 112 h 282"/>
                <a:gd name="T32" fmla="*/ 163 w 416"/>
                <a:gd name="T33" fmla="*/ 117 h 282"/>
                <a:gd name="T34" fmla="*/ 190 w 416"/>
                <a:gd name="T35" fmla="*/ 157 h 282"/>
                <a:gd name="T36" fmla="*/ 199 w 416"/>
                <a:gd name="T37" fmla="*/ 155 h 282"/>
                <a:gd name="T38" fmla="*/ 197 w 416"/>
                <a:gd name="T39" fmla="*/ 141 h 282"/>
                <a:gd name="T40" fmla="*/ 176 w 416"/>
                <a:gd name="T41" fmla="*/ 110 h 282"/>
                <a:gd name="T42" fmla="*/ 201 w 416"/>
                <a:gd name="T43" fmla="*/ 97 h 282"/>
                <a:gd name="T44" fmla="*/ 228 w 416"/>
                <a:gd name="T45" fmla="*/ 81 h 282"/>
                <a:gd name="T46" fmla="*/ 229 w 416"/>
                <a:gd name="T47" fmla="*/ 67 h 282"/>
                <a:gd name="T48" fmla="*/ 205 w 416"/>
                <a:gd name="T49" fmla="*/ 77 h 282"/>
                <a:gd name="T50" fmla="*/ 172 w 416"/>
                <a:gd name="T51" fmla="*/ 77 h 282"/>
                <a:gd name="T52" fmla="*/ 147 w 416"/>
                <a:gd name="T53" fmla="*/ 55 h 282"/>
                <a:gd name="T54" fmla="*/ 101 w 416"/>
                <a:gd name="T55" fmla="*/ 34 h 282"/>
                <a:gd name="T56" fmla="*/ 74 w 416"/>
                <a:gd name="T57" fmla="*/ 19 h 282"/>
                <a:gd name="T58" fmla="*/ 52 w 416"/>
                <a:gd name="T59" fmla="*/ 23 h 282"/>
                <a:gd name="T60" fmla="*/ 43 w 416"/>
                <a:gd name="T61" fmla="*/ 32 h 282"/>
                <a:gd name="T62" fmla="*/ 31 w 416"/>
                <a:gd name="T63" fmla="*/ 10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Freeform 52"/>
            <p:cNvSpPr>
              <a:spLocks/>
            </p:cNvSpPr>
            <p:nvPr/>
          </p:nvSpPr>
          <p:spPr bwMode="invGray">
            <a:xfrm>
              <a:off x="4485" y="4013"/>
              <a:ext cx="45" cy="58"/>
            </a:xfrm>
            <a:custGeom>
              <a:avLst/>
              <a:gdLst>
                <a:gd name="T0" fmla="*/ 18 w 60"/>
                <a:gd name="T1" fmla="*/ 10 h 78"/>
                <a:gd name="T2" fmla="*/ 0 w 60"/>
                <a:gd name="T3" fmla="*/ 10 h 78"/>
                <a:gd name="T4" fmla="*/ 11 w 60"/>
                <a:gd name="T5" fmla="*/ 23 h 78"/>
                <a:gd name="T6" fmla="*/ 16 w 60"/>
                <a:gd name="T7" fmla="*/ 36 h 78"/>
                <a:gd name="T8" fmla="*/ 18 w 60"/>
                <a:gd name="T9" fmla="*/ 43 h 78"/>
                <a:gd name="T10" fmla="*/ 34 w 60"/>
                <a:gd name="T11" fmla="*/ 28 h 78"/>
                <a:gd name="T12" fmla="*/ 18 w 60"/>
                <a:gd name="T13" fmla="*/ 1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Freeform 53"/>
            <p:cNvSpPr>
              <a:spLocks/>
            </p:cNvSpPr>
            <p:nvPr/>
          </p:nvSpPr>
          <p:spPr bwMode="invGray">
            <a:xfrm>
              <a:off x="4621" y="3923"/>
              <a:ext cx="164" cy="85"/>
            </a:xfrm>
            <a:custGeom>
              <a:avLst/>
              <a:gdLst>
                <a:gd name="T0" fmla="*/ 26 w 219"/>
                <a:gd name="T1" fmla="*/ 41 h 113"/>
                <a:gd name="T2" fmla="*/ 22 w 219"/>
                <a:gd name="T3" fmla="*/ 35 h 113"/>
                <a:gd name="T4" fmla="*/ 8 w 219"/>
                <a:gd name="T5" fmla="*/ 39 h 113"/>
                <a:gd name="T6" fmla="*/ 22 w 219"/>
                <a:gd name="T7" fmla="*/ 64 h 113"/>
                <a:gd name="T8" fmla="*/ 69 w 219"/>
                <a:gd name="T9" fmla="*/ 50 h 113"/>
                <a:gd name="T10" fmla="*/ 82 w 219"/>
                <a:gd name="T11" fmla="*/ 41 h 113"/>
                <a:gd name="T12" fmla="*/ 96 w 219"/>
                <a:gd name="T13" fmla="*/ 37 h 113"/>
                <a:gd name="T14" fmla="*/ 123 w 219"/>
                <a:gd name="T15" fmla="*/ 11 h 113"/>
                <a:gd name="T16" fmla="*/ 118 w 219"/>
                <a:gd name="T17" fmla="*/ 0 h 113"/>
                <a:gd name="T18" fmla="*/ 100 w 219"/>
                <a:gd name="T19" fmla="*/ 10 h 113"/>
                <a:gd name="T20" fmla="*/ 60 w 219"/>
                <a:gd name="T21" fmla="*/ 23 h 113"/>
                <a:gd name="T22" fmla="*/ 46 w 219"/>
                <a:gd name="T23" fmla="*/ 26 h 113"/>
                <a:gd name="T24" fmla="*/ 33 w 219"/>
                <a:gd name="T25" fmla="*/ 30 h 113"/>
                <a:gd name="T26" fmla="*/ 26 w 219"/>
                <a:gd name="T27" fmla="*/ 41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Freeform 54"/>
            <p:cNvSpPr>
              <a:spLocks/>
            </p:cNvSpPr>
            <p:nvPr/>
          </p:nvSpPr>
          <p:spPr bwMode="invGray">
            <a:xfrm>
              <a:off x="4791" y="3873"/>
              <a:ext cx="104" cy="92"/>
            </a:xfrm>
            <a:custGeom>
              <a:avLst/>
              <a:gdLst>
                <a:gd name="T0" fmla="*/ 7 w 139"/>
                <a:gd name="T1" fmla="*/ 34 h 122"/>
                <a:gd name="T2" fmla="*/ 4 w 139"/>
                <a:gd name="T3" fmla="*/ 48 h 122"/>
                <a:gd name="T4" fmla="*/ 0 w 139"/>
                <a:gd name="T5" fmla="*/ 61 h 122"/>
                <a:gd name="T6" fmla="*/ 20 w 139"/>
                <a:gd name="T7" fmla="*/ 66 h 122"/>
                <a:gd name="T8" fmla="*/ 29 w 139"/>
                <a:gd name="T9" fmla="*/ 54 h 122"/>
                <a:gd name="T10" fmla="*/ 70 w 139"/>
                <a:gd name="T11" fmla="*/ 38 h 122"/>
                <a:gd name="T12" fmla="*/ 76 w 139"/>
                <a:gd name="T13" fmla="*/ 25 h 122"/>
                <a:gd name="T14" fmla="*/ 63 w 139"/>
                <a:gd name="T15" fmla="*/ 16 h 122"/>
                <a:gd name="T16" fmla="*/ 56 w 139"/>
                <a:gd name="T17" fmla="*/ 11 h 122"/>
                <a:gd name="T18" fmla="*/ 36 w 139"/>
                <a:gd name="T19" fmla="*/ 7 h 122"/>
                <a:gd name="T20" fmla="*/ 29 w 139"/>
                <a:gd name="T21" fmla="*/ 20 h 122"/>
                <a:gd name="T22" fmla="*/ 7 w 139"/>
                <a:gd name="T23" fmla="*/ 34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Freeform 55"/>
            <p:cNvSpPr>
              <a:spLocks/>
            </p:cNvSpPr>
            <p:nvPr/>
          </p:nvSpPr>
          <p:spPr bwMode="invGray">
            <a:xfrm>
              <a:off x="4846" y="3832"/>
              <a:ext cx="37" cy="26"/>
            </a:xfrm>
            <a:custGeom>
              <a:avLst/>
              <a:gdLst>
                <a:gd name="T0" fmla="*/ 17 w 49"/>
                <a:gd name="T1" fmla="*/ 0 h 35"/>
                <a:gd name="T2" fmla="*/ 5 w 49"/>
                <a:gd name="T3" fmla="*/ 6 h 35"/>
                <a:gd name="T4" fmla="*/ 14 w 49"/>
                <a:gd name="T5" fmla="*/ 19 h 35"/>
                <a:gd name="T6" fmla="*/ 22 w 49"/>
                <a:gd name="T7" fmla="*/ 14 h 35"/>
                <a:gd name="T8" fmla="*/ 17 w 4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Freeform 56"/>
            <p:cNvSpPr>
              <a:spLocks/>
            </p:cNvSpPr>
            <p:nvPr/>
          </p:nvSpPr>
          <p:spPr bwMode="invGray">
            <a:xfrm>
              <a:off x="3123" y="3346"/>
              <a:ext cx="123" cy="201"/>
            </a:xfrm>
            <a:custGeom>
              <a:avLst/>
              <a:gdLst>
                <a:gd name="T0" fmla="*/ 72 w 164"/>
                <a:gd name="T1" fmla="*/ 0 h 268"/>
                <a:gd name="T2" fmla="*/ 59 w 164"/>
                <a:gd name="T3" fmla="*/ 16 h 268"/>
                <a:gd name="T4" fmla="*/ 50 w 164"/>
                <a:gd name="T5" fmla="*/ 36 h 268"/>
                <a:gd name="T6" fmla="*/ 20 w 164"/>
                <a:gd name="T7" fmla="*/ 47 h 268"/>
                <a:gd name="T8" fmla="*/ 16 w 164"/>
                <a:gd name="T9" fmla="*/ 54 h 268"/>
                <a:gd name="T10" fmla="*/ 9 w 164"/>
                <a:gd name="T11" fmla="*/ 56 h 268"/>
                <a:gd name="T12" fmla="*/ 11 w 164"/>
                <a:gd name="T13" fmla="*/ 74 h 268"/>
                <a:gd name="T14" fmla="*/ 16 w 164"/>
                <a:gd name="T15" fmla="*/ 88 h 268"/>
                <a:gd name="T16" fmla="*/ 0 w 164"/>
                <a:gd name="T17" fmla="*/ 113 h 268"/>
                <a:gd name="T18" fmla="*/ 16 w 164"/>
                <a:gd name="T19" fmla="*/ 146 h 268"/>
                <a:gd name="T20" fmla="*/ 29 w 164"/>
                <a:gd name="T21" fmla="*/ 151 h 268"/>
                <a:gd name="T22" fmla="*/ 50 w 164"/>
                <a:gd name="T23" fmla="*/ 122 h 268"/>
                <a:gd name="T24" fmla="*/ 59 w 164"/>
                <a:gd name="T25" fmla="*/ 108 h 268"/>
                <a:gd name="T26" fmla="*/ 72 w 164"/>
                <a:gd name="T27" fmla="*/ 65 h 268"/>
                <a:gd name="T28" fmla="*/ 79 w 164"/>
                <a:gd name="T29" fmla="*/ 43 h 268"/>
                <a:gd name="T30" fmla="*/ 92 w 164"/>
                <a:gd name="T31" fmla="*/ 41 h 268"/>
                <a:gd name="T32" fmla="*/ 72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Freeform 57"/>
            <p:cNvSpPr>
              <a:spLocks/>
            </p:cNvSpPr>
            <p:nvPr/>
          </p:nvSpPr>
          <p:spPr bwMode="invGray">
            <a:xfrm>
              <a:off x="3655" y="3034"/>
              <a:ext cx="49" cy="61"/>
            </a:xfrm>
            <a:custGeom>
              <a:avLst/>
              <a:gdLst>
                <a:gd name="T0" fmla="*/ 16 w 66"/>
                <a:gd name="T1" fmla="*/ 0 h 81"/>
                <a:gd name="T2" fmla="*/ 14 w 66"/>
                <a:gd name="T3" fmla="*/ 34 h 81"/>
                <a:gd name="T4" fmla="*/ 16 w 66"/>
                <a:gd name="T5" fmla="*/ 43 h 81"/>
                <a:gd name="T6" fmla="*/ 22 w 66"/>
                <a:gd name="T7" fmla="*/ 45 h 81"/>
                <a:gd name="T8" fmla="*/ 31 w 66"/>
                <a:gd name="T9" fmla="*/ 43 h 81"/>
                <a:gd name="T10" fmla="*/ 16 w 66"/>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Freeform 58"/>
            <p:cNvSpPr>
              <a:spLocks/>
            </p:cNvSpPr>
            <p:nvPr/>
          </p:nvSpPr>
          <p:spPr bwMode="invGray">
            <a:xfrm>
              <a:off x="3988" y="3100"/>
              <a:ext cx="111" cy="183"/>
            </a:xfrm>
            <a:custGeom>
              <a:avLst/>
              <a:gdLst>
                <a:gd name="T0" fmla="*/ 54 w 148"/>
                <a:gd name="T1" fmla="*/ 0 h 244"/>
                <a:gd name="T2" fmla="*/ 34 w 148"/>
                <a:gd name="T3" fmla="*/ 47 h 244"/>
                <a:gd name="T4" fmla="*/ 20 w 148"/>
                <a:gd name="T5" fmla="*/ 52 h 244"/>
                <a:gd name="T6" fmla="*/ 7 w 148"/>
                <a:gd name="T7" fmla="*/ 61 h 244"/>
                <a:gd name="T8" fmla="*/ 23 w 148"/>
                <a:gd name="T9" fmla="*/ 106 h 244"/>
                <a:gd name="T10" fmla="*/ 29 w 148"/>
                <a:gd name="T11" fmla="*/ 126 h 244"/>
                <a:gd name="T12" fmla="*/ 34 w 148"/>
                <a:gd name="T13" fmla="*/ 133 h 244"/>
                <a:gd name="T14" fmla="*/ 47 w 148"/>
                <a:gd name="T15" fmla="*/ 137 h 244"/>
                <a:gd name="T16" fmla="*/ 54 w 148"/>
                <a:gd name="T17" fmla="*/ 110 h 244"/>
                <a:gd name="T18" fmla="*/ 70 w 148"/>
                <a:gd name="T19" fmla="*/ 95 h 244"/>
                <a:gd name="T20" fmla="*/ 63 w 148"/>
                <a:gd name="T21" fmla="*/ 38 h 244"/>
                <a:gd name="T22" fmla="*/ 79 w 148"/>
                <a:gd name="T23" fmla="*/ 27 h 244"/>
                <a:gd name="T24" fmla="*/ 63 w 148"/>
                <a:gd name="T25" fmla="*/ 11 h 244"/>
                <a:gd name="T26" fmla="*/ 54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59"/>
            <p:cNvSpPr>
              <a:spLocks/>
            </p:cNvSpPr>
            <p:nvPr/>
          </p:nvSpPr>
          <p:spPr bwMode="invGray">
            <a:xfrm>
              <a:off x="3894" y="3043"/>
              <a:ext cx="72" cy="137"/>
            </a:xfrm>
            <a:custGeom>
              <a:avLst/>
              <a:gdLst>
                <a:gd name="T0" fmla="*/ 27 w 96"/>
                <a:gd name="T1" fmla="*/ 1 h 183"/>
                <a:gd name="T2" fmla="*/ 29 w 96"/>
                <a:gd name="T3" fmla="*/ 19 h 183"/>
                <a:gd name="T4" fmla="*/ 34 w 96"/>
                <a:gd name="T5" fmla="*/ 34 h 183"/>
                <a:gd name="T6" fmla="*/ 35 w 96"/>
                <a:gd name="T7" fmla="*/ 52 h 183"/>
                <a:gd name="T8" fmla="*/ 38 w 96"/>
                <a:gd name="T9" fmla="*/ 59 h 183"/>
                <a:gd name="T10" fmla="*/ 40 w 96"/>
                <a:gd name="T11" fmla="*/ 70 h 183"/>
                <a:gd name="T12" fmla="*/ 32 w 96"/>
                <a:gd name="T13" fmla="*/ 52 h 183"/>
                <a:gd name="T14" fmla="*/ 20 w 96"/>
                <a:gd name="T15" fmla="*/ 43 h 183"/>
                <a:gd name="T16" fmla="*/ 3 w 96"/>
                <a:gd name="T17" fmla="*/ 46 h 183"/>
                <a:gd name="T18" fmla="*/ 5 w 96"/>
                <a:gd name="T19" fmla="*/ 57 h 183"/>
                <a:gd name="T20" fmla="*/ 23 w 96"/>
                <a:gd name="T21" fmla="*/ 64 h 183"/>
                <a:gd name="T22" fmla="*/ 32 w 96"/>
                <a:gd name="T23" fmla="*/ 76 h 183"/>
                <a:gd name="T24" fmla="*/ 40 w 96"/>
                <a:gd name="T25" fmla="*/ 76 h 183"/>
                <a:gd name="T26" fmla="*/ 44 w 96"/>
                <a:gd name="T27" fmla="*/ 84 h 183"/>
                <a:gd name="T28" fmla="*/ 54 w 96"/>
                <a:gd name="T29" fmla="*/ 100 h 183"/>
                <a:gd name="T30" fmla="*/ 46 w 96"/>
                <a:gd name="T31" fmla="*/ 70 h 183"/>
                <a:gd name="T32" fmla="*/ 45 w 96"/>
                <a:gd name="T33" fmla="*/ 52 h 183"/>
                <a:gd name="T34" fmla="*/ 40 w 96"/>
                <a:gd name="T35" fmla="*/ 35 h 183"/>
                <a:gd name="T36" fmla="*/ 35 w 96"/>
                <a:gd name="T37" fmla="*/ 23 h 183"/>
                <a:gd name="T38" fmla="*/ 32 w 96"/>
                <a:gd name="T39" fmla="*/ 11 h 183"/>
                <a:gd name="T40" fmla="*/ 27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Freeform 60"/>
            <p:cNvSpPr>
              <a:spLocks/>
            </p:cNvSpPr>
            <p:nvPr/>
          </p:nvSpPr>
          <p:spPr bwMode="invGray">
            <a:xfrm>
              <a:off x="3943" y="3153"/>
              <a:ext cx="40" cy="131"/>
            </a:xfrm>
            <a:custGeom>
              <a:avLst/>
              <a:gdLst>
                <a:gd name="T0" fmla="*/ 3 w 54"/>
                <a:gd name="T1" fmla="*/ 0 h 175"/>
                <a:gd name="T2" fmla="*/ 0 w 54"/>
                <a:gd name="T3" fmla="*/ 14 h 175"/>
                <a:gd name="T4" fmla="*/ 5 w 54"/>
                <a:gd name="T5" fmla="*/ 30 h 175"/>
                <a:gd name="T6" fmla="*/ 10 w 54"/>
                <a:gd name="T7" fmla="*/ 52 h 175"/>
                <a:gd name="T8" fmla="*/ 19 w 54"/>
                <a:gd name="T9" fmla="*/ 73 h 175"/>
                <a:gd name="T10" fmla="*/ 30 w 54"/>
                <a:gd name="T11" fmla="*/ 98 h 175"/>
                <a:gd name="T12" fmla="*/ 22 w 54"/>
                <a:gd name="T13" fmla="*/ 64 h 175"/>
                <a:gd name="T14" fmla="*/ 19 w 54"/>
                <a:gd name="T15" fmla="*/ 52 h 175"/>
                <a:gd name="T16" fmla="*/ 16 w 54"/>
                <a:gd name="T17" fmla="*/ 34 h 175"/>
                <a:gd name="T18" fmla="*/ 14 w 54"/>
                <a:gd name="T19" fmla="*/ 25 h 175"/>
                <a:gd name="T20" fmla="*/ 9 w 54"/>
                <a:gd name="T21" fmla="*/ 2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61"/>
            <p:cNvSpPr>
              <a:spLocks/>
            </p:cNvSpPr>
            <p:nvPr/>
          </p:nvSpPr>
          <p:spPr bwMode="invGray">
            <a:xfrm>
              <a:off x="3988" y="3290"/>
              <a:ext cx="65" cy="54"/>
            </a:xfrm>
            <a:custGeom>
              <a:avLst/>
              <a:gdLst>
                <a:gd name="T0" fmla="*/ 2 w 86"/>
                <a:gd name="T1" fmla="*/ 0 h 73"/>
                <a:gd name="T2" fmla="*/ 5 w 86"/>
                <a:gd name="T3" fmla="*/ 18 h 73"/>
                <a:gd name="T4" fmla="*/ 13 w 86"/>
                <a:gd name="T5" fmla="*/ 24 h 73"/>
                <a:gd name="T6" fmla="*/ 27 w 86"/>
                <a:gd name="T7" fmla="*/ 27 h 73"/>
                <a:gd name="T8" fmla="*/ 36 w 86"/>
                <a:gd name="T9" fmla="*/ 31 h 73"/>
                <a:gd name="T10" fmla="*/ 42 w 86"/>
                <a:gd name="T11" fmla="*/ 36 h 73"/>
                <a:gd name="T12" fmla="*/ 49 w 86"/>
                <a:gd name="T13" fmla="*/ 38 h 73"/>
                <a:gd name="T14" fmla="*/ 41 w 86"/>
                <a:gd name="T15" fmla="*/ 21 h 73"/>
                <a:gd name="T16" fmla="*/ 36 w 86"/>
                <a:gd name="T17" fmla="*/ 12 h 73"/>
                <a:gd name="T18" fmla="*/ 20 w 86"/>
                <a:gd name="T19" fmla="*/ 13 h 73"/>
                <a:gd name="T20" fmla="*/ 14 w 86"/>
                <a:gd name="T21" fmla="*/ 10 h 73"/>
                <a:gd name="T22" fmla="*/ 4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62"/>
            <p:cNvSpPr>
              <a:spLocks/>
            </p:cNvSpPr>
            <p:nvPr/>
          </p:nvSpPr>
          <p:spPr bwMode="invGray">
            <a:xfrm>
              <a:off x="4092" y="3195"/>
              <a:ext cx="83" cy="117"/>
            </a:xfrm>
            <a:custGeom>
              <a:avLst/>
              <a:gdLst>
                <a:gd name="T0" fmla="*/ 55 w 111"/>
                <a:gd name="T1" fmla="*/ 0 h 156"/>
                <a:gd name="T2" fmla="*/ 42 w 111"/>
                <a:gd name="T3" fmla="*/ 6 h 156"/>
                <a:gd name="T4" fmla="*/ 13 w 111"/>
                <a:gd name="T5" fmla="*/ 8 h 156"/>
                <a:gd name="T6" fmla="*/ 7 w 111"/>
                <a:gd name="T7" fmla="*/ 19 h 156"/>
                <a:gd name="T8" fmla="*/ 6 w 111"/>
                <a:gd name="T9" fmla="*/ 35 h 156"/>
                <a:gd name="T10" fmla="*/ 7 w 111"/>
                <a:gd name="T11" fmla="*/ 42 h 156"/>
                <a:gd name="T12" fmla="*/ 1 w 111"/>
                <a:gd name="T13" fmla="*/ 50 h 156"/>
                <a:gd name="T14" fmla="*/ 7 w 111"/>
                <a:gd name="T15" fmla="*/ 62 h 156"/>
                <a:gd name="T16" fmla="*/ 13 w 111"/>
                <a:gd name="T17" fmla="*/ 70 h 156"/>
                <a:gd name="T18" fmla="*/ 8 w 111"/>
                <a:gd name="T19" fmla="*/ 81 h 156"/>
                <a:gd name="T20" fmla="*/ 13 w 111"/>
                <a:gd name="T21" fmla="*/ 88 h 156"/>
                <a:gd name="T22" fmla="*/ 23 w 111"/>
                <a:gd name="T23" fmla="*/ 81 h 156"/>
                <a:gd name="T24" fmla="*/ 28 w 111"/>
                <a:gd name="T25" fmla="*/ 53 h 156"/>
                <a:gd name="T26" fmla="*/ 31 w 111"/>
                <a:gd name="T27" fmla="*/ 71 h 156"/>
                <a:gd name="T28" fmla="*/ 37 w 111"/>
                <a:gd name="T29" fmla="*/ 82 h 156"/>
                <a:gd name="T30" fmla="*/ 34 w 111"/>
                <a:gd name="T31" fmla="*/ 63 h 156"/>
                <a:gd name="T32" fmla="*/ 40 w 111"/>
                <a:gd name="T33" fmla="*/ 41 h 156"/>
                <a:gd name="T34" fmla="*/ 39 w 111"/>
                <a:gd name="T35" fmla="*/ 29 h 156"/>
                <a:gd name="T36" fmla="*/ 30 w 111"/>
                <a:gd name="T37" fmla="*/ 34 h 156"/>
                <a:gd name="T38" fmla="*/ 19 w 111"/>
                <a:gd name="T39" fmla="*/ 31 h 156"/>
                <a:gd name="T40" fmla="*/ 23 w 111"/>
                <a:gd name="T41" fmla="*/ 20 h 156"/>
                <a:gd name="T42" fmla="*/ 34 w 111"/>
                <a:gd name="T43" fmla="*/ 20 h 156"/>
                <a:gd name="T44" fmla="*/ 43 w 111"/>
                <a:gd name="T45" fmla="*/ 22 h 156"/>
                <a:gd name="T46" fmla="*/ 55 w 111"/>
                <a:gd name="T47" fmla="*/ 17 h 156"/>
                <a:gd name="T48" fmla="*/ 62 w 111"/>
                <a:gd name="T49" fmla="*/ 8 h 156"/>
                <a:gd name="T50" fmla="*/ 55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63"/>
            <p:cNvSpPr>
              <a:spLocks/>
            </p:cNvSpPr>
            <p:nvPr/>
          </p:nvSpPr>
          <p:spPr bwMode="invGray">
            <a:xfrm>
              <a:off x="4064" y="2777"/>
              <a:ext cx="22" cy="71"/>
            </a:xfrm>
            <a:custGeom>
              <a:avLst/>
              <a:gdLst>
                <a:gd name="T0" fmla="*/ 7 w 30"/>
                <a:gd name="T1" fmla="*/ 0 h 94"/>
                <a:gd name="T2" fmla="*/ 0 w 30"/>
                <a:gd name="T3" fmla="*/ 9 h 94"/>
                <a:gd name="T4" fmla="*/ 3 w 30"/>
                <a:gd name="T5" fmla="*/ 21 h 94"/>
                <a:gd name="T6" fmla="*/ 1 w 30"/>
                <a:gd name="T7" fmla="*/ 35 h 94"/>
                <a:gd name="T8" fmla="*/ 9 w 30"/>
                <a:gd name="T9" fmla="*/ 54 h 94"/>
                <a:gd name="T10" fmla="*/ 16 w 30"/>
                <a:gd name="T11" fmla="*/ 47 h 94"/>
                <a:gd name="T12" fmla="*/ 12 w 30"/>
                <a:gd name="T13" fmla="*/ 35 h 94"/>
                <a:gd name="T14" fmla="*/ 7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64"/>
            <p:cNvSpPr>
              <a:spLocks/>
            </p:cNvSpPr>
            <p:nvPr/>
          </p:nvSpPr>
          <p:spPr bwMode="invGray">
            <a:xfrm>
              <a:off x="4078" y="2896"/>
              <a:ext cx="61" cy="118"/>
            </a:xfrm>
            <a:custGeom>
              <a:avLst/>
              <a:gdLst>
                <a:gd name="T0" fmla="*/ 7 w 81"/>
                <a:gd name="T1" fmla="*/ 1 h 158"/>
                <a:gd name="T2" fmla="*/ 0 w 81"/>
                <a:gd name="T3" fmla="*/ 11 h 158"/>
                <a:gd name="T4" fmla="*/ 5 w 81"/>
                <a:gd name="T5" fmla="*/ 28 h 158"/>
                <a:gd name="T6" fmla="*/ 4 w 81"/>
                <a:gd name="T7" fmla="*/ 60 h 158"/>
                <a:gd name="T8" fmla="*/ 10 w 81"/>
                <a:gd name="T9" fmla="*/ 58 h 158"/>
                <a:gd name="T10" fmla="*/ 11 w 81"/>
                <a:gd name="T11" fmla="*/ 64 h 158"/>
                <a:gd name="T12" fmla="*/ 17 w 81"/>
                <a:gd name="T13" fmla="*/ 68 h 158"/>
                <a:gd name="T14" fmla="*/ 22 w 81"/>
                <a:gd name="T15" fmla="*/ 78 h 158"/>
                <a:gd name="T16" fmla="*/ 27 w 81"/>
                <a:gd name="T17" fmla="*/ 72 h 158"/>
                <a:gd name="T18" fmla="*/ 37 w 81"/>
                <a:gd name="T19" fmla="*/ 75 h 158"/>
                <a:gd name="T20" fmla="*/ 35 w 81"/>
                <a:gd name="T21" fmla="*/ 60 h 158"/>
                <a:gd name="T22" fmla="*/ 27 w 81"/>
                <a:gd name="T23" fmla="*/ 58 h 158"/>
                <a:gd name="T24" fmla="*/ 22 w 81"/>
                <a:gd name="T25" fmla="*/ 51 h 158"/>
                <a:gd name="T26" fmla="*/ 19 w 81"/>
                <a:gd name="T27" fmla="*/ 41 h 158"/>
                <a:gd name="T28" fmla="*/ 23 w 81"/>
                <a:gd name="T29" fmla="*/ 30 h 158"/>
                <a:gd name="T30" fmla="*/ 20 w 81"/>
                <a:gd name="T31" fmla="*/ 19 h 158"/>
                <a:gd name="T32" fmla="*/ 24 w 81"/>
                <a:gd name="T33" fmla="*/ 11 h 158"/>
                <a:gd name="T34" fmla="*/ 17 w 81"/>
                <a:gd name="T35" fmla="*/ 2 h 158"/>
                <a:gd name="T36" fmla="*/ 11 w 81"/>
                <a:gd name="T37" fmla="*/ 4 h 158"/>
                <a:gd name="T38" fmla="*/ 7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65"/>
            <p:cNvSpPr>
              <a:spLocks/>
            </p:cNvSpPr>
            <p:nvPr/>
          </p:nvSpPr>
          <p:spPr bwMode="invGray">
            <a:xfrm>
              <a:off x="4121" y="3052"/>
              <a:ext cx="64" cy="79"/>
            </a:xfrm>
            <a:custGeom>
              <a:avLst/>
              <a:gdLst>
                <a:gd name="T0" fmla="*/ 29 w 85"/>
                <a:gd name="T1" fmla="*/ 0 h 105"/>
                <a:gd name="T2" fmla="*/ 25 w 85"/>
                <a:gd name="T3" fmla="*/ 11 h 105"/>
                <a:gd name="T4" fmla="*/ 18 w 85"/>
                <a:gd name="T5" fmla="*/ 17 h 105"/>
                <a:gd name="T6" fmla="*/ 9 w 85"/>
                <a:gd name="T7" fmla="*/ 20 h 105"/>
                <a:gd name="T8" fmla="*/ 5 w 85"/>
                <a:gd name="T9" fmla="*/ 27 h 105"/>
                <a:gd name="T10" fmla="*/ 2 w 85"/>
                <a:gd name="T11" fmla="*/ 42 h 105"/>
                <a:gd name="T12" fmla="*/ 8 w 85"/>
                <a:gd name="T13" fmla="*/ 40 h 105"/>
                <a:gd name="T14" fmla="*/ 14 w 85"/>
                <a:gd name="T15" fmla="*/ 35 h 105"/>
                <a:gd name="T16" fmla="*/ 20 w 85"/>
                <a:gd name="T17" fmla="*/ 39 h 105"/>
                <a:gd name="T18" fmla="*/ 33 w 85"/>
                <a:gd name="T19" fmla="*/ 56 h 105"/>
                <a:gd name="T20" fmla="*/ 40 w 85"/>
                <a:gd name="T21" fmla="*/ 41 h 105"/>
                <a:gd name="T22" fmla="*/ 48 w 85"/>
                <a:gd name="T23" fmla="*/ 38 h 105"/>
                <a:gd name="T24" fmla="*/ 42 w 85"/>
                <a:gd name="T25" fmla="*/ 22 h 105"/>
                <a:gd name="T26" fmla="*/ 29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66"/>
            <p:cNvSpPr>
              <a:spLocks/>
            </p:cNvSpPr>
            <p:nvPr/>
          </p:nvSpPr>
          <p:spPr bwMode="invGray">
            <a:xfrm>
              <a:off x="4197" y="3193"/>
              <a:ext cx="29" cy="49"/>
            </a:xfrm>
            <a:custGeom>
              <a:avLst/>
              <a:gdLst>
                <a:gd name="T0" fmla="*/ 4 w 38"/>
                <a:gd name="T1" fmla="*/ 15 h 66"/>
                <a:gd name="T2" fmla="*/ 15 w 38"/>
                <a:gd name="T3" fmla="*/ 36 h 66"/>
                <a:gd name="T4" fmla="*/ 18 w 38"/>
                <a:gd name="T5" fmla="*/ 29 h 66"/>
                <a:gd name="T6" fmla="*/ 22 w 38"/>
                <a:gd name="T7" fmla="*/ 22 h 66"/>
                <a:gd name="T8" fmla="*/ 18 w 38"/>
                <a:gd name="T9" fmla="*/ 14 h 66"/>
                <a:gd name="T10" fmla="*/ 11 w 38"/>
                <a:gd name="T11" fmla="*/ 7 h 66"/>
                <a:gd name="T12" fmla="*/ 6 w 38"/>
                <a:gd name="T13" fmla="*/ 1 h 66"/>
                <a:gd name="T14" fmla="*/ 2 w 38"/>
                <a:gd name="T15" fmla="*/ 7 h 66"/>
                <a:gd name="T16" fmla="*/ 4 w 38"/>
                <a:gd name="T17" fmla="*/ 1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67"/>
            <p:cNvSpPr>
              <a:spLocks/>
            </p:cNvSpPr>
            <p:nvPr/>
          </p:nvSpPr>
          <p:spPr bwMode="invGray">
            <a:xfrm>
              <a:off x="4181" y="3275"/>
              <a:ext cx="18" cy="17"/>
            </a:xfrm>
            <a:custGeom>
              <a:avLst/>
              <a:gdLst>
                <a:gd name="T0" fmla="*/ 0 w 24"/>
                <a:gd name="T1" fmla="*/ 0 h 23"/>
                <a:gd name="T2" fmla="*/ 4 w 24"/>
                <a:gd name="T3" fmla="*/ 13 h 23"/>
                <a:gd name="T4" fmla="*/ 14 w 24"/>
                <a:gd name="T5" fmla="*/ 6 h 23"/>
                <a:gd name="T6" fmla="*/ 0 w 24"/>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68"/>
            <p:cNvSpPr>
              <a:spLocks/>
            </p:cNvSpPr>
            <p:nvPr/>
          </p:nvSpPr>
          <p:spPr bwMode="invGray">
            <a:xfrm>
              <a:off x="4208" y="3265"/>
              <a:ext cx="45" cy="37"/>
            </a:xfrm>
            <a:custGeom>
              <a:avLst/>
              <a:gdLst>
                <a:gd name="T0" fmla="*/ 5 w 60"/>
                <a:gd name="T1" fmla="*/ 0 h 49"/>
                <a:gd name="T2" fmla="*/ 0 w 60"/>
                <a:gd name="T3" fmla="*/ 11 h 49"/>
                <a:gd name="T4" fmla="*/ 16 w 60"/>
                <a:gd name="T5" fmla="*/ 19 h 49"/>
                <a:gd name="T6" fmla="*/ 24 w 60"/>
                <a:gd name="T7" fmla="*/ 26 h 49"/>
                <a:gd name="T8" fmla="*/ 34 w 60"/>
                <a:gd name="T9" fmla="*/ 24 h 49"/>
                <a:gd name="T10" fmla="*/ 28 w 60"/>
                <a:gd name="T11" fmla="*/ 14 h 49"/>
                <a:gd name="T12" fmla="*/ 16 w 60"/>
                <a:gd name="T13" fmla="*/ 2 h 49"/>
                <a:gd name="T14" fmla="*/ 11 w 60"/>
                <a:gd name="T15" fmla="*/ 9 h 49"/>
                <a:gd name="T16" fmla="*/ 5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69"/>
            <p:cNvSpPr>
              <a:spLocks/>
            </p:cNvSpPr>
            <p:nvPr/>
          </p:nvSpPr>
          <p:spPr bwMode="invGray">
            <a:xfrm>
              <a:off x="4277" y="3335"/>
              <a:ext cx="24" cy="33"/>
            </a:xfrm>
            <a:custGeom>
              <a:avLst/>
              <a:gdLst>
                <a:gd name="T0" fmla="*/ 16 w 32"/>
                <a:gd name="T1" fmla="*/ 0 h 44"/>
                <a:gd name="T2" fmla="*/ 6 w 32"/>
                <a:gd name="T3" fmla="*/ 6 h 44"/>
                <a:gd name="T4" fmla="*/ 7 w 32"/>
                <a:gd name="T5" fmla="*/ 18 h 44"/>
                <a:gd name="T6" fmla="*/ 14 w 32"/>
                <a:gd name="T7" fmla="*/ 20 h 44"/>
                <a:gd name="T8" fmla="*/ 16 w 32"/>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70"/>
            <p:cNvSpPr>
              <a:spLocks/>
            </p:cNvSpPr>
            <p:nvPr/>
          </p:nvSpPr>
          <p:spPr bwMode="invGray">
            <a:xfrm>
              <a:off x="4544" y="3293"/>
              <a:ext cx="46" cy="47"/>
            </a:xfrm>
            <a:custGeom>
              <a:avLst/>
              <a:gdLst>
                <a:gd name="T0" fmla="*/ 4 w 61"/>
                <a:gd name="T1" fmla="*/ 0 h 63"/>
                <a:gd name="T2" fmla="*/ 0 w 61"/>
                <a:gd name="T3" fmla="*/ 7 h 63"/>
                <a:gd name="T4" fmla="*/ 14 w 61"/>
                <a:gd name="T5" fmla="*/ 19 h 63"/>
                <a:gd name="T6" fmla="*/ 20 w 61"/>
                <a:gd name="T7" fmla="*/ 30 h 63"/>
                <a:gd name="T8" fmla="*/ 26 w 61"/>
                <a:gd name="T9" fmla="*/ 35 h 63"/>
                <a:gd name="T10" fmla="*/ 35 w 61"/>
                <a:gd name="T11" fmla="*/ 31 h 63"/>
                <a:gd name="T12" fmla="*/ 19 w 61"/>
                <a:gd name="T13" fmla="*/ 10 h 63"/>
                <a:gd name="T14" fmla="*/ 4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71"/>
            <p:cNvSpPr>
              <a:spLocks/>
            </p:cNvSpPr>
            <p:nvPr/>
          </p:nvSpPr>
          <p:spPr bwMode="invGray">
            <a:xfrm>
              <a:off x="4147" y="3352"/>
              <a:ext cx="46" cy="50"/>
            </a:xfrm>
            <a:custGeom>
              <a:avLst/>
              <a:gdLst>
                <a:gd name="T0" fmla="*/ 16 w 61"/>
                <a:gd name="T1" fmla="*/ 4 h 67"/>
                <a:gd name="T2" fmla="*/ 17 w 61"/>
                <a:gd name="T3" fmla="*/ 19 h 67"/>
                <a:gd name="T4" fmla="*/ 9 w 61"/>
                <a:gd name="T5" fmla="*/ 24 h 67"/>
                <a:gd name="T6" fmla="*/ 13 w 61"/>
                <a:gd name="T7" fmla="*/ 37 h 67"/>
                <a:gd name="T8" fmla="*/ 27 w 61"/>
                <a:gd name="T9" fmla="*/ 32 h 67"/>
                <a:gd name="T10" fmla="*/ 34 w 61"/>
                <a:gd name="T11" fmla="*/ 26 h 67"/>
                <a:gd name="T12" fmla="*/ 29 w 61"/>
                <a:gd name="T13" fmla="*/ 16 h 67"/>
                <a:gd name="T14" fmla="*/ 32 w 61"/>
                <a:gd name="T15" fmla="*/ 7 h 67"/>
                <a:gd name="T16" fmla="*/ 31 w 61"/>
                <a:gd name="T17" fmla="*/ 1 h 67"/>
                <a:gd name="T18" fmla="*/ 26 w 61"/>
                <a:gd name="T19" fmla="*/ 2 h 67"/>
                <a:gd name="T20" fmla="*/ 29 w 61"/>
                <a:gd name="T21" fmla="*/ 3 h 67"/>
                <a:gd name="T22" fmla="*/ 28 w 61"/>
                <a:gd name="T23" fmla="*/ 9 h 67"/>
                <a:gd name="T24" fmla="*/ 24 w 61"/>
                <a:gd name="T25" fmla="*/ 13 h 67"/>
                <a:gd name="T26" fmla="*/ 16 w 61"/>
                <a:gd name="T27" fmla="*/ 4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72"/>
            <p:cNvSpPr>
              <a:spLocks/>
            </p:cNvSpPr>
            <p:nvPr/>
          </p:nvSpPr>
          <p:spPr bwMode="invGray">
            <a:xfrm>
              <a:off x="4098" y="3371"/>
              <a:ext cx="32" cy="27"/>
            </a:xfrm>
            <a:custGeom>
              <a:avLst/>
              <a:gdLst>
                <a:gd name="T0" fmla="*/ 12 w 43"/>
                <a:gd name="T1" fmla="*/ 2 h 36"/>
                <a:gd name="T2" fmla="*/ 3 w 43"/>
                <a:gd name="T3" fmla="*/ 4 h 36"/>
                <a:gd name="T4" fmla="*/ 19 w 43"/>
                <a:gd name="T5" fmla="*/ 20 h 36"/>
                <a:gd name="T6" fmla="*/ 23 w 43"/>
                <a:gd name="T7" fmla="*/ 17 h 36"/>
                <a:gd name="T8" fmla="*/ 12 w 43"/>
                <a:gd name="T9" fmla="*/ 2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73"/>
            <p:cNvSpPr>
              <a:spLocks/>
            </p:cNvSpPr>
            <p:nvPr/>
          </p:nvSpPr>
          <p:spPr bwMode="invGray">
            <a:xfrm>
              <a:off x="4077" y="3342"/>
              <a:ext cx="24" cy="31"/>
            </a:xfrm>
            <a:custGeom>
              <a:avLst/>
              <a:gdLst>
                <a:gd name="T0" fmla="*/ 12 w 32"/>
                <a:gd name="T1" fmla="*/ 0 h 41"/>
                <a:gd name="T2" fmla="*/ 0 w 32"/>
                <a:gd name="T3" fmla="*/ 15 h 41"/>
                <a:gd name="T4" fmla="*/ 9 w 32"/>
                <a:gd name="T5" fmla="*/ 14 h 41"/>
                <a:gd name="T6" fmla="*/ 11 w 32"/>
                <a:gd name="T7" fmla="*/ 17 h 41"/>
                <a:gd name="T8" fmla="*/ 9 w 32"/>
                <a:gd name="T9" fmla="*/ 20 h 41"/>
                <a:gd name="T10" fmla="*/ 17 w 32"/>
                <a:gd name="T11" fmla="*/ 12 h 41"/>
                <a:gd name="T12" fmla="*/ 14 w 32"/>
                <a:gd name="T13" fmla="*/ 5 h 41"/>
                <a:gd name="T14" fmla="*/ 12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74"/>
            <p:cNvSpPr>
              <a:spLocks/>
            </p:cNvSpPr>
            <p:nvPr/>
          </p:nvSpPr>
          <p:spPr bwMode="invGray">
            <a:xfrm>
              <a:off x="4111" y="3353"/>
              <a:ext cx="34" cy="24"/>
            </a:xfrm>
            <a:custGeom>
              <a:avLst/>
              <a:gdLst>
                <a:gd name="T0" fmla="*/ 12 w 45"/>
                <a:gd name="T1" fmla="*/ 0 h 32"/>
                <a:gd name="T2" fmla="*/ 0 w 45"/>
                <a:gd name="T3" fmla="*/ 4 h 32"/>
                <a:gd name="T4" fmla="*/ 15 w 45"/>
                <a:gd name="T5" fmla="*/ 17 h 32"/>
                <a:gd name="T6" fmla="*/ 26 w 45"/>
                <a:gd name="T7" fmla="*/ 14 h 32"/>
                <a:gd name="T8" fmla="*/ 13 w 45"/>
                <a:gd name="T9" fmla="*/ 6 h 32"/>
                <a:gd name="T10" fmla="*/ 12 w 45"/>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 name="Freeform 75"/>
            <p:cNvSpPr>
              <a:spLocks/>
            </p:cNvSpPr>
            <p:nvPr/>
          </p:nvSpPr>
          <p:spPr bwMode="invGray">
            <a:xfrm>
              <a:off x="4062" y="3021"/>
              <a:ext cx="27" cy="55"/>
            </a:xfrm>
            <a:custGeom>
              <a:avLst/>
              <a:gdLst>
                <a:gd name="T0" fmla="*/ 18 w 35"/>
                <a:gd name="T1" fmla="*/ 0 h 74"/>
                <a:gd name="T2" fmla="*/ 12 w 35"/>
                <a:gd name="T3" fmla="*/ 8 h 74"/>
                <a:gd name="T4" fmla="*/ 5 w 35"/>
                <a:gd name="T5" fmla="*/ 20 h 74"/>
                <a:gd name="T6" fmla="*/ 0 w 35"/>
                <a:gd name="T7" fmla="*/ 33 h 74"/>
                <a:gd name="T8" fmla="*/ 5 w 35"/>
                <a:gd name="T9" fmla="*/ 41 h 74"/>
                <a:gd name="T10" fmla="*/ 12 w 35"/>
                <a:gd name="T11" fmla="*/ 33 h 74"/>
                <a:gd name="T12" fmla="*/ 21 w 35"/>
                <a:gd name="T13" fmla="*/ 18 h 74"/>
                <a:gd name="T14" fmla="*/ 18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6" name="Freeform 76"/>
            <p:cNvSpPr>
              <a:spLocks/>
            </p:cNvSpPr>
            <p:nvPr/>
          </p:nvSpPr>
          <p:spPr bwMode="invGray">
            <a:xfrm>
              <a:off x="4113" y="3012"/>
              <a:ext cx="19" cy="55"/>
            </a:xfrm>
            <a:custGeom>
              <a:avLst/>
              <a:gdLst>
                <a:gd name="T0" fmla="*/ 8 w 25"/>
                <a:gd name="T1" fmla="*/ 4 h 73"/>
                <a:gd name="T2" fmla="*/ 2 w 25"/>
                <a:gd name="T3" fmla="*/ 5 h 73"/>
                <a:gd name="T4" fmla="*/ 0 w 25"/>
                <a:gd name="T5" fmla="*/ 13 h 73"/>
                <a:gd name="T6" fmla="*/ 8 w 25"/>
                <a:gd name="T7" fmla="*/ 23 h 73"/>
                <a:gd name="T8" fmla="*/ 14 w 25"/>
                <a:gd name="T9" fmla="*/ 32 h 73"/>
                <a:gd name="T10" fmla="*/ 9 w 25"/>
                <a:gd name="T11" fmla="*/ 11 h 73"/>
                <a:gd name="T12" fmla="*/ 8 w 25"/>
                <a:gd name="T13" fmla="*/ 4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7" name="Freeform 77"/>
            <p:cNvSpPr>
              <a:spLocks/>
            </p:cNvSpPr>
            <p:nvPr/>
          </p:nvSpPr>
          <p:spPr bwMode="invGray">
            <a:xfrm>
              <a:off x="4135" y="2995"/>
              <a:ext cx="10" cy="25"/>
            </a:xfrm>
            <a:custGeom>
              <a:avLst/>
              <a:gdLst>
                <a:gd name="T0" fmla="*/ 6 w 14"/>
                <a:gd name="T1" fmla="*/ 0 h 33"/>
                <a:gd name="T2" fmla="*/ 1 w 14"/>
                <a:gd name="T3" fmla="*/ 6 h 33"/>
                <a:gd name="T4" fmla="*/ 6 w 14"/>
                <a:gd name="T5" fmla="*/ 14 h 33"/>
                <a:gd name="T6" fmla="*/ 6 w 14"/>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8" name="Freeform 78"/>
            <p:cNvSpPr>
              <a:spLocks/>
            </p:cNvSpPr>
            <p:nvPr/>
          </p:nvSpPr>
          <p:spPr bwMode="invGray">
            <a:xfrm>
              <a:off x="4145" y="3007"/>
              <a:ext cx="21" cy="48"/>
            </a:xfrm>
            <a:custGeom>
              <a:avLst/>
              <a:gdLst>
                <a:gd name="T0" fmla="*/ 3 w 28"/>
                <a:gd name="T1" fmla="*/ 0 h 64"/>
                <a:gd name="T2" fmla="*/ 6 w 28"/>
                <a:gd name="T3" fmla="*/ 8 h 64"/>
                <a:gd name="T4" fmla="*/ 11 w 28"/>
                <a:gd name="T5" fmla="*/ 12 h 64"/>
                <a:gd name="T6" fmla="*/ 5 w 28"/>
                <a:gd name="T7" fmla="*/ 22 h 64"/>
                <a:gd name="T8" fmla="*/ 0 w 28"/>
                <a:gd name="T9" fmla="*/ 32 h 64"/>
                <a:gd name="T10" fmla="*/ 6 w 28"/>
                <a:gd name="T11" fmla="*/ 32 h 64"/>
                <a:gd name="T12" fmla="*/ 15 w 28"/>
                <a:gd name="T13" fmla="*/ 15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79"/>
            <p:cNvSpPr>
              <a:spLocks/>
            </p:cNvSpPr>
            <p:nvPr/>
          </p:nvSpPr>
          <p:spPr bwMode="invGray">
            <a:xfrm>
              <a:off x="3876" y="3076"/>
              <a:ext cx="12" cy="27"/>
            </a:xfrm>
            <a:custGeom>
              <a:avLst/>
              <a:gdLst>
                <a:gd name="T0" fmla="*/ 8 w 16"/>
                <a:gd name="T1" fmla="*/ 2 h 36"/>
                <a:gd name="T2" fmla="*/ 0 w 16"/>
                <a:gd name="T3" fmla="*/ 4 h 36"/>
                <a:gd name="T4" fmla="*/ 5 w 16"/>
                <a:gd name="T5" fmla="*/ 13 h 36"/>
                <a:gd name="T6" fmla="*/ 8 w 16"/>
                <a:gd name="T7" fmla="*/ 2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0" name="Freeform 80"/>
            <p:cNvSpPr>
              <a:spLocks/>
            </p:cNvSpPr>
            <p:nvPr/>
          </p:nvSpPr>
          <p:spPr bwMode="invGray">
            <a:xfrm>
              <a:off x="3866" y="3053"/>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 name="Freeform 81"/>
            <p:cNvSpPr>
              <a:spLocks/>
            </p:cNvSpPr>
            <p:nvPr/>
          </p:nvSpPr>
          <p:spPr bwMode="invGray">
            <a:xfrm>
              <a:off x="3862" y="3035"/>
              <a:ext cx="12" cy="14"/>
            </a:xfrm>
            <a:custGeom>
              <a:avLst/>
              <a:gdLst>
                <a:gd name="T0" fmla="*/ 6 w 16"/>
                <a:gd name="T1" fmla="*/ 3 h 19"/>
                <a:gd name="T2" fmla="*/ 0 w 16"/>
                <a:gd name="T3" fmla="*/ 5 h 19"/>
                <a:gd name="T4" fmla="*/ 7 w 16"/>
                <a:gd name="T5" fmla="*/ 10 h 19"/>
                <a:gd name="T6" fmla="*/ 6 w 16"/>
                <a:gd name="T7" fmla="*/ 3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82"/>
            <p:cNvSpPr>
              <a:spLocks/>
            </p:cNvSpPr>
            <p:nvPr/>
          </p:nvSpPr>
          <p:spPr bwMode="invGray">
            <a:xfrm>
              <a:off x="3850" y="2995"/>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83"/>
            <p:cNvSpPr>
              <a:spLocks/>
            </p:cNvSpPr>
            <p:nvPr/>
          </p:nvSpPr>
          <p:spPr bwMode="invGray">
            <a:xfrm>
              <a:off x="3852" y="3020"/>
              <a:ext cx="16" cy="13"/>
            </a:xfrm>
            <a:custGeom>
              <a:avLst/>
              <a:gdLst>
                <a:gd name="T0" fmla="*/ 7 w 22"/>
                <a:gd name="T1" fmla="*/ 0 h 18"/>
                <a:gd name="T2" fmla="*/ 10 w 22"/>
                <a:gd name="T3" fmla="*/ 9 h 18"/>
                <a:gd name="T4" fmla="*/ 7 w 22"/>
                <a:gd name="T5" fmla="*/ 3 h 18"/>
                <a:gd name="T6" fmla="*/ 7 w 2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84"/>
            <p:cNvSpPr>
              <a:spLocks/>
            </p:cNvSpPr>
            <p:nvPr/>
          </p:nvSpPr>
          <p:spPr bwMode="invGray">
            <a:xfrm>
              <a:off x="4688" y="3643"/>
              <a:ext cx="45" cy="60"/>
            </a:xfrm>
            <a:custGeom>
              <a:avLst/>
              <a:gdLst>
                <a:gd name="T0" fmla="*/ 6 w 60"/>
                <a:gd name="T1" fmla="*/ 4 h 81"/>
                <a:gd name="T2" fmla="*/ 2 w 60"/>
                <a:gd name="T3" fmla="*/ 10 h 81"/>
                <a:gd name="T4" fmla="*/ 8 w 60"/>
                <a:gd name="T5" fmla="*/ 21 h 81"/>
                <a:gd name="T6" fmla="*/ 15 w 60"/>
                <a:gd name="T7" fmla="*/ 30 h 81"/>
                <a:gd name="T8" fmla="*/ 23 w 60"/>
                <a:gd name="T9" fmla="*/ 35 h 81"/>
                <a:gd name="T10" fmla="*/ 29 w 60"/>
                <a:gd name="T11" fmla="*/ 44 h 81"/>
                <a:gd name="T12" fmla="*/ 29 w 60"/>
                <a:gd name="T13" fmla="*/ 31 h 81"/>
                <a:gd name="T14" fmla="*/ 24 w 60"/>
                <a:gd name="T15" fmla="*/ 20 h 81"/>
                <a:gd name="T16" fmla="*/ 14 w 60"/>
                <a:gd name="T17" fmla="*/ 10 h 81"/>
                <a:gd name="T18" fmla="*/ 6 w 60"/>
                <a:gd name="T19" fmla="*/ 4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85"/>
            <p:cNvSpPr>
              <a:spLocks/>
            </p:cNvSpPr>
            <p:nvPr/>
          </p:nvSpPr>
          <p:spPr bwMode="invGray">
            <a:xfrm>
              <a:off x="4919" y="3594"/>
              <a:ext cx="53" cy="46"/>
            </a:xfrm>
            <a:custGeom>
              <a:avLst/>
              <a:gdLst>
                <a:gd name="T0" fmla="*/ 16 w 71"/>
                <a:gd name="T1" fmla="*/ 13 h 61"/>
                <a:gd name="T2" fmla="*/ 7 w 71"/>
                <a:gd name="T3" fmla="*/ 18 h 61"/>
                <a:gd name="T4" fmla="*/ 1 w 71"/>
                <a:gd name="T5" fmla="*/ 25 h 61"/>
                <a:gd name="T6" fmla="*/ 7 w 71"/>
                <a:gd name="T7" fmla="*/ 33 h 61"/>
                <a:gd name="T8" fmla="*/ 16 w 71"/>
                <a:gd name="T9" fmla="*/ 25 h 61"/>
                <a:gd name="T10" fmla="*/ 22 w 71"/>
                <a:gd name="T11" fmla="*/ 13 h 61"/>
                <a:gd name="T12" fmla="*/ 31 w 71"/>
                <a:gd name="T13" fmla="*/ 0 h 61"/>
                <a:gd name="T14" fmla="*/ 40 w 71"/>
                <a:gd name="T15" fmla="*/ 6 h 61"/>
                <a:gd name="T16" fmla="*/ 19 w 71"/>
                <a:gd name="T17" fmla="*/ 13 h 61"/>
                <a:gd name="T18" fmla="*/ 16 w 71"/>
                <a:gd name="T19" fmla="*/ 1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86"/>
            <p:cNvSpPr>
              <a:spLocks/>
            </p:cNvSpPr>
            <p:nvPr/>
          </p:nvSpPr>
          <p:spPr bwMode="invGray">
            <a:xfrm>
              <a:off x="4759" y="3569"/>
              <a:ext cx="17" cy="23"/>
            </a:xfrm>
            <a:custGeom>
              <a:avLst/>
              <a:gdLst>
                <a:gd name="T0" fmla="*/ 5 w 23"/>
                <a:gd name="T1" fmla="*/ 0 h 30"/>
                <a:gd name="T2" fmla="*/ 0 w 23"/>
                <a:gd name="T3" fmla="*/ 8 h 30"/>
                <a:gd name="T4" fmla="*/ 7 w 23"/>
                <a:gd name="T5" fmla="*/ 18 h 30"/>
                <a:gd name="T6" fmla="*/ 5 w 23"/>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87"/>
            <p:cNvSpPr>
              <a:spLocks/>
            </p:cNvSpPr>
            <p:nvPr/>
          </p:nvSpPr>
          <p:spPr bwMode="invGray">
            <a:xfrm>
              <a:off x="4751" y="3547"/>
              <a:ext cx="20" cy="17"/>
            </a:xfrm>
            <a:custGeom>
              <a:avLst/>
              <a:gdLst>
                <a:gd name="T0" fmla="*/ 12 w 26"/>
                <a:gd name="T1" fmla="*/ 0 h 23"/>
                <a:gd name="T2" fmla="*/ 0 w 26"/>
                <a:gd name="T3" fmla="*/ 7 h 23"/>
                <a:gd name="T4" fmla="*/ 12 w 26"/>
                <a:gd name="T5" fmla="*/ 11 h 23"/>
                <a:gd name="T6" fmla="*/ 12 w 26"/>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88"/>
            <p:cNvSpPr>
              <a:spLocks/>
            </p:cNvSpPr>
            <p:nvPr/>
          </p:nvSpPr>
          <p:spPr bwMode="invGray">
            <a:xfrm>
              <a:off x="4598" y="3353"/>
              <a:ext cx="24" cy="33"/>
            </a:xfrm>
            <a:custGeom>
              <a:avLst/>
              <a:gdLst>
                <a:gd name="T0" fmla="*/ 16 w 32"/>
                <a:gd name="T1" fmla="*/ 0 h 44"/>
                <a:gd name="T2" fmla="*/ 6 w 32"/>
                <a:gd name="T3" fmla="*/ 6 h 44"/>
                <a:gd name="T4" fmla="*/ 7 w 32"/>
                <a:gd name="T5" fmla="*/ 18 h 44"/>
                <a:gd name="T6" fmla="*/ 14 w 32"/>
                <a:gd name="T7" fmla="*/ 20 h 44"/>
                <a:gd name="T8" fmla="*/ 16 w 32"/>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89"/>
            <p:cNvSpPr>
              <a:spLocks/>
            </p:cNvSpPr>
            <p:nvPr/>
          </p:nvSpPr>
          <p:spPr bwMode="invGray">
            <a:xfrm>
              <a:off x="4632" y="3396"/>
              <a:ext cx="26" cy="33"/>
            </a:xfrm>
            <a:custGeom>
              <a:avLst/>
              <a:gdLst>
                <a:gd name="T0" fmla="*/ 18 w 34"/>
                <a:gd name="T1" fmla="*/ 0 h 44"/>
                <a:gd name="T2" fmla="*/ 6 w 34"/>
                <a:gd name="T3" fmla="*/ 5 h 44"/>
                <a:gd name="T4" fmla="*/ 8 w 34"/>
                <a:gd name="T5" fmla="*/ 18 h 44"/>
                <a:gd name="T6" fmla="*/ 15 w 34"/>
                <a:gd name="T7" fmla="*/ 20 h 44"/>
                <a:gd name="T8" fmla="*/ 18 w 3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Freeform 90"/>
            <p:cNvSpPr>
              <a:spLocks/>
            </p:cNvSpPr>
            <p:nvPr/>
          </p:nvSpPr>
          <p:spPr bwMode="invGray">
            <a:xfrm>
              <a:off x="4659" y="3459"/>
              <a:ext cx="28" cy="28"/>
            </a:xfrm>
            <a:custGeom>
              <a:avLst/>
              <a:gdLst>
                <a:gd name="T0" fmla="*/ 18 w 38"/>
                <a:gd name="T1" fmla="*/ 2 h 37"/>
                <a:gd name="T2" fmla="*/ 5 w 38"/>
                <a:gd name="T3" fmla="*/ 2 h 37"/>
                <a:gd name="T4" fmla="*/ 7 w 38"/>
                <a:gd name="T5" fmla="*/ 14 h 37"/>
                <a:gd name="T6" fmla="*/ 14 w 38"/>
                <a:gd name="T7" fmla="*/ 17 h 37"/>
                <a:gd name="T8" fmla="*/ 18 w 38"/>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1" name="Freeform 91"/>
            <p:cNvSpPr>
              <a:spLocks/>
            </p:cNvSpPr>
            <p:nvPr/>
          </p:nvSpPr>
          <p:spPr bwMode="invGray">
            <a:xfrm>
              <a:off x="4693" y="3449"/>
              <a:ext cx="28" cy="26"/>
            </a:xfrm>
            <a:custGeom>
              <a:avLst/>
              <a:gdLst>
                <a:gd name="T0" fmla="*/ 18 w 38"/>
                <a:gd name="T1" fmla="*/ 2 h 34"/>
                <a:gd name="T2" fmla="*/ 5 w 38"/>
                <a:gd name="T3" fmla="*/ 2 h 34"/>
                <a:gd name="T4" fmla="*/ 9 w 38"/>
                <a:gd name="T5" fmla="*/ 13 h 34"/>
                <a:gd name="T6" fmla="*/ 15 w 38"/>
                <a:gd name="T7" fmla="*/ 13 h 34"/>
                <a:gd name="T8" fmla="*/ 18 w 3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 name="Freeform 92"/>
            <p:cNvSpPr>
              <a:spLocks/>
            </p:cNvSpPr>
            <p:nvPr/>
          </p:nvSpPr>
          <p:spPr bwMode="invGray">
            <a:xfrm>
              <a:off x="4683" y="3413"/>
              <a:ext cx="26" cy="20"/>
            </a:xfrm>
            <a:custGeom>
              <a:avLst/>
              <a:gdLst>
                <a:gd name="T0" fmla="*/ 17 w 35"/>
                <a:gd name="T1" fmla="*/ 1 h 27"/>
                <a:gd name="T2" fmla="*/ 5 w 35"/>
                <a:gd name="T3" fmla="*/ 1 h 27"/>
                <a:gd name="T4" fmla="*/ 7 w 35"/>
                <a:gd name="T5" fmla="*/ 8 h 27"/>
                <a:gd name="T6" fmla="*/ 14 w 35"/>
                <a:gd name="T7" fmla="*/ 10 h 27"/>
                <a:gd name="T8" fmla="*/ 17 w 35"/>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 name="Freeform 93"/>
            <p:cNvSpPr>
              <a:spLocks/>
            </p:cNvSpPr>
            <p:nvPr/>
          </p:nvSpPr>
          <p:spPr bwMode="invGray">
            <a:xfrm>
              <a:off x="4657" y="3388"/>
              <a:ext cx="26" cy="35"/>
            </a:xfrm>
            <a:custGeom>
              <a:avLst/>
              <a:gdLst>
                <a:gd name="T0" fmla="*/ 16 w 35"/>
                <a:gd name="T1" fmla="*/ 9 h 47"/>
                <a:gd name="T2" fmla="*/ 10 w 35"/>
                <a:gd name="T3" fmla="*/ 1 h 47"/>
                <a:gd name="T4" fmla="*/ 5 w 35"/>
                <a:gd name="T5" fmla="*/ 14 h 47"/>
                <a:gd name="T6" fmla="*/ 10 w 35"/>
                <a:gd name="T7" fmla="*/ 19 h 47"/>
                <a:gd name="T8" fmla="*/ 15 w 35"/>
                <a:gd name="T9" fmla="*/ 16 h 47"/>
                <a:gd name="T10" fmla="*/ 16 w 35"/>
                <a:gd name="T11" fmla="*/ 9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 name="Freeform 94"/>
            <p:cNvSpPr>
              <a:spLocks/>
            </p:cNvSpPr>
            <p:nvPr/>
          </p:nvSpPr>
          <p:spPr bwMode="invGray">
            <a:xfrm>
              <a:off x="4625" y="3372"/>
              <a:ext cx="24" cy="26"/>
            </a:xfrm>
            <a:custGeom>
              <a:avLst/>
              <a:gdLst>
                <a:gd name="T0" fmla="*/ 13 w 32"/>
                <a:gd name="T1" fmla="*/ 5 h 35"/>
                <a:gd name="T2" fmla="*/ 6 w 32"/>
                <a:gd name="T3" fmla="*/ 1 h 35"/>
                <a:gd name="T4" fmla="*/ 7 w 32"/>
                <a:gd name="T5" fmla="*/ 13 h 35"/>
                <a:gd name="T6" fmla="*/ 14 w 32"/>
                <a:gd name="T7" fmla="*/ 15 h 35"/>
                <a:gd name="T8" fmla="*/ 13 w 32"/>
                <a:gd name="T9" fmla="*/ 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 name="Freeform 95"/>
            <p:cNvSpPr>
              <a:spLocks/>
            </p:cNvSpPr>
            <p:nvPr/>
          </p:nvSpPr>
          <p:spPr bwMode="invGray">
            <a:xfrm>
              <a:off x="4665" y="3425"/>
              <a:ext cx="24" cy="26"/>
            </a:xfrm>
            <a:custGeom>
              <a:avLst/>
              <a:gdLst>
                <a:gd name="T0" fmla="*/ 13 w 32"/>
                <a:gd name="T1" fmla="*/ 5 h 35"/>
                <a:gd name="T2" fmla="*/ 6 w 32"/>
                <a:gd name="T3" fmla="*/ 1 h 35"/>
                <a:gd name="T4" fmla="*/ 7 w 32"/>
                <a:gd name="T5" fmla="*/ 13 h 35"/>
                <a:gd name="T6" fmla="*/ 14 w 32"/>
                <a:gd name="T7" fmla="*/ 15 h 35"/>
                <a:gd name="T8" fmla="*/ 13 w 32"/>
                <a:gd name="T9" fmla="*/ 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 name="Freeform 96"/>
            <p:cNvSpPr>
              <a:spLocks/>
            </p:cNvSpPr>
            <p:nvPr/>
          </p:nvSpPr>
          <p:spPr bwMode="invGray">
            <a:xfrm>
              <a:off x="3055" y="2051"/>
              <a:ext cx="141" cy="108"/>
            </a:xfrm>
            <a:custGeom>
              <a:avLst/>
              <a:gdLst>
                <a:gd name="T0" fmla="*/ 95 w 189"/>
                <a:gd name="T1" fmla="*/ 2 h 144"/>
                <a:gd name="T2" fmla="*/ 103 w 189"/>
                <a:gd name="T3" fmla="*/ 2 h 144"/>
                <a:gd name="T4" fmla="*/ 105 w 189"/>
                <a:gd name="T5" fmla="*/ 9 h 144"/>
                <a:gd name="T6" fmla="*/ 104 w 189"/>
                <a:gd name="T7" fmla="*/ 14 h 144"/>
                <a:gd name="T8" fmla="*/ 73 w 189"/>
                <a:gd name="T9" fmla="*/ 25 h 144"/>
                <a:gd name="T10" fmla="*/ 60 w 189"/>
                <a:gd name="T11" fmla="*/ 33 h 144"/>
                <a:gd name="T12" fmla="*/ 54 w 189"/>
                <a:gd name="T13" fmla="*/ 35 h 144"/>
                <a:gd name="T14" fmla="*/ 40 w 189"/>
                <a:gd name="T15" fmla="*/ 47 h 144"/>
                <a:gd name="T16" fmla="*/ 42 w 189"/>
                <a:gd name="T17" fmla="*/ 52 h 144"/>
                <a:gd name="T18" fmla="*/ 46 w 189"/>
                <a:gd name="T19" fmla="*/ 65 h 144"/>
                <a:gd name="T20" fmla="*/ 60 w 189"/>
                <a:gd name="T21" fmla="*/ 71 h 144"/>
                <a:gd name="T22" fmla="*/ 51 w 189"/>
                <a:gd name="T23" fmla="*/ 79 h 144"/>
                <a:gd name="T24" fmla="*/ 46 w 189"/>
                <a:gd name="T25" fmla="*/ 74 h 144"/>
                <a:gd name="T26" fmla="*/ 40 w 189"/>
                <a:gd name="T27" fmla="*/ 76 h 144"/>
                <a:gd name="T28" fmla="*/ 12 w 189"/>
                <a:gd name="T29" fmla="*/ 69 h 144"/>
                <a:gd name="T30" fmla="*/ 10 w 189"/>
                <a:gd name="T31" fmla="*/ 60 h 144"/>
                <a:gd name="T32" fmla="*/ 26 w 189"/>
                <a:gd name="T33" fmla="*/ 51 h 144"/>
                <a:gd name="T34" fmla="*/ 28 w 189"/>
                <a:gd name="T35" fmla="*/ 43 h 144"/>
                <a:gd name="T36" fmla="*/ 26 w 189"/>
                <a:gd name="T37" fmla="*/ 36 h 144"/>
                <a:gd name="T38" fmla="*/ 40 w 189"/>
                <a:gd name="T39" fmla="*/ 26 h 144"/>
                <a:gd name="T40" fmla="*/ 54 w 189"/>
                <a:gd name="T41" fmla="*/ 20 h 144"/>
                <a:gd name="T42" fmla="*/ 63 w 189"/>
                <a:gd name="T43" fmla="*/ 14 h 144"/>
                <a:gd name="T44" fmla="*/ 95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 name="Freeform 97"/>
            <p:cNvSpPr>
              <a:spLocks/>
            </p:cNvSpPr>
            <p:nvPr/>
          </p:nvSpPr>
          <p:spPr bwMode="invGray">
            <a:xfrm>
              <a:off x="3139" y="2155"/>
              <a:ext cx="40" cy="12"/>
            </a:xfrm>
            <a:custGeom>
              <a:avLst/>
              <a:gdLst>
                <a:gd name="T0" fmla="*/ 14 w 53"/>
                <a:gd name="T1" fmla="*/ 0 h 17"/>
                <a:gd name="T2" fmla="*/ 7 w 53"/>
                <a:gd name="T3" fmla="*/ 1 h 17"/>
                <a:gd name="T4" fmla="*/ 18 w 53"/>
                <a:gd name="T5" fmla="*/ 8 h 17"/>
                <a:gd name="T6" fmla="*/ 25 w 53"/>
                <a:gd name="T7" fmla="*/ 7 h 17"/>
                <a:gd name="T8" fmla="*/ 14 w 5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 name="Freeform 98"/>
            <p:cNvSpPr>
              <a:spLocks/>
            </p:cNvSpPr>
            <p:nvPr/>
          </p:nvSpPr>
          <p:spPr bwMode="invGray">
            <a:xfrm>
              <a:off x="3344" y="1999"/>
              <a:ext cx="42" cy="28"/>
            </a:xfrm>
            <a:custGeom>
              <a:avLst/>
              <a:gdLst>
                <a:gd name="T0" fmla="*/ 31 w 57"/>
                <a:gd name="T1" fmla="*/ 2 h 37"/>
                <a:gd name="T2" fmla="*/ 13 w 57"/>
                <a:gd name="T3" fmla="*/ 14 h 37"/>
                <a:gd name="T4" fmla="*/ 6 w 57"/>
                <a:gd name="T5" fmla="*/ 20 h 37"/>
                <a:gd name="T6" fmla="*/ 5 w 57"/>
                <a:gd name="T7" fmla="*/ 2 h 37"/>
                <a:gd name="T8" fmla="*/ 11 w 57"/>
                <a:gd name="T9" fmla="*/ 0 h 37"/>
                <a:gd name="T10" fmla="*/ 31 w 57"/>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 name="Freeform 99"/>
            <p:cNvSpPr>
              <a:spLocks/>
            </p:cNvSpPr>
            <p:nvPr/>
          </p:nvSpPr>
          <p:spPr bwMode="invGray">
            <a:xfrm>
              <a:off x="3374" y="2012"/>
              <a:ext cx="50" cy="20"/>
            </a:xfrm>
            <a:custGeom>
              <a:avLst/>
              <a:gdLst>
                <a:gd name="T0" fmla="*/ 15 w 68"/>
                <a:gd name="T1" fmla="*/ 0 h 26"/>
                <a:gd name="T2" fmla="*/ 6 w 68"/>
                <a:gd name="T3" fmla="*/ 4 h 26"/>
                <a:gd name="T4" fmla="*/ 31 w 68"/>
                <a:gd name="T5" fmla="*/ 15 h 26"/>
                <a:gd name="T6" fmla="*/ 34 w 68"/>
                <a:gd name="T7" fmla="*/ 14 h 26"/>
                <a:gd name="T8" fmla="*/ 15 w 68"/>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 name="Freeform 100"/>
            <p:cNvSpPr>
              <a:spLocks/>
            </p:cNvSpPr>
            <p:nvPr/>
          </p:nvSpPr>
          <p:spPr bwMode="invGray">
            <a:xfrm>
              <a:off x="3428" y="2015"/>
              <a:ext cx="50" cy="32"/>
            </a:xfrm>
            <a:custGeom>
              <a:avLst/>
              <a:gdLst>
                <a:gd name="T0" fmla="*/ 29 w 66"/>
                <a:gd name="T1" fmla="*/ 5 h 43"/>
                <a:gd name="T2" fmla="*/ 15 w 66"/>
                <a:gd name="T3" fmla="*/ 5 h 43"/>
                <a:gd name="T4" fmla="*/ 6 w 66"/>
                <a:gd name="T5" fmla="*/ 5 h 43"/>
                <a:gd name="T6" fmla="*/ 5 w 66"/>
                <a:gd name="T7" fmla="*/ 19 h 43"/>
                <a:gd name="T8" fmla="*/ 18 w 66"/>
                <a:gd name="T9" fmla="*/ 24 h 43"/>
                <a:gd name="T10" fmla="*/ 36 w 66"/>
                <a:gd name="T11" fmla="*/ 15 h 43"/>
                <a:gd name="T12" fmla="*/ 29 w 66"/>
                <a:gd name="T13" fmla="*/ 5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1" name="Freeform 101"/>
            <p:cNvSpPr>
              <a:spLocks/>
            </p:cNvSpPr>
            <p:nvPr/>
          </p:nvSpPr>
          <p:spPr bwMode="invGray">
            <a:xfrm>
              <a:off x="3777" y="2042"/>
              <a:ext cx="88" cy="31"/>
            </a:xfrm>
            <a:custGeom>
              <a:avLst/>
              <a:gdLst>
                <a:gd name="T0" fmla="*/ 8 w 117"/>
                <a:gd name="T1" fmla="*/ 0 h 41"/>
                <a:gd name="T2" fmla="*/ 5 w 117"/>
                <a:gd name="T3" fmla="*/ 9 h 41"/>
                <a:gd name="T4" fmla="*/ 29 w 117"/>
                <a:gd name="T5" fmla="*/ 17 h 41"/>
                <a:gd name="T6" fmla="*/ 43 w 117"/>
                <a:gd name="T7" fmla="*/ 20 h 41"/>
                <a:gd name="T8" fmla="*/ 63 w 117"/>
                <a:gd name="T9" fmla="*/ 13 h 41"/>
                <a:gd name="T10" fmla="*/ 44 w 117"/>
                <a:gd name="T11" fmla="*/ 2 h 41"/>
                <a:gd name="T12" fmla="*/ 8 w 117"/>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 name="Freeform 102"/>
            <p:cNvSpPr>
              <a:spLocks/>
            </p:cNvSpPr>
            <p:nvPr/>
          </p:nvSpPr>
          <p:spPr bwMode="invGray">
            <a:xfrm>
              <a:off x="3867" y="2041"/>
              <a:ext cx="46" cy="24"/>
            </a:xfrm>
            <a:custGeom>
              <a:avLst/>
              <a:gdLst>
                <a:gd name="T0" fmla="*/ 18 w 62"/>
                <a:gd name="T1" fmla="*/ 2 h 32"/>
                <a:gd name="T2" fmla="*/ 34 w 62"/>
                <a:gd name="T3" fmla="*/ 6 h 32"/>
                <a:gd name="T4" fmla="*/ 16 w 62"/>
                <a:gd name="T5" fmla="*/ 18 h 32"/>
                <a:gd name="T6" fmla="*/ 3 w 62"/>
                <a:gd name="T7" fmla="*/ 13 h 32"/>
                <a:gd name="T8" fmla="*/ 18 w 62"/>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3" name="Freeform 103"/>
            <p:cNvSpPr>
              <a:spLocks/>
            </p:cNvSpPr>
            <p:nvPr/>
          </p:nvSpPr>
          <p:spPr bwMode="invGray">
            <a:xfrm>
              <a:off x="3846" y="2070"/>
              <a:ext cx="37" cy="17"/>
            </a:xfrm>
            <a:custGeom>
              <a:avLst/>
              <a:gdLst>
                <a:gd name="T0" fmla="*/ 11 w 49"/>
                <a:gd name="T1" fmla="*/ 1 h 23"/>
                <a:gd name="T2" fmla="*/ 4 w 49"/>
                <a:gd name="T3" fmla="*/ 3 h 23"/>
                <a:gd name="T4" fmla="*/ 22 w 49"/>
                <a:gd name="T5" fmla="*/ 13 h 23"/>
                <a:gd name="T6" fmla="*/ 11 w 49"/>
                <a:gd name="T7" fmla="*/ 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4" name="Freeform 104"/>
            <p:cNvSpPr>
              <a:spLocks/>
            </p:cNvSpPr>
            <p:nvPr/>
          </p:nvSpPr>
          <p:spPr bwMode="invGray">
            <a:xfrm>
              <a:off x="4098" y="2294"/>
              <a:ext cx="76" cy="114"/>
            </a:xfrm>
            <a:custGeom>
              <a:avLst/>
              <a:gdLst>
                <a:gd name="T0" fmla="*/ 3 w 102"/>
                <a:gd name="T1" fmla="*/ 0 h 152"/>
                <a:gd name="T2" fmla="*/ 0 w 102"/>
                <a:gd name="T3" fmla="*/ 11 h 152"/>
                <a:gd name="T4" fmla="*/ 7 w 102"/>
                <a:gd name="T5" fmla="*/ 24 h 152"/>
                <a:gd name="T6" fmla="*/ 18 w 102"/>
                <a:gd name="T7" fmla="*/ 41 h 152"/>
                <a:gd name="T8" fmla="*/ 20 w 102"/>
                <a:gd name="T9" fmla="*/ 59 h 152"/>
                <a:gd name="T10" fmla="*/ 45 w 102"/>
                <a:gd name="T11" fmla="*/ 86 h 152"/>
                <a:gd name="T12" fmla="*/ 48 w 102"/>
                <a:gd name="T13" fmla="*/ 70 h 152"/>
                <a:gd name="T14" fmla="*/ 41 w 102"/>
                <a:gd name="T15" fmla="*/ 58 h 152"/>
                <a:gd name="T16" fmla="*/ 34 w 102"/>
                <a:gd name="T17" fmla="*/ 52 h 152"/>
                <a:gd name="T18" fmla="*/ 29 w 102"/>
                <a:gd name="T19" fmla="*/ 42 h 152"/>
                <a:gd name="T20" fmla="*/ 23 w 102"/>
                <a:gd name="T21" fmla="*/ 25 h 152"/>
                <a:gd name="T22" fmla="*/ 2 w 102"/>
                <a:gd name="T23" fmla="*/ 7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Freeform 105"/>
            <p:cNvSpPr>
              <a:spLocks/>
            </p:cNvSpPr>
            <p:nvPr/>
          </p:nvSpPr>
          <p:spPr bwMode="invGray">
            <a:xfrm>
              <a:off x="4159" y="2412"/>
              <a:ext cx="55" cy="78"/>
            </a:xfrm>
            <a:custGeom>
              <a:avLst/>
              <a:gdLst>
                <a:gd name="T0" fmla="*/ 36 w 74"/>
                <a:gd name="T1" fmla="*/ 13 h 103"/>
                <a:gd name="T2" fmla="*/ 41 w 74"/>
                <a:gd name="T3" fmla="*/ 23 h 103"/>
                <a:gd name="T4" fmla="*/ 16 w 74"/>
                <a:gd name="T5" fmla="*/ 48 h 103"/>
                <a:gd name="T6" fmla="*/ 18 w 74"/>
                <a:gd name="T7" fmla="*/ 58 h 103"/>
                <a:gd name="T8" fmla="*/ 11 w 74"/>
                <a:gd name="T9" fmla="*/ 54 h 103"/>
                <a:gd name="T10" fmla="*/ 3 w 74"/>
                <a:gd name="T11" fmla="*/ 48 h 103"/>
                <a:gd name="T12" fmla="*/ 0 w 74"/>
                <a:gd name="T13" fmla="*/ 47 h 103"/>
                <a:gd name="T14" fmla="*/ 5 w 74"/>
                <a:gd name="T15" fmla="*/ 33 h 103"/>
                <a:gd name="T16" fmla="*/ 7 w 74"/>
                <a:gd name="T17" fmla="*/ 30 h 103"/>
                <a:gd name="T18" fmla="*/ 1 w 74"/>
                <a:gd name="T19" fmla="*/ 14 h 103"/>
                <a:gd name="T20" fmla="*/ 2 w 74"/>
                <a:gd name="T21" fmla="*/ 8 h 103"/>
                <a:gd name="T22" fmla="*/ 14 w 74"/>
                <a:gd name="T23" fmla="*/ 13 h 103"/>
                <a:gd name="T24" fmla="*/ 20 w 74"/>
                <a:gd name="T25" fmla="*/ 20 h 103"/>
                <a:gd name="T26" fmla="*/ 36 w 74"/>
                <a:gd name="T27" fmla="*/ 1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6" name="Freeform 106"/>
            <p:cNvSpPr>
              <a:spLocks/>
            </p:cNvSpPr>
            <p:nvPr/>
          </p:nvSpPr>
          <p:spPr bwMode="invGray">
            <a:xfrm>
              <a:off x="4123" y="2492"/>
              <a:ext cx="109" cy="189"/>
            </a:xfrm>
            <a:custGeom>
              <a:avLst/>
              <a:gdLst>
                <a:gd name="T0" fmla="*/ 46 w 146"/>
                <a:gd name="T1" fmla="*/ 56 h 252"/>
                <a:gd name="T2" fmla="*/ 37 w 146"/>
                <a:gd name="T3" fmla="*/ 60 h 252"/>
                <a:gd name="T4" fmla="*/ 36 w 146"/>
                <a:gd name="T5" fmla="*/ 74 h 252"/>
                <a:gd name="T6" fmla="*/ 12 w 146"/>
                <a:gd name="T7" fmla="*/ 83 h 252"/>
                <a:gd name="T8" fmla="*/ 4 w 146"/>
                <a:gd name="T9" fmla="*/ 95 h 252"/>
                <a:gd name="T10" fmla="*/ 11 w 146"/>
                <a:gd name="T11" fmla="*/ 103 h 252"/>
                <a:gd name="T12" fmla="*/ 4 w 146"/>
                <a:gd name="T13" fmla="*/ 112 h 252"/>
                <a:gd name="T14" fmla="*/ 13 w 146"/>
                <a:gd name="T15" fmla="*/ 142 h 252"/>
                <a:gd name="T16" fmla="*/ 16 w 146"/>
                <a:gd name="T17" fmla="*/ 121 h 252"/>
                <a:gd name="T18" fmla="*/ 12 w 146"/>
                <a:gd name="T19" fmla="*/ 108 h 252"/>
                <a:gd name="T20" fmla="*/ 23 w 146"/>
                <a:gd name="T21" fmla="*/ 99 h 252"/>
                <a:gd name="T22" fmla="*/ 29 w 146"/>
                <a:gd name="T23" fmla="*/ 89 h 252"/>
                <a:gd name="T24" fmla="*/ 37 w 146"/>
                <a:gd name="T25" fmla="*/ 98 h 252"/>
                <a:gd name="T26" fmla="*/ 25 w 146"/>
                <a:gd name="T27" fmla="*/ 107 h 252"/>
                <a:gd name="T28" fmla="*/ 31 w 146"/>
                <a:gd name="T29" fmla="*/ 113 h 252"/>
                <a:gd name="T30" fmla="*/ 38 w 146"/>
                <a:gd name="T31" fmla="*/ 101 h 252"/>
                <a:gd name="T32" fmla="*/ 47 w 146"/>
                <a:gd name="T33" fmla="*/ 104 h 252"/>
                <a:gd name="T34" fmla="*/ 58 w 146"/>
                <a:gd name="T35" fmla="*/ 83 h 252"/>
                <a:gd name="T36" fmla="*/ 63 w 146"/>
                <a:gd name="T37" fmla="*/ 88 h 252"/>
                <a:gd name="T38" fmla="*/ 76 w 146"/>
                <a:gd name="T39" fmla="*/ 83 h 252"/>
                <a:gd name="T40" fmla="*/ 81 w 146"/>
                <a:gd name="T41" fmla="*/ 74 h 252"/>
                <a:gd name="T42" fmla="*/ 79 w 146"/>
                <a:gd name="T43" fmla="*/ 62 h 252"/>
                <a:gd name="T44" fmla="*/ 75 w 146"/>
                <a:gd name="T45" fmla="*/ 56 h 252"/>
                <a:gd name="T46" fmla="*/ 68 w 146"/>
                <a:gd name="T47" fmla="*/ 23 h 252"/>
                <a:gd name="T48" fmla="*/ 52 w 146"/>
                <a:gd name="T49" fmla="*/ 0 h 252"/>
                <a:gd name="T50" fmla="*/ 43 w 146"/>
                <a:gd name="T51" fmla="*/ 7 h 252"/>
                <a:gd name="T52" fmla="*/ 54 w 146"/>
                <a:gd name="T53" fmla="*/ 20 h 252"/>
                <a:gd name="T54" fmla="*/ 54 w 146"/>
                <a:gd name="T55" fmla="*/ 36 h 252"/>
                <a:gd name="T56" fmla="*/ 46 w 146"/>
                <a:gd name="T57" fmla="*/ 56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7" name="Freeform 107"/>
            <p:cNvSpPr>
              <a:spLocks/>
            </p:cNvSpPr>
            <p:nvPr/>
          </p:nvSpPr>
          <p:spPr bwMode="invGray">
            <a:xfrm>
              <a:off x="3062" y="1988"/>
              <a:ext cx="52" cy="30"/>
            </a:xfrm>
            <a:custGeom>
              <a:avLst/>
              <a:gdLst>
                <a:gd name="T0" fmla="*/ 33 w 70"/>
                <a:gd name="T1" fmla="*/ 0 h 40"/>
                <a:gd name="T2" fmla="*/ 36 w 70"/>
                <a:gd name="T3" fmla="*/ 11 h 40"/>
                <a:gd name="T4" fmla="*/ 22 w 70"/>
                <a:gd name="T5" fmla="*/ 14 h 40"/>
                <a:gd name="T6" fmla="*/ 17 w 70"/>
                <a:gd name="T7" fmla="*/ 23 h 40"/>
                <a:gd name="T8" fmla="*/ 4 w 70"/>
                <a:gd name="T9" fmla="*/ 22 h 40"/>
                <a:gd name="T10" fmla="*/ 1 w 70"/>
                <a:gd name="T11" fmla="*/ 20 h 40"/>
                <a:gd name="T12" fmla="*/ 19 w 70"/>
                <a:gd name="T13" fmla="*/ 11 h 40"/>
                <a:gd name="T14" fmla="*/ 3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8" name="Freeform 108"/>
            <p:cNvSpPr>
              <a:spLocks/>
            </p:cNvSpPr>
            <p:nvPr/>
          </p:nvSpPr>
          <p:spPr bwMode="invGray">
            <a:xfrm>
              <a:off x="2955" y="1997"/>
              <a:ext cx="19" cy="22"/>
            </a:xfrm>
            <a:custGeom>
              <a:avLst/>
              <a:gdLst>
                <a:gd name="T0" fmla="*/ 10 w 26"/>
                <a:gd name="T1" fmla="*/ 0 h 29"/>
                <a:gd name="T2" fmla="*/ 0 w 26"/>
                <a:gd name="T3" fmla="*/ 11 h 29"/>
                <a:gd name="T4" fmla="*/ 10 w 26"/>
                <a:gd name="T5" fmla="*/ 15 h 29"/>
                <a:gd name="T6" fmla="*/ 10 w 26"/>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9" name="Freeform 109"/>
            <p:cNvSpPr>
              <a:spLocks/>
            </p:cNvSpPr>
            <p:nvPr/>
          </p:nvSpPr>
          <p:spPr bwMode="invGray">
            <a:xfrm>
              <a:off x="2979" y="1996"/>
              <a:ext cx="37" cy="27"/>
            </a:xfrm>
            <a:custGeom>
              <a:avLst/>
              <a:gdLst>
                <a:gd name="T0" fmla="*/ 8 w 49"/>
                <a:gd name="T1" fmla="*/ 4 h 36"/>
                <a:gd name="T2" fmla="*/ 0 w 49"/>
                <a:gd name="T3" fmla="*/ 11 h 36"/>
                <a:gd name="T4" fmla="*/ 4 w 49"/>
                <a:gd name="T5" fmla="*/ 18 h 36"/>
                <a:gd name="T6" fmla="*/ 11 w 49"/>
                <a:gd name="T7" fmla="*/ 20 h 36"/>
                <a:gd name="T8" fmla="*/ 23 w 49"/>
                <a:gd name="T9" fmla="*/ 15 h 36"/>
                <a:gd name="T10" fmla="*/ 8 w 49"/>
                <a:gd name="T11" fmla="*/ 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0" name="Freeform 110"/>
            <p:cNvSpPr>
              <a:spLocks/>
            </p:cNvSpPr>
            <p:nvPr/>
          </p:nvSpPr>
          <p:spPr bwMode="invGray">
            <a:xfrm>
              <a:off x="3040" y="1987"/>
              <a:ext cx="20" cy="16"/>
            </a:xfrm>
            <a:custGeom>
              <a:avLst/>
              <a:gdLst>
                <a:gd name="T0" fmla="*/ 6 w 27"/>
                <a:gd name="T1" fmla="*/ 0 h 22"/>
                <a:gd name="T2" fmla="*/ 1 w 27"/>
                <a:gd name="T3" fmla="*/ 7 h 22"/>
                <a:gd name="T4" fmla="*/ 10 w 27"/>
                <a:gd name="T5" fmla="*/ 12 h 22"/>
                <a:gd name="T6" fmla="*/ 6 w 2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1" name="Freeform 111"/>
            <p:cNvSpPr>
              <a:spLocks/>
            </p:cNvSpPr>
            <p:nvPr/>
          </p:nvSpPr>
          <p:spPr bwMode="invGray">
            <a:xfrm>
              <a:off x="3022" y="2005"/>
              <a:ext cx="15" cy="13"/>
            </a:xfrm>
            <a:custGeom>
              <a:avLst/>
              <a:gdLst>
                <a:gd name="T0" fmla="*/ 6 w 20"/>
                <a:gd name="T1" fmla="*/ 0 h 18"/>
                <a:gd name="T2" fmla="*/ 5 w 20"/>
                <a:gd name="T3" fmla="*/ 9 h 18"/>
                <a:gd name="T4" fmla="*/ 6 w 20"/>
                <a:gd name="T5" fmla="*/ 0 h 18"/>
                <a:gd name="T6" fmla="*/ 0 60000 65536"/>
                <a:gd name="T7" fmla="*/ 0 60000 65536"/>
                <a:gd name="T8" fmla="*/ 0 60000 65536"/>
              </a:gdLst>
              <a:ahLst/>
              <a:cxnLst>
                <a:cxn ang="T6">
                  <a:pos x="T0" y="T1"/>
                </a:cxn>
                <a:cxn ang="T7">
                  <a:pos x="T2" y="T3"/>
                </a:cxn>
                <a:cxn ang="T8">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 name="Freeform 112"/>
            <p:cNvSpPr>
              <a:spLocks/>
            </p:cNvSpPr>
            <p:nvPr/>
          </p:nvSpPr>
          <p:spPr bwMode="invGray">
            <a:xfrm>
              <a:off x="4162" y="2021"/>
              <a:ext cx="18" cy="33"/>
            </a:xfrm>
            <a:custGeom>
              <a:avLst/>
              <a:gdLst>
                <a:gd name="T0" fmla="*/ 14 w 24"/>
                <a:gd name="T1" fmla="*/ 0 h 44"/>
                <a:gd name="T2" fmla="*/ 5 w 24"/>
                <a:gd name="T3" fmla="*/ 9 h 44"/>
                <a:gd name="T4" fmla="*/ 0 w 24"/>
                <a:gd name="T5" fmla="*/ 20 h 44"/>
                <a:gd name="T6" fmla="*/ 9 w 24"/>
                <a:gd name="T7" fmla="*/ 23 h 44"/>
                <a:gd name="T8" fmla="*/ 14 w 2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 name="Freeform 113"/>
            <p:cNvSpPr>
              <a:spLocks/>
            </p:cNvSpPr>
            <p:nvPr/>
          </p:nvSpPr>
          <p:spPr bwMode="invGray">
            <a:xfrm>
              <a:off x="3278" y="3473"/>
              <a:ext cx="31" cy="18"/>
            </a:xfrm>
            <a:custGeom>
              <a:avLst/>
              <a:gdLst>
                <a:gd name="T0" fmla="*/ 17 w 41"/>
                <a:gd name="T1" fmla="*/ 0 h 24"/>
                <a:gd name="T2" fmla="*/ 15 w 41"/>
                <a:gd name="T3" fmla="*/ 14 h 24"/>
                <a:gd name="T4" fmla="*/ 17 w 41"/>
                <a:gd name="T5" fmla="*/ 0 h 24"/>
                <a:gd name="T6" fmla="*/ 0 60000 65536"/>
                <a:gd name="T7" fmla="*/ 0 60000 65536"/>
                <a:gd name="T8" fmla="*/ 0 60000 65536"/>
              </a:gdLst>
              <a:ahLst/>
              <a:cxnLst>
                <a:cxn ang="T6">
                  <a:pos x="T0" y="T1"/>
                </a:cxn>
                <a:cxn ang="T7">
                  <a:pos x="T2" y="T3"/>
                </a:cxn>
                <a:cxn ang="T8">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 name="Freeform 114"/>
            <p:cNvSpPr>
              <a:spLocks/>
            </p:cNvSpPr>
            <p:nvPr/>
          </p:nvSpPr>
          <p:spPr bwMode="invGray">
            <a:xfrm>
              <a:off x="3318" y="3466"/>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 name="Freeform 115"/>
            <p:cNvSpPr>
              <a:spLocks/>
            </p:cNvSpPr>
            <p:nvPr/>
          </p:nvSpPr>
          <p:spPr bwMode="invGray">
            <a:xfrm>
              <a:off x="3251" y="3312"/>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 name="Freeform 116"/>
            <p:cNvSpPr>
              <a:spLocks/>
            </p:cNvSpPr>
            <p:nvPr/>
          </p:nvSpPr>
          <p:spPr bwMode="invGray">
            <a:xfrm>
              <a:off x="3311" y="3239"/>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 name="Freeform 117"/>
            <p:cNvSpPr>
              <a:spLocks/>
            </p:cNvSpPr>
            <p:nvPr/>
          </p:nvSpPr>
          <p:spPr bwMode="invGray">
            <a:xfrm>
              <a:off x="3287" y="3238"/>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 name="Freeform 118"/>
            <p:cNvSpPr>
              <a:spLocks/>
            </p:cNvSpPr>
            <p:nvPr/>
          </p:nvSpPr>
          <p:spPr bwMode="invGray">
            <a:xfrm>
              <a:off x="3276" y="3260"/>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9" name="Freeform 119"/>
            <p:cNvSpPr>
              <a:spLocks/>
            </p:cNvSpPr>
            <p:nvPr/>
          </p:nvSpPr>
          <p:spPr bwMode="invGray">
            <a:xfrm>
              <a:off x="3251" y="3294"/>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 name="Freeform 120"/>
            <p:cNvSpPr>
              <a:spLocks/>
            </p:cNvSpPr>
            <p:nvPr/>
          </p:nvSpPr>
          <p:spPr bwMode="invGray">
            <a:xfrm>
              <a:off x="3270" y="3281"/>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Freeform 121"/>
            <p:cNvSpPr>
              <a:spLocks/>
            </p:cNvSpPr>
            <p:nvPr/>
          </p:nvSpPr>
          <p:spPr bwMode="invGray">
            <a:xfrm>
              <a:off x="2537" y="2293"/>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 name="Freeform 122"/>
            <p:cNvSpPr>
              <a:spLocks/>
            </p:cNvSpPr>
            <p:nvPr/>
          </p:nvSpPr>
          <p:spPr bwMode="invGray">
            <a:xfrm>
              <a:off x="2476" y="2259"/>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 name="Freeform 123"/>
            <p:cNvSpPr>
              <a:spLocks/>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114" name="Picture 7" descr="artplus_nature_naturalcity42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2" descr="artplus_nature_naturalcity42_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0" descr="artplus_nature_naturalcity42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3" descr="artplus_nature_naturalcity42_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 Box 126"/>
          <p:cNvSpPr txBox="1">
            <a:spLocks noChangeArrowheads="1"/>
          </p:cNvSpPr>
          <p:nvPr/>
        </p:nvSpPr>
        <p:spPr bwMode="auto">
          <a:xfrm>
            <a:off x="8007350" y="152400"/>
            <a:ext cx="98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1pPr>
            <a:lvl2pPr marL="742950" indent="-28575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2pPr>
            <a:lvl3pPr marL="11430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3pPr>
            <a:lvl4pPr marL="16002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4pPr>
            <a:lvl5pPr marL="20574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5pPr>
            <a:lvl6pPr marL="25146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6pPr>
            <a:lvl7pPr marL="29718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7pPr>
            <a:lvl8pPr marL="34290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8pPr>
            <a:lvl9pPr marL="38862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9pPr>
          </a:lstStyle>
          <a:p>
            <a:pPr algn="r" eaLnBrk="1" hangingPunct="1">
              <a:lnSpc>
                <a:spcPct val="100000"/>
              </a:lnSpc>
              <a:spcBef>
                <a:spcPct val="0"/>
              </a:spcBef>
              <a:spcAft>
                <a:spcPct val="0"/>
              </a:spcAft>
              <a:buClrTx/>
              <a:buFontTx/>
              <a:buNone/>
              <a:defRPr/>
            </a:pPr>
            <a:r>
              <a:rPr lang="en-US" altLang="zh-CN" sz="2000" b="1" smtClean="0">
                <a:solidFill>
                  <a:srgbClr val="000000"/>
                </a:solidFill>
                <a:latin typeface="Verdana" pitchFamily="34" charset="0"/>
                <a:ea typeface="宋体" charset="-122"/>
              </a:rPr>
              <a:t>LOGO</a:t>
            </a:r>
          </a:p>
        </p:txBody>
      </p:sp>
      <p:pic>
        <p:nvPicPr>
          <p:cNvPr id="119" name="Picture 9" descr="artplus_nature_naturalcity42_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8" descr="artplus_nature_naturalcity42_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1" descr="artplus_nature_naturalcity42_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28" descr="a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59900" y="95250"/>
            <a:ext cx="1803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29" descr="b_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4450" y="1968500"/>
            <a:ext cx="107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3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24750" y="-100013"/>
            <a:ext cx="1727200" cy="124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pPr lvl="0"/>
            <a:r>
              <a:rPr lang="zh-CN" altLang="en-US" noProof="0" smtClean="0"/>
              <a:t>单击此处编辑母版标题样式</a:t>
            </a:r>
            <a:endParaRPr lang="en-US" altLang="zh-CN" noProof="0" smtClean="0"/>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pPr lvl="0"/>
            <a:r>
              <a:rPr lang="zh-CN" altLang="en-US" noProof="0" smtClean="0"/>
              <a:t>单击此处编辑母版副标题样式</a:t>
            </a:r>
            <a:endParaRPr lang="en-US" altLang="zh-CN" noProof="0" smtClean="0"/>
          </a:p>
        </p:txBody>
      </p:sp>
      <p:sp>
        <p:nvSpPr>
          <p:cNvPr id="125" name="Rectangle 4"/>
          <p:cNvSpPr>
            <a:spLocks noGrp="1" noChangeArrowheads="1"/>
          </p:cNvSpPr>
          <p:nvPr>
            <p:ph type="dt" sz="half" idx="10"/>
          </p:nvPr>
        </p:nvSpPr>
        <p:spPr>
          <a:xfrm>
            <a:off x="304800" y="6477000"/>
            <a:ext cx="2133600" cy="168275"/>
          </a:xfrm>
        </p:spPr>
        <p:txBody>
          <a:bodyPr/>
          <a:lstStyle>
            <a:lvl1pPr>
              <a:defRPr/>
            </a:lvl1pPr>
          </a:lstStyle>
          <a:p>
            <a:pPr>
              <a:defRPr/>
            </a:pPr>
            <a:endParaRPr lang="en-US" altLang="zh-CN"/>
          </a:p>
        </p:txBody>
      </p:sp>
      <p:sp>
        <p:nvSpPr>
          <p:cNvPr id="126" name="Rectangle 5"/>
          <p:cNvSpPr>
            <a:spLocks noGrp="1" noChangeArrowheads="1"/>
          </p:cNvSpPr>
          <p:nvPr>
            <p:ph type="ftr" sz="quarter" idx="11"/>
          </p:nvPr>
        </p:nvSpPr>
        <p:spPr>
          <a:xfrm>
            <a:off x="6705600" y="6308725"/>
            <a:ext cx="2286000" cy="168275"/>
          </a:xfrm>
        </p:spPr>
        <p:txBody>
          <a:bodyPr/>
          <a:lstStyle>
            <a:lvl1pPr algn="r">
              <a:defRPr sz="1800"/>
            </a:lvl1pPr>
          </a:lstStyle>
          <a:p>
            <a:pPr>
              <a:defRPr/>
            </a:pPr>
            <a:r>
              <a:rPr lang="en-US" altLang="zh-CN"/>
              <a:t>www.emca.cn</a:t>
            </a:r>
          </a:p>
        </p:txBody>
      </p:sp>
    </p:spTree>
    <p:extLst>
      <p:ext uri="{BB962C8B-B14F-4D97-AF65-F5344CB8AC3E}">
        <p14:creationId xmlns:p14="http://schemas.microsoft.com/office/powerpoint/2010/main" val="40964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2000"/>
                                        <p:tgtEl>
                                          <p:spTgt spid="1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1000"/>
                                        <p:tgtEl>
                                          <p:spTgt spid="119"/>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wipe(down)">
                                      <p:cBhvr>
                                        <p:cTn id="18" dur="500"/>
                                        <p:tgtEl>
                                          <p:spTgt spid="121"/>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wipe(down)">
                                      <p:cBhvr>
                                        <p:cTn id="22" dur="500"/>
                                        <p:tgtEl>
                                          <p:spTgt spid="120"/>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116"/>
                                        </p:tgtEl>
                                        <p:attrNameLst>
                                          <p:attrName>ppt_x</p:attrName>
                                          <p:attrName>ppt_y</p:attrName>
                                        </p:attrNameLst>
                                      </p:cBhvr>
                                      <p:rCtr x="-10538" y="2382"/>
                                    </p:animMotion>
                                  </p:childTnLst>
                                </p:cTn>
                              </p:par>
                              <p:par>
                                <p:cTn id="26" presetID="10" presetClass="entr" presetSubtype="0"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1000"/>
                                        <p:tgtEl>
                                          <p:spTgt spid="116"/>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wipe(down)">
                                      <p:cBhvr>
                                        <p:cTn id="36" dur="1000"/>
                                        <p:tgtEl>
                                          <p:spTgt spid="117"/>
                                        </p:tgtEl>
                                      </p:cBhvr>
                                    </p:animEffect>
                                  </p:childTnLst>
                                </p:cTn>
                              </p:par>
                              <p:par>
                                <p:cTn id="37" presetID="10" presetClass="entr" presetSubtype="0" fill="hold" nodeType="withEffect">
                                  <p:stCondLst>
                                    <p:cond delay="8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93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122"/>
                                        </p:tgtEl>
                                        <p:attrNameLst>
                                          <p:attrName>ppt_x</p:attrName>
                                          <p:attrName>ppt_y</p:attrName>
                                        </p:attrNameLst>
                                      </p:cBhvr>
                                      <p:rCtr x="-47465" y="20185"/>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123"/>
                                        </p:tgtEl>
                                        <p:attrNameLst>
                                          <p:attrName>ppt_x</p:attrName>
                                          <p:attrName>ppt_y</p:attrName>
                                        </p:attrNameLst>
                                      </p:cBhvr>
                                      <p:rCtr x="-43333" y="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标题和内容">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extLst>
              <a:ext uri="{28A0092B-C50C-407E-A947-70E740481C1C}">
                <a14:useLocalDpi xmlns:a14="http://schemas.microsoft.com/office/drawing/2010/main" val="0"/>
              </a:ext>
            </a:extLst>
          </a:blip>
          <a:srcRect b="38461"/>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pic>
        <p:nvPicPr>
          <p:cNvPr id="6" name="Picture 9" descr="artplus_nature_naturalcity42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rtplus_nature_naturalcity42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artplus_nature_naturalcity42_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rtplus_nature_naturalcity42_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artplus_nature_naturalcity42_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artplus_nature_naturalcity42_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40650" y="44450"/>
            <a:ext cx="1406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2555875" y="6481763"/>
            <a:ext cx="41767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1pPr>
            <a:lvl2pPr marL="742950" indent="-28575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2pPr>
            <a:lvl3pPr marL="11430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3pPr>
            <a:lvl4pPr marL="16002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4pPr>
            <a:lvl5pPr marL="20574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5pPr>
            <a:lvl6pPr marL="25146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6pPr>
            <a:lvl7pPr marL="29718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7pPr>
            <a:lvl8pPr marL="34290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8pPr>
            <a:lvl9pPr marL="38862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9pPr>
          </a:lstStyle>
          <a:p>
            <a:pPr algn="l" eaLnBrk="1" hangingPunct="1">
              <a:lnSpc>
                <a:spcPct val="100000"/>
              </a:lnSpc>
              <a:spcBef>
                <a:spcPct val="0"/>
              </a:spcBef>
              <a:spcAft>
                <a:spcPct val="0"/>
              </a:spcAft>
              <a:buClrTx/>
              <a:buFontTx/>
              <a:buNone/>
              <a:defRPr/>
            </a:pPr>
            <a:r>
              <a:rPr lang="zh-CN" altLang="en-US" sz="1800" b="1" smtClean="0">
                <a:solidFill>
                  <a:schemeClr val="bg1"/>
                </a:solidFill>
                <a:latin typeface="华文彩云" pitchFamily="2" charset="-122"/>
                <a:ea typeface="华文彩云" pitchFamily="2" charset="-122"/>
              </a:rPr>
              <a:t>中国节能协会节能服务产业委员会</a:t>
            </a:r>
            <a:endParaRPr lang="en-US" altLang="zh-CN" sz="1800" b="1" smtClean="0">
              <a:solidFill>
                <a:schemeClr val="bg1"/>
              </a:solidFill>
              <a:latin typeface="华文彩云" pitchFamily="2" charset="-122"/>
              <a:ea typeface="华文彩云" pitchFamily="2" charset="-122"/>
            </a:endParaRPr>
          </a:p>
        </p:txBody>
      </p:sp>
      <p:sp>
        <p:nvSpPr>
          <p:cNvPr id="14" name="Rectangle 5"/>
          <p:cNvSpPr txBox="1">
            <a:spLocks noChangeArrowheads="1"/>
          </p:cNvSpPr>
          <p:nvPr/>
        </p:nvSpPr>
        <p:spPr bwMode="auto">
          <a:xfrm>
            <a:off x="6659563" y="6500813"/>
            <a:ext cx="2286000" cy="168275"/>
          </a:xfrm>
          <a:prstGeom prst="rect">
            <a:avLst/>
          </a:prstGeom>
          <a:noFill/>
          <a:ln>
            <a:noFill/>
          </a:ln>
          <a:effectLst/>
          <a:extLst/>
        </p:spPr>
        <p:txBody>
          <a:bodyPr/>
          <a:lstStyle>
            <a:defPPr>
              <a:defRPr lang="en-US"/>
            </a:defPPr>
            <a:lvl1pPr algn="r" rtl="0" fontAlgn="base">
              <a:lnSpc>
                <a:spcPct val="100000"/>
              </a:lnSpc>
              <a:spcBef>
                <a:spcPct val="0"/>
              </a:spcBef>
              <a:spcAft>
                <a:spcPct val="0"/>
              </a:spcAft>
              <a:buClrTx/>
              <a:buFontTx/>
              <a:buNone/>
              <a:defRPr sz="1800" kern="1200">
                <a:solidFill>
                  <a:schemeClr val="bg1"/>
                </a:solidFill>
                <a:latin typeface="Arial" charset="0"/>
                <a:ea typeface="宋体" charset="-122"/>
                <a:cs typeface="+mn-cs"/>
              </a:defRPr>
            </a:lvl1pPr>
            <a:lvl2pPr marL="4572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2pPr>
            <a:lvl3pPr marL="9144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3pPr>
            <a:lvl4pPr marL="13716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4pPr>
            <a:lvl5pPr marL="18288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5pPr>
            <a:lvl6pPr marL="2286000" algn="l" defTabSz="914400" rtl="0" eaLnBrk="1" latinLnBrk="0" hangingPunct="1">
              <a:defRPr sz="2800" kern="1200">
                <a:solidFill>
                  <a:srgbClr val="284C6A"/>
                </a:solidFill>
                <a:latin typeface="Arial" charset="0"/>
                <a:ea typeface="楷体_GB2312" pitchFamily="49" charset="-122"/>
                <a:cs typeface="+mn-cs"/>
              </a:defRPr>
            </a:lvl6pPr>
            <a:lvl7pPr marL="2743200" algn="l" defTabSz="914400" rtl="0" eaLnBrk="1" latinLnBrk="0" hangingPunct="1">
              <a:defRPr sz="2800" kern="1200">
                <a:solidFill>
                  <a:srgbClr val="284C6A"/>
                </a:solidFill>
                <a:latin typeface="Arial" charset="0"/>
                <a:ea typeface="楷体_GB2312" pitchFamily="49" charset="-122"/>
                <a:cs typeface="+mn-cs"/>
              </a:defRPr>
            </a:lvl7pPr>
            <a:lvl8pPr marL="3200400" algn="l" defTabSz="914400" rtl="0" eaLnBrk="1" latinLnBrk="0" hangingPunct="1">
              <a:defRPr sz="2800" kern="1200">
                <a:solidFill>
                  <a:srgbClr val="284C6A"/>
                </a:solidFill>
                <a:latin typeface="Arial" charset="0"/>
                <a:ea typeface="楷体_GB2312" pitchFamily="49" charset="-122"/>
                <a:cs typeface="+mn-cs"/>
              </a:defRPr>
            </a:lvl8pPr>
            <a:lvl9pPr marL="3657600" algn="l" defTabSz="914400" rtl="0" eaLnBrk="1" latinLnBrk="0" hangingPunct="1">
              <a:defRPr sz="2800" kern="1200">
                <a:solidFill>
                  <a:srgbClr val="284C6A"/>
                </a:solidFill>
                <a:latin typeface="Arial" charset="0"/>
                <a:ea typeface="楷体_GB2312" pitchFamily="49" charset="-122"/>
                <a:cs typeface="+mn-cs"/>
              </a:defRPr>
            </a:lvl9pPr>
          </a:lstStyle>
          <a:p>
            <a:pPr>
              <a:defRPr/>
            </a:pPr>
            <a:r>
              <a:rPr lang="en-US" altLang="zh-CN" dirty="0" smtClean="0"/>
              <a:t>www.emca.cn</a:t>
            </a:r>
            <a:endParaRPr lang="en-US" altLang="zh-CN" dirty="0"/>
          </a:p>
        </p:txBody>
      </p:sp>
      <p:pic>
        <p:nvPicPr>
          <p:cNvPr id="15" name="Picture 15" descr="artplus_nature_naturalcity42_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6" name="Rectangle 4"/>
          <p:cNvSpPr>
            <a:spLocks noGrp="1" noChangeArrowheads="1"/>
          </p:cNvSpPr>
          <p:nvPr>
            <p:ph type="dt" sz="half" idx="10"/>
          </p:nvPr>
        </p:nvSpPr>
        <p:spPr/>
        <p:txBody>
          <a:bodyPr/>
          <a:lstStyle>
            <a:lvl1pPr>
              <a:defRPr/>
            </a:lvl1pPr>
          </a:lstStyle>
          <a:p>
            <a:pPr>
              <a:defRPr/>
            </a:pPr>
            <a:endParaRPr lang="en-US" altLang="zh-CN"/>
          </a:p>
        </p:txBody>
      </p:sp>
      <p:sp>
        <p:nvSpPr>
          <p:cNvPr id="17" name="Rectangle 4"/>
          <p:cNvSpPr>
            <a:spLocks noGrp="1" noChangeArrowheads="1"/>
          </p:cNvSpPr>
          <p:nvPr>
            <p:ph type="dt" sz="half" idx="11"/>
          </p:nvPr>
        </p:nvSpPr>
        <p:spPr/>
        <p:txBody>
          <a:bodyPr/>
          <a:lstStyle>
            <a:lvl1pPr>
              <a:defRPr/>
            </a:lvl1pPr>
          </a:lstStyle>
          <a:p>
            <a:pPr>
              <a:defRPr/>
            </a:pPr>
            <a:endParaRPr lang="en-US" altLang="zh-CN"/>
          </a:p>
        </p:txBody>
      </p:sp>
      <p:sp>
        <p:nvSpPr>
          <p:cNvPr id="18" name="TextBox 1"/>
          <p:cNvSpPr txBox="1">
            <a:spLocks noGrp="1" noChangeArrowheads="1"/>
          </p:cNvSpPr>
          <p:nvPr userDrawn="1">
            <p:ph type="ftr" sz="quarter" idx="12"/>
          </p:nvPr>
        </p:nvSpPr>
        <p:spPr>
          <a:xfrm>
            <a:off x="3203575" y="4724400"/>
            <a:ext cx="3751263" cy="328613"/>
          </a:xfrm>
          <a:ln>
            <a:miter lim="800000"/>
            <a:headEnd/>
            <a:tailEnd/>
          </a:ln>
        </p:spPr>
        <p:txBody>
          <a:bodyPr/>
          <a:lstStyle>
            <a:lvl1pPr algn="l">
              <a:defRPr sz="1800" b="1">
                <a:latin typeface="华文彩云"/>
                <a:ea typeface="华文彩云"/>
                <a:cs typeface="华文彩云"/>
              </a:defRPr>
            </a:lvl1pPr>
          </a:lstStyle>
          <a:p>
            <a:pPr>
              <a:defRPr/>
            </a:pPr>
            <a:r>
              <a:rPr lang="zh-CN" altLang="en-US"/>
              <a:t>中国节能协会节能服务产业委员会</a:t>
            </a:r>
            <a:endParaRPr lang="en-US" altLang="zh-CN"/>
          </a:p>
        </p:txBody>
      </p:sp>
    </p:spTree>
    <p:extLst>
      <p:ext uri="{BB962C8B-B14F-4D97-AF65-F5344CB8AC3E}">
        <p14:creationId xmlns:p14="http://schemas.microsoft.com/office/powerpoint/2010/main" val="2837616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blank" preserve="1">
  <p:cSld name="空白">
    <p:spTree>
      <p:nvGrpSpPr>
        <p:cNvPr id="1" name=""/>
        <p:cNvGrpSpPr/>
        <p:nvPr/>
      </p:nvGrpSpPr>
      <p:grpSpPr>
        <a:xfrm>
          <a:off x="0" y="0"/>
          <a:ext cx="0" cy="0"/>
          <a:chOff x="0" y="0"/>
          <a:chExt cx="0" cy="0"/>
        </a:xfrm>
      </p:grpSpPr>
      <p:pic>
        <p:nvPicPr>
          <p:cNvPr id="2" name="Picture 19" descr="1"/>
          <p:cNvPicPr>
            <a:picLocks noChangeAspect="1" noChangeArrowheads="1"/>
          </p:cNvPicPr>
          <p:nvPr/>
        </p:nvPicPr>
        <p:blipFill>
          <a:blip r:embed="rId2">
            <a:extLst>
              <a:ext uri="{28A0092B-C50C-407E-A947-70E740481C1C}">
                <a14:useLocalDpi xmlns:a14="http://schemas.microsoft.com/office/drawing/2010/main" val="0"/>
              </a:ext>
            </a:extLst>
          </a:blip>
          <a:srcRect b="38461"/>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pic>
        <p:nvPicPr>
          <p:cNvPr id="4" name="Picture 9" descr="artplus_nature_naturalcity42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rtplus_nature_naturalcity42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rtplus_nature_naturalcity42_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rtplus_nature_naturalcity42_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rtplus_nature_naturalcity42_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rtplus_nature_naturalcity42_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p:cNvSpPr txBox="1">
            <a:spLocks noChangeArrowheads="1"/>
          </p:cNvSpPr>
          <p:nvPr/>
        </p:nvSpPr>
        <p:spPr bwMode="auto">
          <a:xfrm>
            <a:off x="2555875" y="6481763"/>
            <a:ext cx="41767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1pPr>
            <a:lvl2pPr marL="742950" indent="-28575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2pPr>
            <a:lvl3pPr marL="11430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3pPr>
            <a:lvl4pPr marL="16002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4pPr>
            <a:lvl5pPr marL="20574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5pPr>
            <a:lvl6pPr marL="25146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6pPr>
            <a:lvl7pPr marL="29718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7pPr>
            <a:lvl8pPr marL="34290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8pPr>
            <a:lvl9pPr marL="38862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9pPr>
          </a:lstStyle>
          <a:p>
            <a:pPr algn="l" eaLnBrk="1" hangingPunct="1">
              <a:lnSpc>
                <a:spcPct val="100000"/>
              </a:lnSpc>
              <a:spcBef>
                <a:spcPct val="0"/>
              </a:spcBef>
              <a:spcAft>
                <a:spcPct val="0"/>
              </a:spcAft>
              <a:buClrTx/>
              <a:buFontTx/>
              <a:buNone/>
              <a:defRPr/>
            </a:pPr>
            <a:r>
              <a:rPr lang="zh-CN" altLang="en-US" sz="1800" b="1" smtClean="0">
                <a:solidFill>
                  <a:schemeClr val="bg1"/>
                </a:solidFill>
                <a:latin typeface="华文彩云" pitchFamily="2" charset="-122"/>
                <a:ea typeface="华文彩云" pitchFamily="2" charset="-122"/>
              </a:rPr>
              <a:t>中国节能协会节能服务产业委员会</a:t>
            </a:r>
            <a:endParaRPr lang="en-US" altLang="zh-CN" sz="1800" b="1" smtClean="0">
              <a:solidFill>
                <a:schemeClr val="bg1"/>
              </a:solidFill>
              <a:latin typeface="华文彩云" pitchFamily="2" charset="-122"/>
              <a:ea typeface="华文彩云" pitchFamily="2" charset="-122"/>
            </a:endParaRPr>
          </a:p>
        </p:txBody>
      </p:sp>
      <p:pic>
        <p:nvPicPr>
          <p:cNvPr id="11" name="图片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40650" y="44450"/>
            <a:ext cx="1406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rtplus_nature_naturalcity42_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txBox="1">
            <a:spLocks noChangeArrowheads="1"/>
          </p:cNvSpPr>
          <p:nvPr/>
        </p:nvSpPr>
        <p:spPr bwMode="auto">
          <a:xfrm>
            <a:off x="6659563" y="6500813"/>
            <a:ext cx="2286000" cy="168275"/>
          </a:xfrm>
          <a:prstGeom prst="rect">
            <a:avLst/>
          </a:prstGeom>
          <a:noFill/>
          <a:ln>
            <a:noFill/>
          </a:ln>
          <a:effectLst/>
          <a:extLst/>
        </p:spPr>
        <p:txBody>
          <a:bodyPr/>
          <a:lstStyle>
            <a:defPPr>
              <a:defRPr lang="en-US"/>
            </a:defPPr>
            <a:lvl1pPr algn="r" rtl="0" fontAlgn="base">
              <a:lnSpc>
                <a:spcPct val="100000"/>
              </a:lnSpc>
              <a:spcBef>
                <a:spcPct val="0"/>
              </a:spcBef>
              <a:spcAft>
                <a:spcPct val="0"/>
              </a:spcAft>
              <a:buClrTx/>
              <a:buFontTx/>
              <a:buNone/>
              <a:defRPr sz="1800" kern="1200">
                <a:solidFill>
                  <a:schemeClr val="bg1"/>
                </a:solidFill>
                <a:latin typeface="Arial" charset="0"/>
                <a:ea typeface="宋体" charset="-122"/>
                <a:cs typeface="+mn-cs"/>
              </a:defRPr>
            </a:lvl1pPr>
            <a:lvl2pPr marL="4572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2pPr>
            <a:lvl3pPr marL="9144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3pPr>
            <a:lvl4pPr marL="13716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4pPr>
            <a:lvl5pPr marL="18288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5pPr>
            <a:lvl6pPr marL="2286000" algn="l" defTabSz="914400" rtl="0" eaLnBrk="1" latinLnBrk="0" hangingPunct="1">
              <a:defRPr sz="2800" kern="1200">
                <a:solidFill>
                  <a:srgbClr val="284C6A"/>
                </a:solidFill>
                <a:latin typeface="Arial" charset="0"/>
                <a:ea typeface="楷体_GB2312" pitchFamily="49" charset="-122"/>
                <a:cs typeface="+mn-cs"/>
              </a:defRPr>
            </a:lvl6pPr>
            <a:lvl7pPr marL="2743200" algn="l" defTabSz="914400" rtl="0" eaLnBrk="1" latinLnBrk="0" hangingPunct="1">
              <a:defRPr sz="2800" kern="1200">
                <a:solidFill>
                  <a:srgbClr val="284C6A"/>
                </a:solidFill>
                <a:latin typeface="Arial" charset="0"/>
                <a:ea typeface="楷体_GB2312" pitchFamily="49" charset="-122"/>
                <a:cs typeface="+mn-cs"/>
              </a:defRPr>
            </a:lvl7pPr>
            <a:lvl8pPr marL="3200400" algn="l" defTabSz="914400" rtl="0" eaLnBrk="1" latinLnBrk="0" hangingPunct="1">
              <a:defRPr sz="2800" kern="1200">
                <a:solidFill>
                  <a:srgbClr val="284C6A"/>
                </a:solidFill>
                <a:latin typeface="Arial" charset="0"/>
                <a:ea typeface="楷体_GB2312" pitchFamily="49" charset="-122"/>
                <a:cs typeface="+mn-cs"/>
              </a:defRPr>
            </a:lvl8pPr>
            <a:lvl9pPr marL="3657600" algn="l" defTabSz="914400" rtl="0" eaLnBrk="1" latinLnBrk="0" hangingPunct="1">
              <a:defRPr sz="2800" kern="1200">
                <a:solidFill>
                  <a:srgbClr val="284C6A"/>
                </a:solidFill>
                <a:latin typeface="Arial" charset="0"/>
                <a:ea typeface="楷体_GB2312" pitchFamily="49" charset="-122"/>
                <a:cs typeface="+mn-cs"/>
              </a:defRPr>
            </a:lvl9pPr>
          </a:lstStyle>
          <a:p>
            <a:pPr>
              <a:defRPr/>
            </a:pPr>
            <a:r>
              <a:rPr lang="en-US" altLang="zh-CN" dirty="0" smtClean="0"/>
              <a:t>www.emca.cn</a:t>
            </a:r>
            <a:endParaRPr lang="en-US" altLang="zh-CN" dirty="0"/>
          </a:p>
        </p:txBody>
      </p:sp>
      <p:sp>
        <p:nvSpPr>
          <p:cNvPr id="14" name="Rectangle 4"/>
          <p:cNvSpPr>
            <a:spLocks noGrp="1" noChangeArrowheads="1"/>
          </p:cNvSpPr>
          <p:nvPr>
            <p:ph type="dt" sz="half" idx="10"/>
          </p:nvPr>
        </p:nvSpPr>
        <p:spPr/>
        <p:txBody>
          <a:bodyPr/>
          <a:lstStyle>
            <a:lvl1pPr>
              <a:defRPr/>
            </a:lvl1pPr>
          </a:lstStyle>
          <a:p>
            <a:pPr>
              <a:defRPr/>
            </a:pPr>
            <a:endParaRPr lang="en-US" altLang="zh-CN"/>
          </a:p>
        </p:txBody>
      </p:sp>
      <p:sp>
        <p:nvSpPr>
          <p:cNvPr id="15" name="Rectangle 4"/>
          <p:cNvSpPr>
            <a:spLocks noGrp="1" noChangeArrowheads="1"/>
          </p:cNvSpPr>
          <p:nvPr>
            <p:ph type="dt" sz="half" idx="11"/>
          </p:nvPr>
        </p:nvSpPr>
        <p:spPr/>
        <p:txBody>
          <a:bodyPr/>
          <a:lstStyle>
            <a:lvl1pPr>
              <a:defRPr/>
            </a:lvl1pPr>
          </a:lstStyle>
          <a:p>
            <a:pPr>
              <a:defRPr/>
            </a:pPr>
            <a:endParaRPr lang="en-US" altLang="zh-CN"/>
          </a:p>
        </p:txBody>
      </p:sp>
      <p:sp>
        <p:nvSpPr>
          <p:cNvPr id="16" name="Rectangle 5"/>
          <p:cNvSpPr>
            <a:spLocks noGrp="1" noChangeArrowheads="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892640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chart">
  <p:cSld name="标题和图表">
    <p:spTree>
      <p:nvGrpSpPr>
        <p:cNvPr id="1" name=""/>
        <p:cNvGrpSpPr/>
        <p:nvPr/>
      </p:nvGrpSpPr>
      <p:grpSpPr>
        <a:xfrm>
          <a:off x="0" y="0"/>
          <a:ext cx="0" cy="0"/>
          <a:chOff x="0" y="0"/>
          <a:chExt cx="0" cy="0"/>
        </a:xfrm>
      </p:grpSpPr>
      <p:pic>
        <p:nvPicPr>
          <p:cNvPr id="4" name="Picture 19" descr="1"/>
          <p:cNvPicPr>
            <a:picLocks noChangeAspect="1" noChangeArrowheads="1"/>
          </p:cNvPicPr>
          <p:nvPr/>
        </p:nvPicPr>
        <p:blipFill>
          <a:blip r:embed="rId2">
            <a:extLst>
              <a:ext uri="{28A0092B-C50C-407E-A947-70E740481C1C}">
                <a14:useLocalDpi xmlns:a14="http://schemas.microsoft.com/office/drawing/2010/main" val="0"/>
              </a:ext>
            </a:extLst>
          </a:blip>
          <a:srcRect b="38461"/>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artplus_nature_naturalcity42_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pic>
        <p:nvPicPr>
          <p:cNvPr id="7" name="Picture 9" descr="artplus_nature_naturalcity42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rtplus_nature_naturalcity42_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artplus_nature_naturalcity42_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artplus_nature_naturalcity42_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rtplus_nature_naturalcity42_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artplus_nature_naturalcity42_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2555875" y="6481763"/>
            <a:ext cx="41767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1pPr>
            <a:lvl2pPr marL="742950" indent="-28575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2pPr>
            <a:lvl3pPr marL="11430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3pPr>
            <a:lvl4pPr marL="16002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4pPr>
            <a:lvl5pPr marL="2057400" indent="-228600" algn="ctr" eaLnBrk="0"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5pPr>
            <a:lvl6pPr marL="25146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6pPr>
            <a:lvl7pPr marL="29718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7pPr>
            <a:lvl8pPr marL="34290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8pPr>
            <a:lvl9pPr marL="3886200" indent="-228600" algn="ctr" eaLnBrk="0" fontAlgn="base" hangingPunct="0">
              <a:lnSpc>
                <a:spcPct val="110000"/>
              </a:lnSpc>
              <a:spcBef>
                <a:spcPct val="25000"/>
              </a:spcBef>
              <a:spcAft>
                <a:spcPct val="15000"/>
              </a:spcAft>
              <a:buClr>
                <a:schemeClr val="tx2"/>
              </a:buClr>
              <a:buFont typeface="Wingdings" pitchFamily="2" charset="2"/>
              <a:buChar char="§"/>
              <a:defRPr sz="2800">
                <a:solidFill>
                  <a:srgbClr val="284C6A"/>
                </a:solidFill>
                <a:latin typeface="Arial" charset="0"/>
                <a:ea typeface="楷体_GB2312" pitchFamily="49" charset="-122"/>
              </a:defRPr>
            </a:lvl9pPr>
          </a:lstStyle>
          <a:p>
            <a:pPr algn="l" eaLnBrk="1" hangingPunct="1">
              <a:lnSpc>
                <a:spcPct val="100000"/>
              </a:lnSpc>
              <a:spcBef>
                <a:spcPct val="0"/>
              </a:spcBef>
              <a:spcAft>
                <a:spcPct val="0"/>
              </a:spcAft>
              <a:buClrTx/>
              <a:buFontTx/>
              <a:buNone/>
              <a:defRPr/>
            </a:pPr>
            <a:r>
              <a:rPr lang="zh-CN" altLang="en-US" sz="1800" b="1" smtClean="0">
                <a:solidFill>
                  <a:schemeClr val="bg1"/>
                </a:solidFill>
                <a:latin typeface="华文彩云" pitchFamily="2" charset="-122"/>
                <a:ea typeface="华文彩云" pitchFamily="2" charset="-122"/>
              </a:rPr>
              <a:t>中国节能协会节能服务产业委员会</a:t>
            </a:r>
            <a:endParaRPr lang="en-US" altLang="zh-CN" sz="1800" b="1" smtClean="0">
              <a:solidFill>
                <a:schemeClr val="bg1"/>
              </a:solidFill>
              <a:latin typeface="华文彩云" pitchFamily="2" charset="-122"/>
              <a:ea typeface="华文彩云" pitchFamily="2" charset="-122"/>
            </a:endParaRPr>
          </a:p>
        </p:txBody>
      </p:sp>
      <p:pic>
        <p:nvPicPr>
          <p:cNvPr id="14" name="图片 2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740650" y="44450"/>
            <a:ext cx="1406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txBox="1">
            <a:spLocks noChangeArrowheads="1"/>
          </p:cNvSpPr>
          <p:nvPr/>
        </p:nvSpPr>
        <p:spPr bwMode="auto">
          <a:xfrm>
            <a:off x="6659563" y="6500813"/>
            <a:ext cx="2286000" cy="168275"/>
          </a:xfrm>
          <a:prstGeom prst="rect">
            <a:avLst/>
          </a:prstGeom>
          <a:noFill/>
          <a:ln>
            <a:noFill/>
          </a:ln>
          <a:effectLst/>
          <a:extLst/>
        </p:spPr>
        <p:txBody>
          <a:bodyPr/>
          <a:lstStyle>
            <a:defPPr>
              <a:defRPr lang="en-US"/>
            </a:defPPr>
            <a:lvl1pPr algn="r" rtl="0" fontAlgn="base">
              <a:lnSpc>
                <a:spcPct val="100000"/>
              </a:lnSpc>
              <a:spcBef>
                <a:spcPct val="0"/>
              </a:spcBef>
              <a:spcAft>
                <a:spcPct val="0"/>
              </a:spcAft>
              <a:buClrTx/>
              <a:buFontTx/>
              <a:buNone/>
              <a:defRPr sz="1800" kern="1200">
                <a:solidFill>
                  <a:schemeClr val="bg1"/>
                </a:solidFill>
                <a:latin typeface="Arial" charset="0"/>
                <a:ea typeface="宋体" charset="-122"/>
                <a:cs typeface="+mn-cs"/>
              </a:defRPr>
            </a:lvl1pPr>
            <a:lvl2pPr marL="4572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2pPr>
            <a:lvl3pPr marL="9144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3pPr>
            <a:lvl4pPr marL="13716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4pPr>
            <a:lvl5pPr marL="18288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5pPr>
            <a:lvl6pPr marL="2286000" algn="l" defTabSz="914400" rtl="0" eaLnBrk="1" latinLnBrk="0" hangingPunct="1">
              <a:defRPr sz="2800" kern="1200">
                <a:solidFill>
                  <a:srgbClr val="284C6A"/>
                </a:solidFill>
                <a:latin typeface="Arial" charset="0"/>
                <a:ea typeface="楷体_GB2312" pitchFamily="49" charset="-122"/>
                <a:cs typeface="+mn-cs"/>
              </a:defRPr>
            </a:lvl6pPr>
            <a:lvl7pPr marL="2743200" algn="l" defTabSz="914400" rtl="0" eaLnBrk="1" latinLnBrk="0" hangingPunct="1">
              <a:defRPr sz="2800" kern="1200">
                <a:solidFill>
                  <a:srgbClr val="284C6A"/>
                </a:solidFill>
                <a:latin typeface="Arial" charset="0"/>
                <a:ea typeface="楷体_GB2312" pitchFamily="49" charset="-122"/>
                <a:cs typeface="+mn-cs"/>
              </a:defRPr>
            </a:lvl7pPr>
            <a:lvl8pPr marL="3200400" algn="l" defTabSz="914400" rtl="0" eaLnBrk="1" latinLnBrk="0" hangingPunct="1">
              <a:defRPr sz="2800" kern="1200">
                <a:solidFill>
                  <a:srgbClr val="284C6A"/>
                </a:solidFill>
                <a:latin typeface="Arial" charset="0"/>
                <a:ea typeface="楷体_GB2312" pitchFamily="49" charset="-122"/>
                <a:cs typeface="+mn-cs"/>
              </a:defRPr>
            </a:lvl8pPr>
            <a:lvl9pPr marL="3657600" algn="l" defTabSz="914400" rtl="0" eaLnBrk="1" latinLnBrk="0" hangingPunct="1">
              <a:defRPr sz="2800" kern="1200">
                <a:solidFill>
                  <a:srgbClr val="284C6A"/>
                </a:solidFill>
                <a:latin typeface="Arial" charset="0"/>
                <a:ea typeface="楷体_GB2312" pitchFamily="49" charset="-122"/>
                <a:cs typeface="+mn-cs"/>
              </a:defRPr>
            </a:lvl9pPr>
          </a:lstStyle>
          <a:p>
            <a:pPr>
              <a:defRPr/>
            </a:pPr>
            <a:r>
              <a:rPr lang="en-US" altLang="zh-CN" dirty="0" smtClean="0"/>
              <a:t>www.emca.cn</a:t>
            </a:r>
            <a:endParaRPr lang="en-US" altLang="zh-CN" dirty="0"/>
          </a:p>
        </p:txBody>
      </p:sp>
      <p:pic>
        <p:nvPicPr>
          <p:cNvPr id="16" name="Picture 15" descr="artplus_nature_naturalcity42_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963" y="63087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57200" y="685800"/>
            <a:ext cx="8077200" cy="9144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905000"/>
            <a:ext cx="8077200" cy="4495800"/>
          </a:xfrm>
        </p:spPr>
        <p:txBody>
          <a:bodyPr/>
          <a:lstStyle/>
          <a:p>
            <a:pPr lvl="0"/>
            <a:r>
              <a:rPr lang="zh-CN" altLang="en-US" noProof="0" smtClean="0"/>
              <a:t>单击图标添加图表</a:t>
            </a:r>
            <a:endParaRPr lang="zh-CN" altLang="en-US" noProof="0"/>
          </a:p>
        </p:txBody>
      </p:sp>
      <p:sp>
        <p:nvSpPr>
          <p:cNvPr id="17" name="日期占位符 3"/>
          <p:cNvSpPr>
            <a:spLocks noGrp="1"/>
          </p:cNvSpPr>
          <p:nvPr>
            <p:ph type="dt" sz="half" idx="10"/>
          </p:nvPr>
        </p:nvSpPr>
        <p:spPr>
          <a:xfrm>
            <a:off x="0" y="6629400"/>
            <a:ext cx="1905000" cy="228600"/>
          </a:xfrm>
        </p:spPr>
        <p:txBody>
          <a:bodyPr/>
          <a:lstStyle>
            <a:lvl1pPr>
              <a:defRPr/>
            </a:lvl1pPr>
          </a:lstStyle>
          <a:p>
            <a:pPr>
              <a:defRPr/>
            </a:pPr>
            <a:endParaRPr lang="en-US" altLang="zh-CN"/>
          </a:p>
        </p:txBody>
      </p:sp>
      <p:sp>
        <p:nvSpPr>
          <p:cNvPr id="18" name="页脚占位符 4"/>
          <p:cNvSpPr>
            <a:spLocks noGrp="1"/>
          </p:cNvSpPr>
          <p:nvPr>
            <p:ph type="ftr" sz="quarter" idx="11"/>
          </p:nvPr>
        </p:nvSpPr>
        <p:spPr>
          <a:xfrm>
            <a:off x="3124200" y="6629400"/>
            <a:ext cx="2895600" cy="228600"/>
          </a:xfrm>
        </p:spPr>
        <p:txBody>
          <a:bodyPr/>
          <a:lstStyle>
            <a:lvl1pPr>
              <a:defRPr/>
            </a:lvl1pPr>
          </a:lstStyle>
          <a:p>
            <a:pPr>
              <a:defRPr/>
            </a:pPr>
            <a:endParaRPr lang="en-US" altLang="zh-CN"/>
          </a:p>
        </p:txBody>
      </p:sp>
    </p:spTree>
    <p:extLst>
      <p:ext uri="{BB962C8B-B14F-4D97-AF65-F5344CB8AC3E}">
        <p14:creationId xmlns:p14="http://schemas.microsoft.com/office/powerpoint/2010/main" val="267375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6">
            <a:extLst>
              <a:ext uri="{28A0092B-C50C-407E-A947-70E740481C1C}">
                <a14:useLocalDpi xmlns:a14="http://schemas.microsoft.com/office/drawing/2010/main" val="0"/>
              </a:ext>
            </a:extLst>
          </a:blip>
          <a:srcRect b="38461"/>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sp>
        <p:nvSpPr>
          <p:cNvPr id="1028"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2" name="Rectangle 4"/>
          <p:cNvSpPr>
            <a:spLocks noGrp="1" noChangeArrowheads="1"/>
          </p:cNvSpPr>
          <p:nvPr>
            <p:ph type="dt" sz="half" idx="2"/>
          </p:nvPr>
        </p:nvSpPr>
        <p:spPr bwMode="auto">
          <a:xfrm>
            <a:off x="457200" y="6537325"/>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lnSpc>
                <a:spcPct val="100000"/>
              </a:lnSpc>
              <a:spcBef>
                <a:spcPct val="0"/>
              </a:spcBef>
              <a:spcAft>
                <a:spcPct val="0"/>
              </a:spcAft>
              <a:buClrTx/>
              <a:buFontTx/>
              <a:buNone/>
              <a:defRPr sz="1200">
                <a:solidFill>
                  <a:schemeClr val="bg1"/>
                </a:solidFill>
                <a:ea typeface="宋体" charset="-122"/>
              </a:defRPr>
            </a:lvl1pPr>
          </a:lstStyle>
          <a:p>
            <a:pPr>
              <a:defRPr/>
            </a:pPr>
            <a:endParaRPr lang="en-US" altLang="zh-CN"/>
          </a:p>
        </p:txBody>
      </p:sp>
      <p:sp>
        <p:nvSpPr>
          <p:cNvPr id="3"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lnSpc>
                <a:spcPct val="100000"/>
              </a:lnSpc>
              <a:spcBef>
                <a:spcPct val="0"/>
              </a:spcBef>
              <a:spcAft>
                <a:spcPct val="0"/>
              </a:spcAft>
              <a:buClrTx/>
              <a:buFontTx/>
              <a:buNone/>
              <a:defRPr sz="1200">
                <a:solidFill>
                  <a:schemeClr val="bg1"/>
                </a:solidFill>
                <a:ea typeface="宋体"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spcAft>
                <a:spcPct val="0"/>
              </a:spcAft>
              <a:buClrTx/>
              <a:buFontTx/>
              <a:buNone/>
              <a:defRPr sz="1200">
                <a:solidFill>
                  <a:schemeClr val="bg1"/>
                </a:solidFill>
                <a:ea typeface="宋体" charset="-122"/>
              </a:defRPr>
            </a:lvl1pPr>
          </a:lstStyle>
          <a:p>
            <a:pPr>
              <a:defRPr/>
            </a:pPr>
            <a:endParaRPr lang="en-US" altLang="zh-CN"/>
          </a:p>
        </p:txBody>
      </p:sp>
      <p:pic>
        <p:nvPicPr>
          <p:cNvPr id="1032" name="Picture 9" descr="artplus_nature_naturalcity42_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artplus_nature_naturalcity42_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artplus_nature_naturalcity42_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descr="artplus_nature_naturalcity42_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artplus_nature_naturalcity42_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descr="artplus_nature_naturalcity42_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 descr="artplus_nature_naturalcity42_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pic>
        <p:nvPicPr>
          <p:cNvPr id="1044" name="Picture 20" descr="a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25013" y="328613"/>
            <a:ext cx="942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1" descr="b_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 y="1371600"/>
            <a:ext cx="825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5"/>
          <p:cNvSpPr txBox="1">
            <a:spLocks noChangeArrowheads="1"/>
          </p:cNvSpPr>
          <p:nvPr/>
        </p:nvSpPr>
        <p:spPr bwMode="auto">
          <a:xfrm>
            <a:off x="6659563" y="6500813"/>
            <a:ext cx="2286000" cy="168275"/>
          </a:xfrm>
          <a:prstGeom prst="rect">
            <a:avLst/>
          </a:prstGeom>
          <a:noFill/>
          <a:ln>
            <a:noFill/>
          </a:ln>
          <a:effectLst/>
          <a:extLst/>
        </p:spPr>
        <p:txBody>
          <a:bodyPr/>
          <a:lstStyle>
            <a:defPPr>
              <a:defRPr lang="en-US"/>
            </a:defPPr>
            <a:lvl1pPr algn="r" rtl="0" fontAlgn="base">
              <a:lnSpc>
                <a:spcPct val="100000"/>
              </a:lnSpc>
              <a:spcBef>
                <a:spcPct val="0"/>
              </a:spcBef>
              <a:spcAft>
                <a:spcPct val="0"/>
              </a:spcAft>
              <a:buClrTx/>
              <a:buFontTx/>
              <a:buNone/>
              <a:defRPr sz="1800" kern="1200">
                <a:solidFill>
                  <a:schemeClr val="bg1"/>
                </a:solidFill>
                <a:latin typeface="Arial" charset="0"/>
                <a:ea typeface="宋体" charset="-122"/>
                <a:cs typeface="+mn-cs"/>
              </a:defRPr>
            </a:lvl1pPr>
            <a:lvl2pPr marL="4572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2pPr>
            <a:lvl3pPr marL="9144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3pPr>
            <a:lvl4pPr marL="13716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4pPr>
            <a:lvl5pPr marL="1828800" algn="ctr" rtl="0" fontAlgn="base">
              <a:lnSpc>
                <a:spcPct val="110000"/>
              </a:lnSpc>
              <a:spcBef>
                <a:spcPct val="25000"/>
              </a:spcBef>
              <a:spcAft>
                <a:spcPct val="15000"/>
              </a:spcAft>
              <a:buClr>
                <a:schemeClr val="tx2"/>
              </a:buClr>
              <a:buFont typeface="Wingdings" pitchFamily="2" charset="2"/>
              <a:buChar char="§"/>
              <a:defRPr sz="2800" kern="1200">
                <a:solidFill>
                  <a:srgbClr val="284C6A"/>
                </a:solidFill>
                <a:latin typeface="Arial" charset="0"/>
                <a:ea typeface="楷体_GB2312" pitchFamily="49" charset="-122"/>
                <a:cs typeface="+mn-cs"/>
              </a:defRPr>
            </a:lvl5pPr>
            <a:lvl6pPr marL="2286000" algn="l" defTabSz="914400" rtl="0" eaLnBrk="1" latinLnBrk="0" hangingPunct="1">
              <a:defRPr sz="2800" kern="1200">
                <a:solidFill>
                  <a:srgbClr val="284C6A"/>
                </a:solidFill>
                <a:latin typeface="Arial" charset="0"/>
                <a:ea typeface="楷体_GB2312" pitchFamily="49" charset="-122"/>
                <a:cs typeface="+mn-cs"/>
              </a:defRPr>
            </a:lvl6pPr>
            <a:lvl7pPr marL="2743200" algn="l" defTabSz="914400" rtl="0" eaLnBrk="1" latinLnBrk="0" hangingPunct="1">
              <a:defRPr sz="2800" kern="1200">
                <a:solidFill>
                  <a:srgbClr val="284C6A"/>
                </a:solidFill>
                <a:latin typeface="Arial" charset="0"/>
                <a:ea typeface="楷体_GB2312" pitchFamily="49" charset="-122"/>
                <a:cs typeface="+mn-cs"/>
              </a:defRPr>
            </a:lvl7pPr>
            <a:lvl8pPr marL="3200400" algn="l" defTabSz="914400" rtl="0" eaLnBrk="1" latinLnBrk="0" hangingPunct="1">
              <a:defRPr sz="2800" kern="1200">
                <a:solidFill>
                  <a:srgbClr val="284C6A"/>
                </a:solidFill>
                <a:latin typeface="Arial" charset="0"/>
                <a:ea typeface="楷体_GB2312" pitchFamily="49" charset="-122"/>
                <a:cs typeface="+mn-cs"/>
              </a:defRPr>
            </a:lvl8pPr>
            <a:lvl9pPr marL="3657600" algn="l" defTabSz="914400" rtl="0" eaLnBrk="1" latinLnBrk="0" hangingPunct="1">
              <a:defRPr sz="2800" kern="1200">
                <a:solidFill>
                  <a:srgbClr val="284C6A"/>
                </a:solidFill>
                <a:latin typeface="Arial" charset="0"/>
                <a:ea typeface="楷体_GB2312" pitchFamily="49" charset="-122"/>
                <a:cs typeface="+mn-cs"/>
              </a:defRPr>
            </a:lvl9pPr>
          </a:lstStyle>
          <a:p>
            <a:pPr>
              <a:defRPr/>
            </a:pPr>
            <a:r>
              <a:rPr lang="en-US" altLang="zh-CN" smtClean="0"/>
              <a:t>www.emca.cn</a:t>
            </a:r>
            <a:endParaRPr lang="en-US" altLang="zh-CN"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8" r:id="rId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nodeType="afterGroup">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083" y="-5185"/>
                                    </p:animMotion>
                                  </p:childTnLst>
                                </p:cTn>
                              </p:par>
                            </p:childTnLst>
                          </p:cTn>
                        </p:par>
                        <p:par>
                          <p:cTn id="11" fill="hold" nodeType="afterGroup">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33" y="-4838"/>
                                    </p:animMotion>
                                  </p:childTnLst>
                                </p:cTn>
                              </p:par>
                              <p:par>
                                <p:cTn id="14" presetID="22" presetClass="entr" presetSubtype="8"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txStyles>
    <p:title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Microsoft_Excel_97-2003_Worksheet3.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oleObject" Target="../embeddings/Microsoft_Excel_97-2003_Worksheet5.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r>
              <a:rPr lang="en-US" altLang="zh-CN" sz="1800" smtClean="0">
                <a:solidFill>
                  <a:schemeClr val="bg1"/>
                </a:solidFill>
              </a:rPr>
              <a:t>www.emca.cn</a:t>
            </a:r>
          </a:p>
        </p:txBody>
      </p:sp>
      <p:sp>
        <p:nvSpPr>
          <p:cNvPr id="17410" name="Rectangle 2"/>
          <p:cNvSpPr>
            <a:spLocks noGrp="1" noChangeArrowheads="1"/>
          </p:cNvSpPr>
          <p:nvPr>
            <p:ph type="ctrTitle"/>
          </p:nvPr>
        </p:nvSpPr>
        <p:spPr>
          <a:xfrm>
            <a:off x="323850" y="1206500"/>
            <a:ext cx="7416800" cy="1143000"/>
          </a:xfrm>
        </p:spPr>
        <p:txBody>
          <a:bodyPr/>
          <a:lstStyle/>
          <a:p>
            <a:pPr eaLnBrk="1" hangingPunct="1">
              <a:defRPr/>
            </a:pPr>
            <a:r>
              <a:rPr lang="zh-CN" altLang="en-US" sz="3600" i="0" smtClean="0">
                <a:effectLst>
                  <a:outerShdw blurRad="38100" dist="38100" dir="2700000" algn="tl">
                    <a:srgbClr val="C0C0C0"/>
                  </a:outerShdw>
                </a:effectLst>
                <a:latin typeface="华文新魏"/>
                <a:ea typeface="黑体" pitchFamily="2" charset="-122"/>
              </a:rPr>
              <a:t>合同能源管理与中国节能服务产业</a:t>
            </a:r>
            <a:endParaRPr lang="en-US" altLang="zh-CN" sz="3600" i="0" smtClean="0">
              <a:effectLst>
                <a:outerShdw blurRad="38100" dist="38100" dir="2700000" algn="tl">
                  <a:srgbClr val="C0C0C0"/>
                </a:outerShdw>
              </a:effectLst>
              <a:latin typeface="华文新魏"/>
              <a:ea typeface="黑体" pitchFamily="2" charset="-122"/>
            </a:endParaRPr>
          </a:p>
        </p:txBody>
      </p:sp>
      <p:sp>
        <p:nvSpPr>
          <p:cNvPr id="7172" name="Rectangle 3"/>
          <p:cNvSpPr>
            <a:spLocks noGrp="1" noChangeArrowheads="1"/>
          </p:cNvSpPr>
          <p:nvPr>
            <p:ph type="subTitle" idx="1"/>
          </p:nvPr>
        </p:nvSpPr>
        <p:spPr>
          <a:xfrm>
            <a:off x="107950" y="5229201"/>
            <a:ext cx="5400675" cy="1008088"/>
          </a:xfrm>
        </p:spPr>
        <p:txBody>
          <a:bodyPr/>
          <a:lstStyle/>
          <a:p>
            <a:pPr eaLnBrk="1" hangingPunct="1">
              <a:lnSpc>
                <a:spcPct val="80000"/>
              </a:lnSpc>
            </a:pPr>
            <a:r>
              <a:rPr lang="zh-CN" altLang="en-US" sz="2400" dirty="0" smtClean="0">
                <a:ea typeface="宋体" charset="-122"/>
              </a:rPr>
              <a:t>孙小亮</a:t>
            </a:r>
            <a:endParaRPr lang="en-US" altLang="zh-CN" sz="2400" dirty="0" smtClean="0">
              <a:ea typeface="宋体" charset="-122"/>
            </a:endParaRPr>
          </a:p>
          <a:p>
            <a:pPr eaLnBrk="1" hangingPunct="1">
              <a:lnSpc>
                <a:spcPct val="80000"/>
              </a:lnSpc>
            </a:pPr>
            <a:r>
              <a:rPr lang="zh-CN" altLang="en-US" sz="2400" dirty="0" smtClean="0">
                <a:ea typeface="宋体" charset="-122"/>
              </a:rPr>
              <a:t>中国节能协会节能服务产业委员会</a:t>
            </a:r>
          </a:p>
          <a:p>
            <a:pPr eaLnBrk="1" hangingPunct="1">
              <a:lnSpc>
                <a:spcPct val="80000"/>
              </a:lnSpc>
            </a:pPr>
            <a:r>
              <a:rPr lang="en-US" altLang="zh-CN" sz="2400" dirty="0" smtClean="0">
                <a:ea typeface="宋体" charset="-122"/>
              </a:rPr>
              <a:t>2013</a:t>
            </a:r>
            <a:r>
              <a:rPr lang="zh-CN" altLang="en-US" sz="2400" dirty="0" smtClean="0">
                <a:ea typeface="宋体" charset="-122"/>
              </a:rPr>
              <a:t>年</a:t>
            </a:r>
            <a:r>
              <a:rPr lang="en-US" altLang="zh-CN" sz="2400" dirty="0" smtClean="0">
                <a:ea typeface="宋体" charset="-122"/>
              </a:rPr>
              <a:t>5</a:t>
            </a:r>
            <a:r>
              <a:rPr lang="zh-CN" altLang="en-US" sz="2400" dirty="0" smtClean="0">
                <a:ea typeface="宋体" charset="-122"/>
              </a:rPr>
              <a:t>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zh-CN" altLang="en-US" sz="4400" smtClean="0">
                <a:solidFill>
                  <a:srgbClr val="003399"/>
                </a:solidFill>
                <a:ea typeface="宋体" charset="-122"/>
              </a:rPr>
              <a:t>备案节能服务公司变化</a:t>
            </a:r>
          </a:p>
        </p:txBody>
      </p:sp>
      <p:sp>
        <p:nvSpPr>
          <p:cNvPr id="52227" name="Rectangle 3"/>
          <p:cNvSpPr>
            <a:spLocks noChangeArrowheads="1"/>
          </p:cNvSpPr>
          <p:nvPr/>
        </p:nvSpPr>
        <p:spPr bwMode="auto">
          <a:xfrm>
            <a:off x="0" y="1690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sz="1800">
              <a:solidFill>
                <a:schemeClr val="tx1"/>
              </a:solidFill>
            </a:endParaRPr>
          </a:p>
        </p:txBody>
      </p:sp>
      <p:sp>
        <p:nvSpPr>
          <p:cNvPr id="52228" name="Rectangle 4"/>
          <p:cNvSpPr>
            <a:spLocks noChangeArrowheads="1"/>
          </p:cNvSpPr>
          <p:nvPr/>
        </p:nvSpPr>
        <p:spPr bwMode="auto">
          <a:xfrm>
            <a:off x="0" y="1633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sz="1800">
              <a:solidFill>
                <a:schemeClr val="tx1"/>
              </a:solidFill>
            </a:endParaRPr>
          </a:p>
        </p:txBody>
      </p:sp>
      <p:graphicFrame>
        <p:nvGraphicFramePr>
          <p:cNvPr id="52229" name="Object 6"/>
          <p:cNvGraphicFramePr>
            <a:graphicFrameLocks noChangeAspect="1"/>
          </p:cNvGraphicFramePr>
          <p:nvPr>
            <p:extLst>
              <p:ext uri="{D42A27DB-BD31-4B8C-83A1-F6EECF244321}">
                <p14:modId xmlns:p14="http://schemas.microsoft.com/office/powerpoint/2010/main" val="1488263316"/>
              </p:ext>
            </p:extLst>
          </p:nvPr>
        </p:nvGraphicFramePr>
        <p:xfrm>
          <a:off x="758825" y="1633538"/>
          <a:ext cx="4605263" cy="4171726"/>
        </p:xfrm>
        <a:graphic>
          <a:graphicData uri="http://schemas.openxmlformats.org/presentationml/2006/ole">
            <mc:AlternateContent xmlns:mc="http://schemas.openxmlformats.org/markup-compatibility/2006">
              <mc:Choice xmlns:v="urn:schemas-microsoft-com:vml" Requires="v">
                <p:oleObj spid="_x0000_s52263" name="工作表" r:id="rId4" imgW="7153407" imgH="4276751" progId="Excel.Sheet.8">
                  <p:embed/>
                </p:oleObj>
              </mc:Choice>
              <mc:Fallback>
                <p:oleObj name="工作表" r:id="rId4" imgW="7153407" imgH="4276751" progId="Excel.Sheet.8">
                  <p:embed/>
                  <p:pic>
                    <p:nvPicPr>
                      <p:cNvPr id="0" name="Object 6"/>
                      <p:cNvPicPr>
                        <a:picLocks noChangeAspect="1" noChangeArrowheads="1"/>
                      </p:cNvPicPr>
                      <p:nvPr/>
                    </p:nvPicPr>
                    <p:blipFill>
                      <a:blip r:embed="rId5"/>
                      <a:srcRect/>
                      <a:stretch>
                        <a:fillRect/>
                      </a:stretch>
                    </p:blipFill>
                    <p:spPr bwMode="auto">
                      <a:xfrm>
                        <a:off x="758825" y="1633538"/>
                        <a:ext cx="4605263" cy="4171726"/>
                      </a:xfrm>
                      <a:prstGeom prst="rect">
                        <a:avLst/>
                      </a:prstGeom>
                      <a:noFill/>
                      <a:ln>
                        <a:noFill/>
                      </a:ln>
                      <a:extLst/>
                    </p:spPr>
                  </p:pic>
                </p:oleObj>
              </mc:Fallback>
            </mc:AlternateContent>
          </a:graphicData>
        </a:graphic>
      </p:graphicFrame>
      <p:sp>
        <p:nvSpPr>
          <p:cNvPr id="8" name="Rectangle 6"/>
          <p:cNvSpPr>
            <a:spLocks noChangeArrowheads="1"/>
          </p:cNvSpPr>
          <p:nvPr/>
        </p:nvSpPr>
        <p:spPr bwMode="auto">
          <a:xfrm>
            <a:off x="755576" y="5877549"/>
            <a:ext cx="6244017"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marL="285750" indent="-285750">
              <a:spcBef>
                <a:spcPct val="50000"/>
              </a:spcBef>
              <a:buClr>
                <a:schemeClr val="folHlink"/>
              </a:buClr>
              <a:buFont typeface="Wingdings" pitchFamily="2" charset="2"/>
              <a:buChar char="u"/>
              <a:defRPr/>
            </a:pPr>
            <a:r>
              <a:rPr lang="zh-CN" altLang="en-US" sz="1800" dirty="0">
                <a:latin typeface="楷体" pitchFamily="49" charset="-122"/>
                <a:ea typeface="楷体" pitchFamily="49" charset="-122"/>
              </a:rPr>
              <a:t>注：四批</a:t>
            </a:r>
            <a:r>
              <a:rPr lang="zh-CN" altLang="en-US" sz="1800" dirty="0" smtClean="0">
                <a:latin typeface="楷体" pitchFamily="49" charset="-122"/>
                <a:ea typeface="楷体" pitchFamily="49" charset="-122"/>
              </a:rPr>
              <a:t>共计</a:t>
            </a:r>
            <a:r>
              <a:rPr lang="en-US" altLang="zh-CN" sz="1800" dirty="0" smtClean="0">
                <a:latin typeface="楷体" pitchFamily="49" charset="-122"/>
                <a:ea typeface="楷体" pitchFamily="49" charset="-122"/>
              </a:rPr>
              <a:t>3242</a:t>
            </a:r>
            <a:r>
              <a:rPr lang="zh-CN" altLang="en-US" sz="1800" dirty="0" smtClean="0">
                <a:latin typeface="楷体" pitchFamily="49" charset="-122"/>
                <a:ea typeface="楷体" pitchFamily="49" charset="-122"/>
              </a:rPr>
              <a:t>家</a:t>
            </a:r>
            <a:r>
              <a:rPr lang="zh-CN" altLang="en-US" sz="1800" dirty="0">
                <a:latin typeface="楷体" pitchFamily="49" charset="-122"/>
                <a:ea typeface="楷体" pitchFamily="49" charset="-122"/>
              </a:rPr>
              <a:t>，取消</a:t>
            </a:r>
            <a:r>
              <a:rPr lang="zh-CN" altLang="en-US" sz="1800" dirty="0" smtClean="0">
                <a:latin typeface="楷体" pitchFamily="49" charset="-122"/>
                <a:ea typeface="楷体" pitchFamily="49" charset="-122"/>
              </a:rPr>
              <a:t>资格</a:t>
            </a:r>
            <a:r>
              <a:rPr lang="en-US" altLang="zh-CN" sz="1800" dirty="0" smtClean="0">
                <a:latin typeface="楷体" pitchFamily="49" charset="-122"/>
                <a:ea typeface="楷体" pitchFamily="49" charset="-122"/>
              </a:rPr>
              <a:t>32</a:t>
            </a:r>
            <a:r>
              <a:rPr lang="zh-CN" altLang="en-US" sz="1800" dirty="0" smtClean="0">
                <a:latin typeface="楷体" pitchFamily="49" charset="-122"/>
                <a:ea typeface="楷体" pitchFamily="49" charset="-122"/>
              </a:rPr>
              <a:t>家</a:t>
            </a:r>
            <a:r>
              <a:rPr lang="zh-CN" altLang="en-US" sz="1800" dirty="0">
                <a:latin typeface="楷体" pitchFamily="49" charset="-122"/>
                <a:ea typeface="楷体" pitchFamily="49" charset="-122"/>
              </a:rPr>
              <a:t>，有效</a:t>
            </a:r>
            <a:r>
              <a:rPr lang="zh-CN" altLang="en-US" sz="1800" dirty="0" smtClean="0">
                <a:latin typeface="楷体" pitchFamily="49" charset="-122"/>
                <a:ea typeface="楷体" pitchFamily="49" charset="-122"/>
              </a:rPr>
              <a:t>企业</a:t>
            </a:r>
            <a:r>
              <a:rPr lang="en-US" altLang="zh-CN" sz="1800" dirty="0" smtClean="0">
                <a:latin typeface="楷体" pitchFamily="49" charset="-122"/>
                <a:ea typeface="楷体" pitchFamily="49" charset="-122"/>
              </a:rPr>
              <a:t>3210</a:t>
            </a:r>
            <a:r>
              <a:rPr lang="zh-CN" altLang="en-US" sz="1800" dirty="0" smtClean="0">
                <a:latin typeface="楷体" pitchFamily="49" charset="-122"/>
                <a:ea typeface="楷体" pitchFamily="49" charset="-122"/>
              </a:rPr>
              <a:t>家</a:t>
            </a:r>
            <a:r>
              <a:rPr lang="zh-CN" altLang="en-US" sz="1800" dirty="0">
                <a:latin typeface="楷体" pitchFamily="49" charset="-122"/>
                <a:ea typeface="楷体" pitchFamily="49" charset="-122"/>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3031065138"/>
              </p:ext>
            </p:extLst>
          </p:nvPr>
        </p:nvGraphicFramePr>
        <p:xfrm>
          <a:off x="5724128" y="1633538"/>
          <a:ext cx="2759472" cy="4171726"/>
        </p:xfrm>
        <a:graphic>
          <a:graphicData uri="http://schemas.openxmlformats.org/presentationml/2006/ole">
            <mc:AlternateContent xmlns:mc="http://schemas.openxmlformats.org/markup-compatibility/2006">
              <mc:Choice xmlns:v="urn:schemas-microsoft-com:vml" Requires="v">
                <p:oleObj spid="_x0000_s52264" name="工作表" r:id="rId7" imgW="6934290" imgH="4219446" progId="Excel.Sheet.8">
                  <p:embed/>
                </p:oleObj>
              </mc:Choice>
              <mc:Fallback>
                <p:oleObj name="工作表" r:id="rId7" imgW="6934290" imgH="4219446" progId="Excel.Sheet.8">
                  <p:embed/>
                  <p:pic>
                    <p:nvPicPr>
                      <p:cNvPr id="0" name="Object 6"/>
                      <p:cNvPicPr>
                        <a:picLocks noChangeAspect="1" noChangeArrowheads="1"/>
                      </p:cNvPicPr>
                      <p:nvPr/>
                    </p:nvPicPr>
                    <p:blipFill>
                      <a:blip r:embed="rId8"/>
                      <a:srcRect/>
                      <a:stretch>
                        <a:fillRect/>
                      </a:stretch>
                    </p:blipFill>
                    <p:spPr bwMode="auto">
                      <a:xfrm>
                        <a:off x="5724128" y="1633538"/>
                        <a:ext cx="2759472" cy="4171726"/>
                      </a:xfrm>
                      <a:prstGeom prst="rect">
                        <a:avLst/>
                      </a:prstGeom>
                      <a:noFill/>
                      <a:ln>
                        <a:noFill/>
                      </a:ln>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r>
              <a:rPr lang="zh-CN" altLang="en-US" sz="4400" smtClean="0">
                <a:solidFill>
                  <a:srgbClr val="003399"/>
                </a:solidFill>
                <a:ea typeface="宋体" charset="-122"/>
              </a:rPr>
              <a:t>节能服务公司类型</a:t>
            </a:r>
            <a:endParaRPr lang="zh-CN" altLang="en-US" smtClean="0">
              <a:ea typeface="宋体" charset="-122"/>
            </a:endParaRPr>
          </a:p>
        </p:txBody>
      </p:sp>
      <p:grpSp>
        <p:nvGrpSpPr>
          <p:cNvPr id="54275" name="Group 77"/>
          <p:cNvGrpSpPr>
            <a:grpSpLocks/>
          </p:cNvGrpSpPr>
          <p:nvPr/>
        </p:nvGrpSpPr>
        <p:grpSpPr bwMode="auto">
          <a:xfrm>
            <a:off x="1966913" y="2032000"/>
            <a:ext cx="4979987" cy="4216400"/>
            <a:chOff x="1811354" y="1396998"/>
            <a:chExt cx="4980470" cy="4216788"/>
          </a:xfrm>
        </p:grpSpPr>
        <p:grpSp>
          <p:nvGrpSpPr>
            <p:cNvPr id="54292" name="Group 36"/>
            <p:cNvGrpSpPr>
              <a:grpSpLocks/>
            </p:cNvGrpSpPr>
            <p:nvPr/>
          </p:nvGrpSpPr>
          <p:grpSpPr bwMode="auto">
            <a:xfrm>
              <a:off x="3338780" y="1396998"/>
              <a:ext cx="1950366" cy="1348699"/>
              <a:chOff x="3284445" y="3929064"/>
              <a:chExt cx="1950366" cy="1348699"/>
            </a:xfrm>
          </p:grpSpPr>
          <p:grpSp>
            <p:nvGrpSpPr>
              <p:cNvPr id="54344" name="Gruppe 199"/>
              <p:cNvGrpSpPr>
                <a:grpSpLocks/>
              </p:cNvGrpSpPr>
              <p:nvPr/>
            </p:nvGrpSpPr>
            <p:grpSpPr bwMode="auto">
              <a:xfrm>
                <a:off x="3284445" y="3929064"/>
                <a:ext cx="1950366" cy="1348699"/>
                <a:chOff x="2636520" y="2831704"/>
                <a:chExt cx="1919605" cy="1330208"/>
              </a:xfrm>
            </p:grpSpPr>
            <p:sp>
              <p:nvSpPr>
                <p:cNvPr id="42" name="Ellipse 59"/>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grpSp>
              <p:nvGrpSpPr>
                <p:cNvPr id="54349" name="Gruppe 91"/>
                <p:cNvGrpSpPr>
                  <a:grpSpLocks/>
                </p:cNvGrpSpPr>
                <p:nvPr/>
              </p:nvGrpSpPr>
              <p:grpSpPr bwMode="auto">
                <a:xfrm>
                  <a:off x="2976833" y="2831704"/>
                  <a:ext cx="1198924" cy="1187339"/>
                  <a:chOff x="1071835" y="2920232"/>
                  <a:chExt cx="1427572" cy="1413777"/>
                </a:xfrm>
              </p:grpSpPr>
              <p:sp>
                <p:nvSpPr>
                  <p:cNvPr id="44" name="Ellipse 44"/>
                  <p:cNvSpPr/>
                  <p:nvPr/>
                </p:nvSpPr>
                <p:spPr bwMode="auto">
                  <a:xfrm rot="21052097">
                    <a:off x="1085755" y="2920232"/>
                    <a:ext cx="1413652" cy="1413777"/>
                  </a:xfrm>
                  <a:prstGeom prst="ellipse">
                    <a:avLst/>
                  </a:prstGeom>
                  <a:gradFill flip="none" rotWithShape="1">
                    <a:gsLst>
                      <a:gs pos="0">
                        <a:srgbClr val="75F5FF"/>
                      </a:gs>
                      <a:gs pos="100000">
                        <a:srgbClr val="2090CE"/>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54353" name="Ellipse 45"/>
                  <p:cNvSpPr>
                    <a:spLocks noChangeArrowheads="1"/>
                  </p:cNvSpPr>
                  <p:nvPr/>
                </p:nvSpPr>
                <p:spPr bwMode="auto">
                  <a:xfrm>
                    <a:off x="1286549" y="2951056"/>
                    <a:ext cx="1026905" cy="76586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lnSpc>
                        <a:spcPct val="110000"/>
                      </a:lnSpc>
                      <a:spcBef>
                        <a:spcPct val="25000"/>
                      </a:spcBef>
                      <a:spcAft>
                        <a:spcPct val="15000"/>
                      </a:spcAft>
                      <a:buClr>
                        <a:schemeClr val="tx2"/>
                      </a:buClr>
                      <a:buFont typeface="Wingdings" pitchFamily="2" charset="2"/>
                      <a:buChar char="§"/>
                    </a:pPr>
                    <a:endParaRPr lang="da-DK" altLang="zh-CN">
                      <a:solidFill>
                        <a:srgbClr val="FFFFFF"/>
                      </a:solidFill>
                      <a:latin typeface="Calibri" pitchFamily="34" charset="0"/>
                      <a:ea typeface="MS PGothic" pitchFamily="34" charset="-128"/>
                    </a:endParaRPr>
                  </a:p>
                </p:txBody>
              </p:sp>
              <p:sp>
                <p:nvSpPr>
                  <p:cNvPr id="46"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grpSp>
          </p:grpSp>
          <p:sp>
            <p:nvSpPr>
              <p:cNvPr id="54345" name="TextBox 38"/>
              <p:cNvSpPr txBox="1">
                <a:spLocks noChangeArrowheads="1"/>
              </p:cNvSpPr>
              <p:nvPr/>
            </p:nvSpPr>
            <p:spPr bwMode="auto">
              <a:xfrm>
                <a:off x="4019466" y="4105522"/>
                <a:ext cx="422275" cy="60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sz="2800">
                    <a:solidFill>
                      <a:srgbClr val="284C6A"/>
                    </a:solidFill>
                    <a:latin typeface="Arial" charset="0"/>
                    <a:ea typeface="宋体" charset="-122"/>
                  </a:defRPr>
                </a:lvl1pPr>
                <a:lvl2pPr marL="742950" indent="-285750" defTabSz="801688" eaLnBrk="0" hangingPunct="0">
                  <a:defRPr sz="2800">
                    <a:solidFill>
                      <a:srgbClr val="284C6A"/>
                    </a:solidFill>
                    <a:latin typeface="Arial" charset="0"/>
                    <a:ea typeface="宋体" charset="-122"/>
                  </a:defRPr>
                </a:lvl2pPr>
                <a:lvl3pPr marL="1143000" indent="-228600" defTabSz="801688" eaLnBrk="0" hangingPunct="0">
                  <a:defRPr sz="2800">
                    <a:solidFill>
                      <a:srgbClr val="284C6A"/>
                    </a:solidFill>
                    <a:latin typeface="Arial" charset="0"/>
                    <a:ea typeface="宋体" charset="-122"/>
                  </a:defRPr>
                </a:lvl3pPr>
                <a:lvl4pPr marL="1600200" indent="-228600" defTabSz="801688" eaLnBrk="0" hangingPunct="0">
                  <a:defRPr sz="2800">
                    <a:solidFill>
                      <a:srgbClr val="284C6A"/>
                    </a:solidFill>
                    <a:latin typeface="Arial" charset="0"/>
                    <a:ea typeface="宋体" charset="-122"/>
                  </a:defRPr>
                </a:lvl4pPr>
                <a:lvl5pPr marL="2057400" indent="-228600" defTabSz="801688" eaLnBrk="0" hangingPunct="0">
                  <a:defRPr sz="2800">
                    <a:solidFill>
                      <a:srgbClr val="284C6A"/>
                    </a:solidFill>
                    <a:latin typeface="Arial" charset="0"/>
                    <a:ea typeface="宋体" charset="-122"/>
                  </a:defRPr>
                </a:lvl5pPr>
                <a:lvl6pPr marL="2514600" indent="-228600" defTabSz="801688" eaLnBrk="0" fontAlgn="base" hangingPunct="0">
                  <a:spcBef>
                    <a:spcPct val="0"/>
                  </a:spcBef>
                  <a:spcAft>
                    <a:spcPct val="0"/>
                  </a:spcAft>
                  <a:defRPr sz="2800">
                    <a:solidFill>
                      <a:srgbClr val="284C6A"/>
                    </a:solidFill>
                    <a:latin typeface="Arial" charset="0"/>
                    <a:ea typeface="宋体" charset="-122"/>
                  </a:defRPr>
                </a:lvl6pPr>
                <a:lvl7pPr marL="2971800" indent="-228600" defTabSz="801688" eaLnBrk="0" fontAlgn="base" hangingPunct="0">
                  <a:spcBef>
                    <a:spcPct val="0"/>
                  </a:spcBef>
                  <a:spcAft>
                    <a:spcPct val="0"/>
                  </a:spcAft>
                  <a:defRPr sz="2800">
                    <a:solidFill>
                      <a:srgbClr val="284C6A"/>
                    </a:solidFill>
                    <a:latin typeface="Arial" charset="0"/>
                    <a:ea typeface="宋体" charset="-122"/>
                  </a:defRPr>
                </a:lvl7pPr>
                <a:lvl8pPr marL="3429000" indent="-228600" defTabSz="801688" eaLnBrk="0" fontAlgn="base" hangingPunct="0">
                  <a:spcBef>
                    <a:spcPct val="0"/>
                  </a:spcBef>
                  <a:spcAft>
                    <a:spcPct val="0"/>
                  </a:spcAft>
                  <a:defRPr sz="2800">
                    <a:solidFill>
                      <a:srgbClr val="284C6A"/>
                    </a:solidFill>
                    <a:latin typeface="Arial" charset="0"/>
                    <a:ea typeface="宋体" charset="-122"/>
                  </a:defRPr>
                </a:lvl8pPr>
                <a:lvl9pPr marL="3886200" indent="-228600" defTabSz="801688" eaLnBrk="0" fontAlgn="base" hangingPunct="0">
                  <a:spcBef>
                    <a:spcPct val="0"/>
                  </a:spcBef>
                  <a:spcAft>
                    <a:spcPct val="0"/>
                  </a:spcAft>
                  <a:defRPr sz="2800">
                    <a:solidFill>
                      <a:srgbClr val="284C6A"/>
                    </a:solidFill>
                    <a:latin typeface="Arial" charset="0"/>
                    <a:ea typeface="宋体" charset="-122"/>
                  </a:defRPr>
                </a:lvl9pPr>
              </a:lstStyle>
              <a:p>
                <a:pPr algn="ctr" eaLnBrk="1" hangingPunct="1">
                  <a:lnSpc>
                    <a:spcPct val="110000"/>
                  </a:lnSpc>
                  <a:spcBef>
                    <a:spcPct val="20000"/>
                  </a:spcBef>
                  <a:spcAft>
                    <a:spcPct val="15000"/>
                  </a:spcAft>
                  <a:buClr>
                    <a:schemeClr val="tx2"/>
                  </a:buClr>
                  <a:buFont typeface="Wingdings" pitchFamily="2" charset="2"/>
                  <a:buNone/>
                </a:pPr>
                <a:r>
                  <a:rPr lang="zh-CN" altLang="zh-CN" sz="3200" noProof="1">
                    <a:solidFill>
                      <a:srgbClr val="808080"/>
                    </a:solidFill>
                    <a:latin typeface="Arial Black" pitchFamily="34" charset="0"/>
                    <a:ea typeface="楷体_GB2312" pitchFamily="49" charset="-122"/>
                  </a:rPr>
                  <a:t>1</a:t>
                </a:r>
              </a:p>
            </p:txBody>
          </p:sp>
        </p:grpSp>
        <p:grpSp>
          <p:nvGrpSpPr>
            <p:cNvPr id="54293" name="Group 44"/>
            <p:cNvGrpSpPr>
              <a:grpSpLocks/>
            </p:cNvGrpSpPr>
            <p:nvPr/>
          </p:nvGrpSpPr>
          <p:grpSpPr bwMode="auto">
            <a:xfrm>
              <a:off x="4841458" y="2494640"/>
              <a:ext cx="1950366" cy="1348700"/>
              <a:chOff x="1879215" y="2756822"/>
              <a:chExt cx="1950366" cy="1348700"/>
            </a:xfrm>
          </p:grpSpPr>
          <p:grpSp>
            <p:nvGrpSpPr>
              <p:cNvPr id="54332" name="Group 24"/>
              <p:cNvGrpSpPr>
                <a:grpSpLocks/>
              </p:cNvGrpSpPr>
              <p:nvPr/>
            </p:nvGrpSpPr>
            <p:grpSpPr bwMode="auto">
              <a:xfrm>
                <a:off x="1879215" y="2756822"/>
                <a:ext cx="1950366" cy="1348700"/>
                <a:chOff x="2041140" y="2216424"/>
                <a:chExt cx="1950366" cy="1348700"/>
              </a:xfrm>
            </p:grpSpPr>
            <p:sp>
              <p:nvSpPr>
                <p:cNvPr id="36" name="Ellipse 59"/>
                <p:cNvSpPr/>
                <p:nvPr/>
              </p:nvSpPr>
              <p:spPr bwMode="auto">
                <a:xfrm>
                  <a:off x="2041140"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37" name="Ellipse 44"/>
                <p:cNvSpPr/>
                <p:nvPr/>
              </p:nvSpPr>
              <p:spPr bwMode="auto">
                <a:xfrm rot="21052097">
                  <a:off x="2398784" y="2216424"/>
                  <a:ext cx="1206258" cy="1203845"/>
                </a:xfrm>
                <a:prstGeom prst="ellipse">
                  <a:avLst/>
                </a:prstGeom>
                <a:gradFill flip="none" rotWithShape="1">
                  <a:gsLst>
                    <a:gs pos="0">
                      <a:srgbClr val="A6F77D"/>
                    </a:gs>
                    <a:gs pos="100000">
                      <a:srgbClr val="72D816"/>
                    </a:gs>
                  </a:gsLst>
                  <a:path path="shape">
                    <a:fillToRect l="50000" t="50000" r="50000" b="50000"/>
                  </a:path>
                  <a:tileRect/>
                </a:gradFill>
                <a:ln w="9525" cap="flat" cmpd="sng" algn="ctr">
                  <a:solidFill>
                    <a:srgbClr val="4F950F"/>
                  </a:solidFill>
                  <a:prstDash val="solid"/>
                </a:ln>
                <a:effectLst>
                  <a:innerShdw blurRad="190500" dist="114300" dir="5640000">
                    <a:srgbClr val="000000">
                      <a:alpha val="37000"/>
                    </a:srgbClr>
                  </a:inn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54340" name="Ellipse 45"/>
                <p:cNvSpPr>
                  <a:spLocks noChangeArrowheads="1"/>
                </p:cNvSpPr>
                <p:nvPr/>
              </p:nvSpPr>
              <p:spPr bwMode="auto">
                <a:xfrm>
                  <a:off x="2570120"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lnSpc>
                      <a:spcPct val="110000"/>
                    </a:lnSpc>
                    <a:spcBef>
                      <a:spcPct val="25000"/>
                    </a:spcBef>
                    <a:spcAft>
                      <a:spcPct val="15000"/>
                    </a:spcAft>
                    <a:buClr>
                      <a:schemeClr val="tx2"/>
                    </a:buClr>
                    <a:buFont typeface="Wingdings" pitchFamily="2" charset="2"/>
                    <a:buChar char="§"/>
                  </a:pPr>
                  <a:endParaRPr lang="da-DK" altLang="zh-CN">
                    <a:solidFill>
                      <a:srgbClr val="FFFFFF"/>
                    </a:solidFill>
                    <a:latin typeface="Calibri" pitchFamily="34" charset="0"/>
                    <a:ea typeface="MS PGothic" pitchFamily="34" charset="-128"/>
                  </a:endParaRPr>
                </a:p>
              </p:txBody>
            </p:sp>
            <p:sp>
              <p:nvSpPr>
                <p:cNvPr id="39" name="Måne 63"/>
                <p:cNvSpPr/>
                <p:nvPr/>
              </p:nvSpPr>
              <p:spPr bwMode="auto">
                <a:xfrm rot="16552097">
                  <a:off x="2707413"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grpSp>
          <p:sp>
            <p:nvSpPr>
              <p:cNvPr id="54333" name="TextBox 46"/>
              <p:cNvSpPr txBox="1">
                <a:spLocks noChangeArrowheads="1"/>
              </p:cNvSpPr>
              <p:nvPr/>
            </p:nvSpPr>
            <p:spPr bwMode="auto">
              <a:xfrm>
                <a:off x="2635706" y="2933278"/>
                <a:ext cx="422275" cy="60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sz="2800">
                    <a:solidFill>
                      <a:srgbClr val="284C6A"/>
                    </a:solidFill>
                    <a:latin typeface="Arial" charset="0"/>
                    <a:ea typeface="宋体" charset="-122"/>
                  </a:defRPr>
                </a:lvl1pPr>
                <a:lvl2pPr marL="742950" indent="-285750" defTabSz="801688" eaLnBrk="0" hangingPunct="0">
                  <a:defRPr sz="2800">
                    <a:solidFill>
                      <a:srgbClr val="284C6A"/>
                    </a:solidFill>
                    <a:latin typeface="Arial" charset="0"/>
                    <a:ea typeface="宋体" charset="-122"/>
                  </a:defRPr>
                </a:lvl2pPr>
                <a:lvl3pPr marL="1143000" indent="-228600" defTabSz="801688" eaLnBrk="0" hangingPunct="0">
                  <a:defRPr sz="2800">
                    <a:solidFill>
                      <a:srgbClr val="284C6A"/>
                    </a:solidFill>
                    <a:latin typeface="Arial" charset="0"/>
                    <a:ea typeface="宋体" charset="-122"/>
                  </a:defRPr>
                </a:lvl3pPr>
                <a:lvl4pPr marL="1600200" indent="-228600" defTabSz="801688" eaLnBrk="0" hangingPunct="0">
                  <a:defRPr sz="2800">
                    <a:solidFill>
                      <a:srgbClr val="284C6A"/>
                    </a:solidFill>
                    <a:latin typeface="Arial" charset="0"/>
                    <a:ea typeface="宋体" charset="-122"/>
                  </a:defRPr>
                </a:lvl4pPr>
                <a:lvl5pPr marL="2057400" indent="-228600" defTabSz="801688" eaLnBrk="0" hangingPunct="0">
                  <a:defRPr sz="2800">
                    <a:solidFill>
                      <a:srgbClr val="284C6A"/>
                    </a:solidFill>
                    <a:latin typeface="Arial" charset="0"/>
                    <a:ea typeface="宋体" charset="-122"/>
                  </a:defRPr>
                </a:lvl5pPr>
                <a:lvl6pPr marL="2514600" indent="-228600" defTabSz="801688" eaLnBrk="0" fontAlgn="base" hangingPunct="0">
                  <a:spcBef>
                    <a:spcPct val="0"/>
                  </a:spcBef>
                  <a:spcAft>
                    <a:spcPct val="0"/>
                  </a:spcAft>
                  <a:defRPr sz="2800">
                    <a:solidFill>
                      <a:srgbClr val="284C6A"/>
                    </a:solidFill>
                    <a:latin typeface="Arial" charset="0"/>
                    <a:ea typeface="宋体" charset="-122"/>
                  </a:defRPr>
                </a:lvl6pPr>
                <a:lvl7pPr marL="2971800" indent="-228600" defTabSz="801688" eaLnBrk="0" fontAlgn="base" hangingPunct="0">
                  <a:spcBef>
                    <a:spcPct val="0"/>
                  </a:spcBef>
                  <a:spcAft>
                    <a:spcPct val="0"/>
                  </a:spcAft>
                  <a:defRPr sz="2800">
                    <a:solidFill>
                      <a:srgbClr val="284C6A"/>
                    </a:solidFill>
                    <a:latin typeface="Arial" charset="0"/>
                    <a:ea typeface="宋体" charset="-122"/>
                  </a:defRPr>
                </a:lvl7pPr>
                <a:lvl8pPr marL="3429000" indent="-228600" defTabSz="801688" eaLnBrk="0" fontAlgn="base" hangingPunct="0">
                  <a:spcBef>
                    <a:spcPct val="0"/>
                  </a:spcBef>
                  <a:spcAft>
                    <a:spcPct val="0"/>
                  </a:spcAft>
                  <a:defRPr sz="2800">
                    <a:solidFill>
                      <a:srgbClr val="284C6A"/>
                    </a:solidFill>
                    <a:latin typeface="Arial" charset="0"/>
                    <a:ea typeface="宋体" charset="-122"/>
                  </a:defRPr>
                </a:lvl8pPr>
                <a:lvl9pPr marL="3886200" indent="-228600" defTabSz="801688" eaLnBrk="0" fontAlgn="base" hangingPunct="0">
                  <a:spcBef>
                    <a:spcPct val="0"/>
                  </a:spcBef>
                  <a:spcAft>
                    <a:spcPct val="0"/>
                  </a:spcAft>
                  <a:defRPr sz="2800">
                    <a:solidFill>
                      <a:srgbClr val="284C6A"/>
                    </a:solidFill>
                    <a:latin typeface="Arial" charset="0"/>
                    <a:ea typeface="宋体" charset="-122"/>
                  </a:defRPr>
                </a:lvl9pPr>
              </a:lstStyle>
              <a:p>
                <a:pPr algn="ctr" eaLnBrk="1" hangingPunct="1">
                  <a:lnSpc>
                    <a:spcPct val="110000"/>
                  </a:lnSpc>
                  <a:spcBef>
                    <a:spcPct val="20000"/>
                  </a:spcBef>
                  <a:spcAft>
                    <a:spcPct val="15000"/>
                  </a:spcAft>
                  <a:buClr>
                    <a:schemeClr val="tx2"/>
                  </a:buClr>
                  <a:buFont typeface="Wingdings" pitchFamily="2" charset="2"/>
                  <a:buNone/>
                </a:pPr>
                <a:r>
                  <a:rPr lang="zh-CN" altLang="zh-CN" sz="3200" noProof="1">
                    <a:solidFill>
                      <a:srgbClr val="808080"/>
                    </a:solidFill>
                    <a:latin typeface="Arial Black" pitchFamily="34" charset="0"/>
                    <a:ea typeface="楷体_GB2312" pitchFamily="49" charset="-122"/>
                  </a:rPr>
                  <a:t>2</a:t>
                </a:r>
              </a:p>
            </p:txBody>
          </p:sp>
        </p:grpSp>
        <p:grpSp>
          <p:nvGrpSpPr>
            <p:cNvPr id="54294" name="Group 51"/>
            <p:cNvGrpSpPr>
              <a:grpSpLocks/>
            </p:cNvGrpSpPr>
            <p:nvPr/>
          </p:nvGrpSpPr>
          <p:grpSpPr bwMode="auto">
            <a:xfrm>
              <a:off x="4270964" y="4265086"/>
              <a:ext cx="1950366" cy="1348700"/>
              <a:chOff x="4401030" y="2756822"/>
              <a:chExt cx="1950366" cy="1348700"/>
            </a:xfrm>
          </p:grpSpPr>
          <p:grpSp>
            <p:nvGrpSpPr>
              <p:cNvPr id="54320" name="Group 30"/>
              <p:cNvGrpSpPr>
                <a:grpSpLocks/>
              </p:cNvGrpSpPr>
              <p:nvPr/>
            </p:nvGrpSpPr>
            <p:grpSpPr bwMode="auto">
              <a:xfrm>
                <a:off x="4401030" y="2756822"/>
                <a:ext cx="1950366" cy="1348700"/>
                <a:chOff x="3669915" y="2216424"/>
                <a:chExt cx="1950366" cy="1348700"/>
              </a:xfrm>
            </p:grpSpPr>
            <p:sp>
              <p:nvSpPr>
                <p:cNvPr id="30" name="Ellipse 59"/>
                <p:cNvSpPr/>
                <p:nvPr/>
              </p:nvSpPr>
              <p:spPr bwMode="auto">
                <a:xfrm>
                  <a:off x="3669915"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31" name="Ellipse 44"/>
                <p:cNvSpPr/>
                <p:nvPr/>
              </p:nvSpPr>
              <p:spPr bwMode="auto">
                <a:xfrm rot="21052097">
                  <a:off x="4027559" y="2216424"/>
                  <a:ext cx="1206258" cy="1203845"/>
                </a:xfrm>
                <a:prstGeom prst="ellipse">
                  <a:avLst/>
                </a:prstGeom>
                <a:gradFill flip="none" rotWithShape="1">
                  <a:gsLst>
                    <a:gs pos="0">
                      <a:srgbClr val="FF66CC"/>
                    </a:gs>
                    <a:gs pos="100000">
                      <a:srgbClr val="FF99CC"/>
                    </a:gs>
                  </a:gsLst>
                  <a:path path="shape">
                    <a:fillToRect l="50000" t="50000" r="50000" b="50000"/>
                  </a:path>
                  <a:tileRect/>
                </a:gradFill>
                <a:ln w="9525" cap="flat" cmpd="sng" algn="ctr">
                  <a:solidFill>
                    <a:srgbClr val="CC6600"/>
                  </a:solidFill>
                  <a:prstDash val="solid"/>
                </a:ln>
                <a:effectLst>
                  <a:innerShdw blurRad="190500" dist="114300" dir="5640000">
                    <a:srgbClr val="000000">
                      <a:alpha val="37000"/>
                    </a:srgbClr>
                  </a:inn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54328" name="Ellipse 45"/>
                <p:cNvSpPr>
                  <a:spLocks noChangeArrowheads="1"/>
                </p:cNvSpPr>
                <p:nvPr/>
              </p:nvSpPr>
              <p:spPr bwMode="auto">
                <a:xfrm>
                  <a:off x="4198895"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lnSpc>
                      <a:spcPct val="110000"/>
                    </a:lnSpc>
                    <a:spcBef>
                      <a:spcPct val="25000"/>
                    </a:spcBef>
                    <a:spcAft>
                      <a:spcPct val="15000"/>
                    </a:spcAft>
                    <a:buClr>
                      <a:schemeClr val="tx2"/>
                    </a:buClr>
                    <a:buFont typeface="Wingdings" pitchFamily="2" charset="2"/>
                    <a:buChar char="§"/>
                  </a:pPr>
                  <a:endParaRPr lang="da-DK" altLang="zh-CN">
                    <a:solidFill>
                      <a:srgbClr val="FFFFFF"/>
                    </a:solidFill>
                    <a:latin typeface="Calibri" pitchFamily="34" charset="0"/>
                    <a:ea typeface="MS PGothic" pitchFamily="34" charset="-128"/>
                  </a:endParaRPr>
                </a:p>
              </p:txBody>
            </p:sp>
            <p:sp>
              <p:nvSpPr>
                <p:cNvPr id="33" name="Måne 63"/>
                <p:cNvSpPr/>
                <p:nvPr/>
              </p:nvSpPr>
              <p:spPr bwMode="auto">
                <a:xfrm rot="16552097">
                  <a:off x="4336188"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grpSp>
          <p:sp>
            <p:nvSpPr>
              <p:cNvPr id="54321" name="TextBox 53"/>
              <p:cNvSpPr txBox="1">
                <a:spLocks noChangeArrowheads="1"/>
              </p:cNvSpPr>
              <p:nvPr/>
            </p:nvSpPr>
            <p:spPr bwMode="auto">
              <a:xfrm>
                <a:off x="5159595" y="2933278"/>
                <a:ext cx="422275" cy="60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sz="2800">
                    <a:solidFill>
                      <a:srgbClr val="284C6A"/>
                    </a:solidFill>
                    <a:latin typeface="Arial" charset="0"/>
                    <a:ea typeface="宋体" charset="-122"/>
                  </a:defRPr>
                </a:lvl1pPr>
                <a:lvl2pPr marL="742950" indent="-285750" defTabSz="801688" eaLnBrk="0" hangingPunct="0">
                  <a:defRPr sz="2800">
                    <a:solidFill>
                      <a:srgbClr val="284C6A"/>
                    </a:solidFill>
                    <a:latin typeface="Arial" charset="0"/>
                    <a:ea typeface="宋体" charset="-122"/>
                  </a:defRPr>
                </a:lvl2pPr>
                <a:lvl3pPr marL="1143000" indent="-228600" defTabSz="801688" eaLnBrk="0" hangingPunct="0">
                  <a:defRPr sz="2800">
                    <a:solidFill>
                      <a:srgbClr val="284C6A"/>
                    </a:solidFill>
                    <a:latin typeface="Arial" charset="0"/>
                    <a:ea typeface="宋体" charset="-122"/>
                  </a:defRPr>
                </a:lvl3pPr>
                <a:lvl4pPr marL="1600200" indent="-228600" defTabSz="801688" eaLnBrk="0" hangingPunct="0">
                  <a:defRPr sz="2800">
                    <a:solidFill>
                      <a:srgbClr val="284C6A"/>
                    </a:solidFill>
                    <a:latin typeface="Arial" charset="0"/>
                    <a:ea typeface="宋体" charset="-122"/>
                  </a:defRPr>
                </a:lvl4pPr>
                <a:lvl5pPr marL="2057400" indent="-228600" defTabSz="801688" eaLnBrk="0" hangingPunct="0">
                  <a:defRPr sz="2800">
                    <a:solidFill>
                      <a:srgbClr val="284C6A"/>
                    </a:solidFill>
                    <a:latin typeface="Arial" charset="0"/>
                    <a:ea typeface="宋体" charset="-122"/>
                  </a:defRPr>
                </a:lvl5pPr>
                <a:lvl6pPr marL="2514600" indent="-228600" defTabSz="801688" eaLnBrk="0" fontAlgn="base" hangingPunct="0">
                  <a:spcBef>
                    <a:spcPct val="0"/>
                  </a:spcBef>
                  <a:spcAft>
                    <a:spcPct val="0"/>
                  </a:spcAft>
                  <a:defRPr sz="2800">
                    <a:solidFill>
                      <a:srgbClr val="284C6A"/>
                    </a:solidFill>
                    <a:latin typeface="Arial" charset="0"/>
                    <a:ea typeface="宋体" charset="-122"/>
                  </a:defRPr>
                </a:lvl6pPr>
                <a:lvl7pPr marL="2971800" indent="-228600" defTabSz="801688" eaLnBrk="0" fontAlgn="base" hangingPunct="0">
                  <a:spcBef>
                    <a:spcPct val="0"/>
                  </a:spcBef>
                  <a:spcAft>
                    <a:spcPct val="0"/>
                  </a:spcAft>
                  <a:defRPr sz="2800">
                    <a:solidFill>
                      <a:srgbClr val="284C6A"/>
                    </a:solidFill>
                    <a:latin typeface="Arial" charset="0"/>
                    <a:ea typeface="宋体" charset="-122"/>
                  </a:defRPr>
                </a:lvl7pPr>
                <a:lvl8pPr marL="3429000" indent="-228600" defTabSz="801688" eaLnBrk="0" fontAlgn="base" hangingPunct="0">
                  <a:spcBef>
                    <a:spcPct val="0"/>
                  </a:spcBef>
                  <a:spcAft>
                    <a:spcPct val="0"/>
                  </a:spcAft>
                  <a:defRPr sz="2800">
                    <a:solidFill>
                      <a:srgbClr val="284C6A"/>
                    </a:solidFill>
                    <a:latin typeface="Arial" charset="0"/>
                    <a:ea typeface="宋体" charset="-122"/>
                  </a:defRPr>
                </a:lvl8pPr>
                <a:lvl9pPr marL="3886200" indent="-228600" defTabSz="801688" eaLnBrk="0" fontAlgn="base" hangingPunct="0">
                  <a:spcBef>
                    <a:spcPct val="0"/>
                  </a:spcBef>
                  <a:spcAft>
                    <a:spcPct val="0"/>
                  </a:spcAft>
                  <a:defRPr sz="2800">
                    <a:solidFill>
                      <a:srgbClr val="284C6A"/>
                    </a:solidFill>
                    <a:latin typeface="Arial" charset="0"/>
                    <a:ea typeface="宋体" charset="-122"/>
                  </a:defRPr>
                </a:lvl9pPr>
              </a:lstStyle>
              <a:p>
                <a:pPr algn="ctr" eaLnBrk="1" hangingPunct="1">
                  <a:lnSpc>
                    <a:spcPct val="110000"/>
                  </a:lnSpc>
                  <a:spcBef>
                    <a:spcPct val="20000"/>
                  </a:spcBef>
                  <a:spcAft>
                    <a:spcPct val="15000"/>
                  </a:spcAft>
                  <a:buClr>
                    <a:schemeClr val="tx2"/>
                  </a:buClr>
                  <a:buFont typeface="Wingdings" pitchFamily="2" charset="2"/>
                  <a:buNone/>
                </a:pPr>
                <a:r>
                  <a:rPr lang="zh-CN" altLang="zh-CN" sz="3200" noProof="1">
                    <a:solidFill>
                      <a:srgbClr val="808080"/>
                    </a:solidFill>
                    <a:latin typeface="Arial Black" pitchFamily="34" charset="0"/>
                    <a:ea typeface="楷体_GB2312" pitchFamily="49" charset="-122"/>
                  </a:rPr>
                  <a:t>3</a:t>
                </a:r>
              </a:p>
            </p:txBody>
          </p:sp>
        </p:grpSp>
        <p:grpSp>
          <p:nvGrpSpPr>
            <p:cNvPr id="54295" name="Group 58"/>
            <p:cNvGrpSpPr>
              <a:grpSpLocks/>
            </p:cNvGrpSpPr>
            <p:nvPr/>
          </p:nvGrpSpPr>
          <p:grpSpPr bwMode="auto">
            <a:xfrm>
              <a:off x="2430499" y="4254753"/>
              <a:ext cx="1950366" cy="1348700"/>
              <a:chOff x="745260" y="884314"/>
              <a:chExt cx="1950366" cy="1348700"/>
            </a:xfrm>
          </p:grpSpPr>
          <p:sp>
            <p:nvSpPr>
              <p:cNvPr id="23" name="Ellipse 59"/>
              <p:cNvSpPr/>
              <p:nvPr/>
            </p:nvSpPr>
            <p:spPr bwMode="auto">
              <a:xfrm>
                <a:off x="745260" y="183973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24" name="Ellipse 44"/>
              <p:cNvSpPr/>
              <p:nvPr/>
            </p:nvSpPr>
            <p:spPr bwMode="auto">
              <a:xfrm rot="21052097">
                <a:off x="1102904" y="884314"/>
                <a:ext cx="1206258" cy="1203845"/>
              </a:xfrm>
              <a:prstGeom prst="ellipse">
                <a:avLst/>
              </a:prstGeom>
              <a:gradFill flip="none" rotWithShape="1">
                <a:gsLst>
                  <a:gs pos="0">
                    <a:srgbClr val="FF0000"/>
                  </a:gs>
                  <a:gs pos="100000">
                    <a:srgbClr val="FF3300"/>
                  </a:gs>
                </a:gsLst>
                <a:path path="shape">
                  <a:fillToRect l="50000" t="50000" r="50000" b="50000"/>
                </a:path>
                <a:tileRect/>
              </a:gradFill>
              <a:ln w="9525" cap="flat" cmpd="sng" algn="ctr">
                <a:solidFill>
                  <a:srgbClr val="FF3300"/>
                </a:solidFill>
                <a:prstDash val="solid"/>
              </a:ln>
              <a:effectLst>
                <a:innerShdw blurRad="190500" dist="114300" dir="5640000">
                  <a:srgbClr val="000000">
                    <a:alpha val="37000"/>
                  </a:srgbClr>
                </a:inn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54315" name="Ellipse 45"/>
              <p:cNvSpPr>
                <a:spLocks noChangeArrowheads="1"/>
              </p:cNvSpPr>
              <p:nvPr/>
            </p:nvSpPr>
            <p:spPr bwMode="auto">
              <a:xfrm>
                <a:off x="1274240" y="91056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lnSpc>
                    <a:spcPct val="110000"/>
                  </a:lnSpc>
                  <a:spcBef>
                    <a:spcPct val="25000"/>
                  </a:spcBef>
                  <a:spcAft>
                    <a:spcPct val="15000"/>
                  </a:spcAft>
                  <a:buClr>
                    <a:schemeClr val="tx2"/>
                  </a:buClr>
                  <a:buFont typeface="Wingdings" pitchFamily="2" charset="2"/>
                  <a:buChar char="§"/>
                </a:pPr>
                <a:endParaRPr lang="da-DK" altLang="zh-CN">
                  <a:solidFill>
                    <a:srgbClr val="FFFFFF"/>
                  </a:solidFill>
                  <a:latin typeface="Calibri" pitchFamily="34" charset="0"/>
                  <a:ea typeface="MS PGothic" pitchFamily="34" charset="-128"/>
                </a:endParaRPr>
              </a:p>
            </p:txBody>
          </p:sp>
          <p:sp>
            <p:nvSpPr>
              <p:cNvPr id="26" name="Måne 63"/>
              <p:cNvSpPr/>
              <p:nvPr/>
            </p:nvSpPr>
            <p:spPr bwMode="auto">
              <a:xfrm rot="16552097">
                <a:off x="1411533" y="121368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54319" name="TextBox 63"/>
              <p:cNvSpPr txBox="1">
                <a:spLocks noChangeArrowheads="1"/>
              </p:cNvSpPr>
              <p:nvPr/>
            </p:nvSpPr>
            <p:spPr bwMode="auto">
              <a:xfrm>
                <a:off x="1474074" y="1060770"/>
                <a:ext cx="422275" cy="60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sz="2800">
                    <a:solidFill>
                      <a:srgbClr val="284C6A"/>
                    </a:solidFill>
                    <a:latin typeface="Arial" charset="0"/>
                    <a:ea typeface="宋体" charset="-122"/>
                  </a:defRPr>
                </a:lvl1pPr>
                <a:lvl2pPr marL="742950" indent="-285750" defTabSz="801688" eaLnBrk="0" hangingPunct="0">
                  <a:defRPr sz="2800">
                    <a:solidFill>
                      <a:srgbClr val="284C6A"/>
                    </a:solidFill>
                    <a:latin typeface="Arial" charset="0"/>
                    <a:ea typeface="宋体" charset="-122"/>
                  </a:defRPr>
                </a:lvl2pPr>
                <a:lvl3pPr marL="1143000" indent="-228600" defTabSz="801688" eaLnBrk="0" hangingPunct="0">
                  <a:defRPr sz="2800">
                    <a:solidFill>
                      <a:srgbClr val="284C6A"/>
                    </a:solidFill>
                    <a:latin typeface="Arial" charset="0"/>
                    <a:ea typeface="宋体" charset="-122"/>
                  </a:defRPr>
                </a:lvl3pPr>
                <a:lvl4pPr marL="1600200" indent="-228600" defTabSz="801688" eaLnBrk="0" hangingPunct="0">
                  <a:defRPr sz="2800">
                    <a:solidFill>
                      <a:srgbClr val="284C6A"/>
                    </a:solidFill>
                    <a:latin typeface="Arial" charset="0"/>
                    <a:ea typeface="宋体" charset="-122"/>
                  </a:defRPr>
                </a:lvl4pPr>
                <a:lvl5pPr marL="2057400" indent="-228600" defTabSz="801688" eaLnBrk="0" hangingPunct="0">
                  <a:defRPr sz="2800">
                    <a:solidFill>
                      <a:srgbClr val="284C6A"/>
                    </a:solidFill>
                    <a:latin typeface="Arial" charset="0"/>
                    <a:ea typeface="宋体" charset="-122"/>
                  </a:defRPr>
                </a:lvl5pPr>
                <a:lvl6pPr marL="2514600" indent="-228600" defTabSz="801688" eaLnBrk="0" fontAlgn="base" hangingPunct="0">
                  <a:spcBef>
                    <a:spcPct val="0"/>
                  </a:spcBef>
                  <a:spcAft>
                    <a:spcPct val="0"/>
                  </a:spcAft>
                  <a:defRPr sz="2800">
                    <a:solidFill>
                      <a:srgbClr val="284C6A"/>
                    </a:solidFill>
                    <a:latin typeface="Arial" charset="0"/>
                    <a:ea typeface="宋体" charset="-122"/>
                  </a:defRPr>
                </a:lvl6pPr>
                <a:lvl7pPr marL="2971800" indent="-228600" defTabSz="801688" eaLnBrk="0" fontAlgn="base" hangingPunct="0">
                  <a:spcBef>
                    <a:spcPct val="0"/>
                  </a:spcBef>
                  <a:spcAft>
                    <a:spcPct val="0"/>
                  </a:spcAft>
                  <a:defRPr sz="2800">
                    <a:solidFill>
                      <a:srgbClr val="284C6A"/>
                    </a:solidFill>
                    <a:latin typeface="Arial" charset="0"/>
                    <a:ea typeface="宋体" charset="-122"/>
                  </a:defRPr>
                </a:lvl7pPr>
                <a:lvl8pPr marL="3429000" indent="-228600" defTabSz="801688" eaLnBrk="0" fontAlgn="base" hangingPunct="0">
                  <a:spcBef>
                    <a:spcPct val="0"/>
                  </a:spcBef>
                  <a:spcAft>
                    <a:spcPct val="0"/>
                  </a:spcAft>
                  <a:defRPr sz="2800">
                    <a:solidFill>
                      <a:srgbClr val="284C6A"/>
                    </a:solidFill>
                    <a:latin typeface="Arial" charset="0"/>
                    <a:ea typeface="宋体" charset="-122"/>
                  </a:defRPr>
                </a:lvl8pPr>
                <a:lvl9pPr marL="3886200" indent="-228600" defTabSz="801688" eaLnBrk="0" fontAlgn="base" hangingPunct="0">
                  <a:spcBef>
                    <a:spcPct val="0"/>
                  </a:spcBef>
                  <a:spcAft>
                    <a:spcPct val="0"/>
                  </a:spcAft>
                  <a:defRPr sz="2800">
                    <a:solidFill>
                      <a:srgbClr val="284C6A"/>
                    </a:solidFill>
                    <a:latin typeface="Arial" charset="0"/>
                    <a:ea typeface="宋体" charset="-122"/>
                  </a:defRPr>
                </a:lvl9pPr>
              </a:lstStyle>
              <a:p>
                <a:pPr algn="ctr" eaLnBrk="1" hangingPunct="1">
                  <a:lnSpc>
                    <a:spcPct val="110000"/>
                  </a:lnSpc>
                  <a:spcBef>
                    <a:spcPct val="20000"/>
                  </a:spcBef>
                  <a:spcAft>
                    <a:spcPct val="15000"/>
                  </a:spcAft>
                  <a:buClr>
                    <a:schemeClr val="tx2"/>
                  </a:buClr>
                  <a:buFont typeface="Wingdings" pitchFamily="2" charset="2"/>
                  <a:buNone/>
                </a:pPr>
                <a:r>
                  <a:rPr lang="zh-CN" altLang="zh-CN" sz="3200" noProof="1">
                    <a:solidFill>
                      <a:srgbClr val="808080"/>
                    </a:solidFill>
                    <a:latin typeface="Arial Black" pitchFamily="34" charset="0"/>
                    <a:ea typeface="楷体_GB2312" pitchFamily="49" charset="-122"/>
                  </a:rPr>
                  <a:t>4</a:t>
                </a:r>
              </a:p>
            </p:txBody>
          </p:sp>
        </p:grpSp>
        <p:grpSp>
          <p:nvGrpSpPr>
            <p:cNvPr id="54296" name="Group 64"/>
            <p:cNvGrpSpPr>
              <a:grpSpLocks/>
            </p:cNvGrpSpPr>
            <p:nvPr/>
          </p:nvGrpSpPr>
          <p:grpSpPr bwMode="auto">
            <a:xfrm>
              <a:off x="1811354" y="2492628"/>
              <a:ext cx="1950366" cy="1348700"/>
              <a:chOff x="5077633" y="1046239"/>
              <a:chExt cx="1950366" cy="1348700"/>
            </a:xfrm>
          </p:grpSpPr>
          <p:grpSp>
            <p:nvGrpSpPr>
              <p:cNvPr id="54297" name="Group 42"/>
              <p:cNvGrpSpPr>
                <a:grpSpLocks/>
              </p:cNvGrpSpPr>
              <p:nvPr/>
            </p:nvGrpSpPr>
            <p:grpSpPr bwMode="auto">
              <a:xfrm>
                <a:off x="5077633" y="1046239"/>
                <a:ext cx="1950366" cy="1348700"/>
                <a:chOff x="6984615" y="2243138"/>
                <a:chExt cx="1950366" cy="1348700"/>
              </a:xfrm>
            </p:grpSpPr>
            <p:sp>
              <p:nvSpPr>
                <p:cNvPr id="19" name="Ellipse 59"/>
                <p:cNvSpPr/>
                <p:nvPr/>
              </p:nvSpPr>
              <p:spPr bwMode="auto">
                <a:xfrm>
                  <a:off x="6984615" y="3198560"/>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20" name="Ellipse 44"/>
                <p:cNvSpPr/>
                <p:nvPr/>
              </p:nvSpPr>
              <p:spPr bwMode="auto">
                <a:xfrm rot="328265">
                  <a:off x="7399409" y="2243138"/>
                  <a:ext cx="1206258" cy="1203845"/>
                </a:xfrm>
                <a:prstGeom prst="ellipse">
                  <a:avLst/>
                </a:prstGeom>
                <a:gradFill flip="none" rotWithShape="1">
                  <a:gsLst>
                    <a:gs pos="0">
                      <a:srgbClr val="FFFF00"/>
                    </a:gs>
                    <a:gs pos="100000">
                      <a:srgbClr val="FFFF66"/>
                    </a:gs>
                  </a:gsLst>
                  <a:path path="shape">
                    <a:fillToRect l="50000" t="50000" r="50000" b="50000"/>
                  </a:path>
                  <a:tileRect/>
                </a:gradFill>
                <a:ln w="9525" cap="flat" cmpd="sng" algn="ctr">
                  <a:solidFill>
                    <a:srgbClr val="FFFF00"/>
                  </a:solidFill>
                  <a:prstDash val="solid"/>
                </a:ln>
                <a:effectLst>
                  <a:innerShdw blurRad="190500" dist="114300" dir="5640000">
                    <a:srgbClr val="FFFF00">
                      <a:alpha val="37000"/>
                    </a:srgbClr>
                  </a:inn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54305" name="Ellipse 45"/>
                <p:cNvSpPr>
                  <a:spLocks noChangeArrowheads="1"/>
                </p:cNvSpPr>
                <p:nvPr/>
              </p:nvSpPr>
              <p:spPr bwMode="auto">
                <a:xfrm>
                  <a:off x="7573535" y="2252567"/>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lnSpc>
                      <a:spcPct val="110000"/>
                    </a:lnSpc>
                    <a:spcBef>
                      <a:spcPct val="25000"/>
                    </a:spcBef>
                    <a:spcAft>
                      <a:spcPct val="15000"/>
                    </a:spcAft>
                    <a:buClr>
                      <a:schemeClr val="tx2"/>
                    </a:buClr>
                    <a:buFont typeface="Wingdings" pitchFamily="2" charset="2"/>
                    <a:buChar char="§"/>
                  </a:pPr>
                  <a:endParaRPr lang="da-DK" altLang="zh-CN">
                    <a:solidFill>
                      <a:srgbClr val="FFFFFF"/>
                    </a:solidFill>
                    <a:latin typeface="Calibri" pitchFamily="34" charset="0"/>
                    <a:ea typeface="MS PGothic" pitchFamily="34" charset="-128"/>
                  </a:endParaRPr>
                </a:p>
              </p:txBody>
            </p:sp>
            <p:sp>
              <p:nvSpPr>
                <p:cNvPr id="22" name="Måne 63"/>
                <p:cNvSpPr/>
                <p:nvPr/>
              </p:nvSpPr>
              <p:spPr bwMode="auto">
                <a:xfrm rot="16382331">
                  <a:off x="7718039" y="2643887"/>
                  <a:ext cx="529974" cy="1170987"/>
                </a:xfrm>
                <a:prstGeom prst="moon">
                  <a:avLst>
                    <a:gd name="adj" fmla="val 30329"/>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grpSp>
          <p:sp>
            <p:nvSpPr>
              <p:cNvPr id="54298" name="TextBox 66"/>
              <p:cNvSpPr txBox="1">
                <a:spLocks noChangeArrowheads="1"/>
              </p:cNvSpPr>
              <p:nvPr/>
            </p:nvSpPr>
            <p:spPr bwMode="auto">
              <a:xfrm>
                <a:off x="5857171" y="1222695"/>
                <a:ext cx="422275" cy="60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sz="2800">
                    <a:solidFill>
                      <a:srgbClr val="284C6A"/>
                    </a:solidFill>
                    <a:latin typeface="Arial" charset="0"/>
                    <a:ea typeface="宋体" charset="-122"/>
                  </a:defRPr>
                </a:lvl1pPr>
                <a:lvl2pPr marL="742950" indent="-285750" defTabSz="801688" eaLnBrk="0" hangingPunct="0">
                  <a:defRPr sz="2800">
                    <a:solidFill>
                      <a:srgbClr val="284C6A"/>
                    </a:solidFill>
                    <a:latin typeface="Arial" charset="0"/>
                    <a:ea typeface="宋体" charset="-122"/>
                  </a:defRPr>
                </a:lvl2pPr>
                <a:lvl3pPr marL="1143000" indent="-228600" defTabSz="801688" eaLnBrk="0" hangingPunct="0">
                  <a:defRPr sz="2800">
                    <a:solidFill>
                      <a:srgbClr val="284C6A"/>
                    </a:solidFill>
                    <a:latin typeface="Arial" charset="0"/>
                    <a:ea typeface="宋体" charset="-122"/>
                  </a:defRPr>
                </a:lvl3pPr>
                <a:lvl4pPr marL="1600200" indent="-228600" defTabSz="801688" eaLnBrk="0" hangingPunct="0">
                  <a:defRPr sz="2800">
                    <a:solidFill>
                      <a:srgbClr val="284C6A"/>
                    </a:solidFill>
                    <a:latin typeface="Arial" charset="0"/>
                    <a:ea typeface="宋体" charset="-122"/>
                  </a:defRPr>
                </a:lvl4pPr>
                <a:lvl5pPr marL="2057400" indent="-228600" defTabSz="801688" eaLnBrk="0" hangingPunct="0">
                  <a:defRPr sz="2800">
                    <a:solidFill>
                      <a:srgbClr val="284C6A"/>
                    </a:solidFill>
                    <a:latin typeface="Arial" charset="0"/>
                    <a:ea typeface="宋体" charset="-122"/>
                  </a:defRPr>
                </a:lvl5pPr>
                <a:lvl6pPr marL="2514600" indent="-228600" defTabSz="801688" eaLnBrk="0" fontAlgn="base" hangingPunct="0">
                  <a:spcBef>
                    <a:spcPct val="0"/>
                  </a:spcBef>
                  <a:spcAft>
                    <a:spcPct val="0"/>
                  </a:spcAft>
                  <a:defRPr sz="2800">
                    <a:solidFill>
                      <a:srgbClr val="284C6A"/>
                    </a:solidFill>
                    <a:latin typeface="Arial" charset="0"/>
                    <a:ea typeface="宋体" charset="-122"/>
                  </a:defRPr>
                </a:lvl6pPr>
                <a:lvl7pPr marL="2971800" indent="-228600" defTabSz="801688" eaLnBrk="0" fontAlgn="base" hangingPunct="0">
                  <a:spcBef>
                    <a:spcPct val="0"/>
                  </a:spcBef>
                  <a:spcAft>
                    <a:spcPct val="0"/>
                  </a:spcAft>
                  <a:defRPr sz="2800">
                    <a:solidFill>
                      <a:srgbClr val="284C6A"/>
                    </a:solidFill>
                    <a:latin typeface="Arial" charset="0"/>
                    <a:ea typeface="宋体" charset="-122"/>
                  </a:defRPr>
                </a:lvl7pPr>
                <a:lvl8pPr marL="3429000" indent="-228600" defTabSz="801688" eaLnBrk="0" fontAlgn="base" hangingPunct="0">
                  <a:spcBef>
                    <a:spcPct val="0"/>
                  </a:spcBef>
                  <a:spcAft>
                    <a:spcPct val="0"/>
                  </a:spcAft>
                  <a:defRPr sz="2800">
                    <a:solidFill>
                      <a:srgbClr val="284C6A"/>
                    </a:solidFill>
                    <a:latin typeface="Arial" charset="0"/>
                    <a:ea typeface="宋体" charset="-122"/>
                  </a:defRPr>
                </a:lvl8pPr>
                <a:lvl9pPr marL="3886200" indent="-228600" defTabSz="801688" eaLnBrk="0" fontAlgn="base" hangingPunct="0">
                  <a:spcBef>
                    <a:spcPct val="0"/>
                  </a:spcBef>
                  <a:spcAft>
                    <a:spcPct val="0"/>
                  </a:spcAft>
                  <a:defRPr sz="2800">
                    <a:solidFill>
                      <a:srgbClr val="284C6A"/>
                    </a:solidFill>
                    <a:latin typeface="Arial" charset="0"/>
                    <a:ea typeface="宋体" charset="-122"/>
                  </a:defRPr>
                </a:lvl9pPr>
              </a:lstStyle>
              <a:p>
                <a:pPr algn="ctr" eaLnBrk="1" hangingPunct="1">
                  <a:lnSpc>
                    <a:spcPct val="110000"/>
                  </a:lnSpc>
                  <a:spcBef>
                    <a:spcPct val="20000"/>
                  </a:spcBef>
                  <a:spcAft>
                    <a:spcPct val="15000"/>
                  </a:spcAft>
                  <a:buClr>
                    <a:schemeClr val="tx2"/>
                  </a:buClr>
                  <a:buFont typeface="Wingdings" pitchFamily="2" charset="2"/>
                  <a:buNone/>
                </a:pPr>
                <a:r>
                  <a:rPr lang="zh-CN" altLang="zh-CN" sz="3200" noProof="1">
                    <a:solidFill>
                      <a:srgbClr val="808080"/>
                    </a:solidFill>
                    <a:latin typeface="Arial Black" pitchFamily="34" charset="0"/>
                    <a:ea typeface="楷体_GB2312" pitchFamily="49" charset="-122"/>
                  </a:rPr>
                  <a:t>5</a:t>
                </a:r>
              </a:p>
            </p:txBody>
          </p:sp>
        </p:grpSp>
      </p:grpSp>
      <p:grpSp>
        <p:nvGrpSpPr>
          <p:cNvPr id="54276" name="Group 76"/>
          <p:cNvGrpSpPr>
            <a:grpSpLocks/>
          </p:cNvGrpSpPr>
          <p:nvPr/>
        </p:nvGrpSpPr>
        <p:grpSpPr bwMode="auto">
          <a:xfrm>
            <a:off x="3048000" y="2970213"/>
            <a:ext cx="2819400" cy="2714625"/>
            <a:chOff x="2892546" y="2335297"/>
            <a:chExt cx="2819673" cy="2714875"/>
          </a:xfrm>
        </p:grpSpPr>
        <p:sp>
          <p:nvSpPr>
            <p:cNvPr id="7" name="Right Arrow 71"/>
            <p:cNvSpPr>
              <a:spLocks noChangeArrowheads="1"/>
            </p:cNvSpPr>
            <p:nvPr/>
          </p:nvSpPr>
          <p:spPr bwMode="auto">
            <a:xfrm rot="19504032">
              <a:off x="3394245" y="2359111"/>
              <a:ext cx="285778" cy="403262"/>
            </a:xfrm>
            <a:prstGeom prst="diagStripe">
              <a:avLst/>
            </a:prstGeom>
            <a:solidFill>
              <a:schemeClr val="accent5">
                <a:lumMod val="90000"/>
              </a:schemeClr>
            </a:solidFill>
            <a:ln w="9525">
              <a:solidFill>
                <a:schemeClr val="accent5"/>
              </a:solidFill>
              <a:miter lim="800000"/>
              <a:headEnd/>
              <a:tailEnd/>
            </a:ln>
            <a:effectLst>
              <a:outerShdw dist="23000" dir="5400000" rotWithShape="0">
                <a:srgbClr val="808080">
                  <a:alpha val="34998"/>
                </a:srgbClr>
              </a:out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zh-CN" altLang="zh-CN" sz="1400">
                <a:solidFill>
                  <a:srgbClr val="FFFFFF"/>
                </a:solidFill>
                <a:latin typeface="Calibri" pitchFamily="34" charset="0"/>
                <a:ea typeface="MS PGothic" pitchFamily="34" charset="-128"/>
              </a:endParaRPr>
            </a:p>
          </p:txBody>
        </p:sp>
        <p:sp>
          <p:nvSpPr>
            <p:cNvPr id="8" name="Right Arrow 72"/>
            <p:cNvSpPr>
              <a:spLocks noChangeArrowheads="1"/>
            </p:cNvSpPr>
            <p:nvPr/>
          </p:nvSpPr>
          <p:spPr bwMode="auto">
            <a:xfrm rot="2267406">
              <a:off x="4899340" y="2335297"/>
              <a:ext cx="285778" cy="403262"/>
            </a:xfrm>
            <a:prstGeom prst="diagStripe">
              <a:avLst/>
            </a:prstGeom>
            <a:solidFill>
              <a:schemeClr val="accent5">
                <a:lumMod val="90000"/>
              </a:schemeClr>
            </a:solidFill>
            <a:ln w="9525">
              <a:solidFill>
                <a:schemeClr val="accent5"/>
              </a:solidFill>
              <a:miter lim="800000"/>
              <a:headEnd/>
              <a:tailEnd/>
            </a:ln>
            <a:effectLst>
              <a:outerShdw dist="23000" dir="5400000" rotWithShape="0">
                <a:srgbClr val="808080">
                  <a:alpha val="34998"/>
                </a:srgbClr>
              </a:out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zh-CN" altLang="zh-CN" sz="1400">
                <a:solidFill>
                  <a:srgbClr val="FFFFFF"/>
                </a:solidFill>
                <a:latin typeface="Calibri" pitchFamily="34" charset="0"/>
                <a:ea typeface="MS PGothic" pitchFamily="34" charset="-128"/>
              </a:endParaRPr>
            </a:p>
          </p:txBody>
        </p:sp>
        <p:sp>
          <p:nvSpPr>
            <p:cNvPr id="9" name="Right Arrow 73"/>
            <p:cNvSpPr>
              <a:spLocks noChangeArrowheads="1"/>
            </p:cNvSpPr>
            <p:nvPr/>
          </p:nvSpPr>
          <p:spPr bwMode="auto">
            <a:xfrm rot="6437788">
              <a:off x="5367699" y="3749888"/>
              <a:ext cx="285776" cy="403264"/>
            </a:xfrm>
            <a:prstGeom prst="diagStripe">
              <a:avLst/>
            </a:prstGeom>
            <a:solidFill>
              <a:schemeClr val="accent5">
                <a:lumMod val="90000"/>
              </a:schemeClr>
            </a:solidFill>
            <a:ln w="9525">
              <a:solidFill>
                <a:schemeClr val="accent5"/>
              </a:solidFill>
              <a:miter lim="800000"/>
              <a:headEnd/>
              <a:tailEnd/>
            </a:ln>
            <a:effectLst>
              <a:outerShdw dist="23000" dir="5400000" rotWithShape="0">
                <a:srgbClr val="808080">
                  <a:alpha val="34998"/>
                </a:srgbClr>
              </a:out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zh-CN" altLang="zh-CN" sz="1400">
                <a:solidFill>
                  <a:srgbClr val="FFFFFF"/>
                </a:solidFill>
                <a:latin typeface="Calibri" pitchFamily="34" charset="0"/>
                <a:ea typeface="MS PGothic" pitchFamily="34" charset="-128"/>
              </a:endParaRPr>
            </a:p>
          </p:txBody>
        </p:sp>
        <p:sp>
          <p:nvSpPr>
            <p:cNvPr id="10" name="Right Arrow 74"/>
            <p:cNvSpPr>
              <a:spLocks noChangeArrowheads="1"/>
            </p:cNvSpPr>
            <p:nvPr/>
          </p:nvSpPr>
          <p:spPr bwMode="auto">
            <a:xfrm rot="10800000">
              <a:off x="4167432" y="4646910"/>
              <a:ext cx="285778" cy="403262"/>
            </a:xfrm>
            <a:prstGeom prst="diagStripe">
              <a:avLst/>
            </a:prstGeom>
            <a:solidFill>
              <a:schemeClr val="accent5">
                <a:lumMod val="90000"/>
              </a:schemeClr>
            </a:solidFill>
            <a:ln w="9525">
              <a:solidFill>
                <a:schemeClr val="accent5"/>
              </a:solidFill>
              <a:miter lim="800000"/>
              <a:headEnd/>
              <a:tailEnd/>
            </a:ln>
            <a:effectLst>
              <a:outerShdw dist="23000" dir="5400000" rotWithShape="0">
                <a:srgbClr val="808080">
                  <a:alpha val="34998"/>
                </a:srgbClr>
              </a:out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zh-CN" altLang="zh-CN" sz="1400">
                <a:solidFill>
                  <a:srgbClr val="FFFFFF"/>
                </a:solidFill>
                <a:latin typeface="Calibri" pitchFamily="34" charset="0"/>
                <a:ea typeface="MS PGothic" pitchFamily="34" charset="-128"/>
              </a:endParaRPr>
            </a:p>
          </p:txBody>
        </p:sp>
        <p:sp>
          <p:nvSpPr>
            <p:cNvPr id="11" name="Right Arrow 75"/>
            <p:cNvSpPr>
              <a:spLocks noChangeArrowheads="1"/>
            </p:cNvSpPr>
            <p:nvPr/>
          </p:nvSpPr>
          <p:spPr bwMode="auto">
            <a:xfrm rot="-6391603">
              <a:off x="2951290" y="3780053"/>
              <a:ext cx="285776" cy="403264"/>
            </a:xfrm>
            <a:prstGeom prst="diagStripe">
              <a:avLst/>
            </a:prstGeom>
            <a:solidFill>
              <a:schemeClr val="accent5">
                <a:lumMod val="90000"/>
              </a:schemeClr>
            </a:solidFill>
            <a:ln w="9525">
              <a:solidFill>
                <a:schemeClr val="accent5"/>
              </a:solidFill>
              <a:miter lim="800000"/>
              <a:headEnd/>
              <a:tailEnd/>
            </a:ln>
            <a:effectLst>
              <a:outerShdw dist="23000" dir="5400000" rotWithShape="0">
                <a:srgbClr val="808080">
                  <a:alpha val="34998"/>
                </a:srgbClr>
              </a:outerShdw>
            </a:effectLst>
          </p:spPr>
          <p:txBody>
            <a:bodyPr anchor="ctr"/>
            <a:lstStyle/>
            <a:p>
              <a:pPr algn="ctr" defTabSz="457200">
                <a:lnSpc>
                  <a:spcPct val="110000"/>
                </a:lnSpc>
                <a:spcBef>
                  <a:spcPct val="25000"/>
                </a:spcBef>
                <a:spcAft>
                  <a:spcPct val="15000"/>
                </a:spcAft>
                <a:buClr>
                  <a:schemeClr val="tx2"/>
                </a:buClr>
                <a:buFont typeface="Wingdings" pitchFamily="2" charset="2"/>
                <a:buChar char="§"/>
                <a:defRPr/>
              </a:pPr>
              <a:endParaRPr lang="zh-CN" altLang="zh-CN" sz="1400">
                <a:solidFill>
                  <a:srgbClr val="FFFFFF"/>
                </a:solidFill>
                <a:latin typeface="Calibri" pitchFamily="34" charset="0"/>
                <a:ea typeface="MS PGothic" pitchFamily="34" charset="-128"/>
              </a:endParaRPr>
            </a:p>
          </p:txBody>
        </p:sp>
      </p:grpSp>
      <p:sp>
        <p:nvSpPr>
          <p:cNvPr id="47" name="Line 33"/>
          <p:cNvSpPr>
            <a:spLocks noChangeShapeType="1"/>
          </p:cNvSpPr>
          <p:nvPr/>
        </p:nvSpPr>
        <p:spPr bwMode="auto">
          <a:xfrm rot="5400000" flipH="1" flipV="1">
            <a:off x="2646363" y="5292725"/>
            <a:ext cx="0" cy="539750"/>
          </a:xfrm>
          <a:prstGeom prst="line">
            <a:avLst/>
          </a:prstGeom>
          <a:noFill/>
          <a:ln w="19050">
            <a:solidFill>
              <a:srgbClr val="D7D8D9">
                <a:lumMod val="25000"/>
              </a:srgbClr>
            </a:solidFill>
            <a:prstDash val="sysDot"/>
            <a:round/>
            <a:headEnd/>
            <a:tailEnd/>
          </a:ln>
          <a:effectLst/>
        </p:spPr>
        <p:txBody>
          <a:bodyPr/>
          <a:lstStyle/>
          <a:p>
            <a:pPr algn="ctr" fontAlgn="auto">
              <a:lnSpc>
                <a:spcPct val="110000"/>
              </a:lnSpc>
              <a:spcBef>
                <a:spcPts val="0"/>
              </a:spcBef>
              <a:spcAft>
                <a:spcPts val="0"/>
              </a:spcAft>
              <a:buClr>
                <a:schemeClr val="tx2"/>
              </a:buClr>
              <a:buFont typeface="Wingdings" pitchFamily="2" charset="2"/>
              <a:buChar char="§"/>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54278" name="Rektangel 63"/>
          <p:cNvSpPr>
            <a:spLocks noChangeArrowheads="1"/>
          </p:cNvSpPr>
          <p:nvPr/>
        </p:nvSpPr>
        <p:spPr bwMode="auto">
          <a:xfrm>
            <a:off x="6175375" y="2460625"/>
            <a:ext cx="15160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lnSpc>
                <a:spcPct val="110000"/>
              </a:lnSpc>
              <a:spcBef>
                <a:spcPct val="20000"/>
              </a:spcBef>
              <a:spcAft>
                <a:spcPct val="15000"/>
              </a:spcAft>
              <a:buClr>
                <a:schemeClr val="tx2"/>
              </a:buClr>
              <a:buFont typeface="Wingdings" pitchFamily="2" charset="2"/>
              <a:buNone/>
            </a:pPr>
            <a:r>
              <a:rPr lang="zh-CN" altLang="en-US" sz="2400" noProof="1">
                <a:latin typeface="楷体" pitchFamily="49" charset="-122"/>
                <a:ea typeface="楷体" pitchFamily="49" charset="-122"/>
              </a:rPr>
              <a:t>上市公司</a:t>
            </a:r>
            <a:endParaRPr lang="zh-CN" altLang="zh-CN" sz="2400" noProof="1">
              <a:latin typeface="楷体" pitchFamily="49" charset="-122"/>
              <a:ea typeface="楷体" pitchFamily="49" charset="-122"/>
            </a:endParaRPr>
          </a:p>
        </p:txBody>
      </p:sp>
      <p:sp>
        <p:nvSpPr>
          <p:cNvPr id="49" name="Line 33"/>
          <p:cNvSpPr>
            <a:spLocks noChangeShapeType="1"/>
          </p:cNvSpPr>
          <p:nvPr/>
        </p:nvSpPr>
        <p:spPr bwMode="auto">
          <a:xfrm rot="5400000" flipV="1">
            <a:off x="2049463" y="3067050"/>
            <a:ext cx="350837" cy="373063"/>
          </a:xfrm>
          <a:prstGeom prst="line">
            <a:avLst/>
          </a:prstGeom>
          <a:noFill/>
          <a:ln w="19050">
            <a:solidFill>
              <a:srgbClr val="D7D8D9">
                <a:lumMod val="25000"/>
              </a:srgbClr>
            </a:solidFill>
            <a:prstDash val="sysDot"/>
            <a:round/>
            <a:headEnd/>
            <a:tailEnd/>
          </a:ln>
          <a:effectLst/>
        </p:spPr>
        <p:txBody>
          <a:bodyPr/>
          <a:lstStyle/>
          <a:p>
            <a:pPr algn="ctr" fontAlgn="auto">
              <a:lnSpc>
                <a:spcPct val="110000"/>
              </a:lnSpc>
              <a:spcBef>
                <a:spcPts val="0"/>
              </a:spcBef>
              <a:spcAft>
                <a:spcPts val="0"/>
              </a:spcAft>
              <a:buClr>
                <a:schemeClr val="tx2"/>
              </a:buClr>
              <a:buFont typeface="Wingdings" pitchFamily="2" charset="2"/>
              <a:buChar char="§"/>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54280" name="Rektangel 63"/>
          <p:cNvSpPr>
            <a:spLocks noChangeArrowheads="1"/>
          </p:cNvSpPr>
          <p:nvPr/>
        </p:nvSpPr>
        <p:spPr bwMode="auto">
          <a:xfrm>
            <a:off x="6648450" y="5281613"/>
            <a:ext cx="14398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lnSpc>
                <a:spcPct val="110000"/>
              </a:lnSpc>
              <a:spcBef>
                <a:spcPct val="20000"/>
              </a:spcBef>
              <a:spcAft>
                <a:spcPct val="15000"/>
              </a:spcAft>
              <a:buClr>
                <a:schemeClr val="tx2"/>
              </a:buClr>
              <a:buFont typeface="Wingdings" pitchFamily="2" charset="2"/>
              <a:buNone/>
            </a:pPr>
            <a:r>
              <a:rPr lang="zh-CN" altLang="en-US" sz="2400" noProof="1">
                <a:latin typeface="楷体" pitchFamily="49" charset="-122"/>
                <a:ea typeface="楷体" pitchFamily="49" charset="-122"/>
              </a:rPr>
              <a:t>国有企业</a:t>
            </a:r>
            <a:endParaRPr lang="zh-CN" altLang="zh-CN" sz="2400" noProof="1">
              <a:latin typeface="楷体" pitchFamily="49" charset="-122"/>
              <a:ea typeface="楷体" pitchFamily="49" charset="-122"/>
            </a:endParaRPr>
          </a:p>
        </p:txBody>
      </p:sp>
      <p:sp>
        <p:nvSpPr>
          <p:cNvPr id="51" name="Line 33"/>
          <p:cNvSpPr>
            <a:spLocks noChangeShapeType="1"/>
          </p:cNvSpPr>
          <p:nvPr/>
        </p:nvSpPr>
        <p:spPr bwMode="auto">
          <a:xfrm rot="5400000">
            <a:off x="6502401" y="2889250"/>
            <a:ext cx="385762" cy="503237"/>
          </a:xfrm>
          <a:prstGeom prst="line">
            <a:avLst/>
          </a:prstGeom>
          <a:noFill/>
          <a:ln w="19050">
            <a:solidFill>
              <a:srgbClr val="D7D8D9">
                <a:lumMod val="25000"/>
              </a:srgbClr>
            </a:solidFill>
            <a:prstDash val="sysDot"/>
            <a:round/>
            <a:headEnd/>
            <a:tailEnd/>
          </a:ln>
          <a:effectLst/>
        </p:spPr>
        <p:txBody>
          <a:bodyPr/>
          <a:lstStyle/>
          <a:p>
            <a:pPr algn="ctr" fontAlgn="auto">
              <a:lnSpc>
                <a:spcPct val="110000"/>
              </a:lnSpc>
              <a:spcBef>
                <a:spcPts val="0"/>
              </a:spcBef>
              <a:spcAft>
                <a:spcPts val="0"/>
              </a:spcAft>
              <a:buClr>
                <a:schemeClr val="tx2"/>
              </a:buClr>
              <a:buFont typeface="Wingdings" pitchFamily="2" charset="2"/>
              <a:buChar char="§"/>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54282" name="Rektangel 63"/>
          <p:cNvSpPr>
            <a:spLocks noChangeArrowheads="1"/>
          </p:cNvSpPr>
          <p:nvPr/>
        </p:nvSpPr>
        <p:spPr bwMode="auto">
          <a:xfrm>
            <a:off x="1327150" y="2532063"/>
            <a:ext cx="1444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lnSpc>
                <a:spcPct val="110000"/>
              </a:lnSpc>
              <a:spcBef>
                <a:spcPct val="20000"/>
              </a:spcBef>
              <a:spcAft>
                <a:spcPct val="15000"/>
              </a:spcAft>
              <a:buClr>
                <a:schemeClr val="tx2"/>
              </a:buClr>
              <a:buFont typeface="Wingdings" pitchFamily="2" charset="2"/>
              <a:buNone/>
            </a:pPr>
            <a:r>
              <a:rPr lang="zh-CN" altLang="en-US" sz="2400" noProof="1">
                <a:latin typeface="楷体" pitchFamily="49" charset="-122"/>
                <a:ea typeface="楷体" pitchFamily="49" charset="-122"/>
              </a:rPr>
              <a:t>外资企业</a:t>
            </a:r>
            <a:endParaRPr lang="zh-CN" altLang="zh-CN" sz="2400" noProof="1">
              <a:latin typeface="楷体" pitchFamily="49" charset="-122"/>
              <a:ea typeface="楷体" pitchFamily="49" charset="-122"/>
            </a:endParaRPr>
          </a:p>
        </p:txBody>
      </p:sp>
      <p:sp>
        <p:nvSpPr>
          <p:cNvPr id="53" name="Line 33"/>
          <p:cNvSpPr>
            <a:spLocks noChangeShapeType="1"/>
          </p:cNvSpPr>
          <p:nvPr/>
        </p:nvSpPr>
        <p:spPr bwMode="auto">
          <a:xfrm rot="5400000" flipH="1" flipV="1">
            <a:off x="6315869" y="5245894"/>
            <a:ext cx="28575" cy="636587"/>
          </a:xfrm>
          <a:prstGeom prst="line">
            <a:avLst/>
          </a:prstGeom>
          <a:noFill/>
          <a:ln w="19050">
            <a:solidFill>
              <a:srgbClr val="D7D8D9">
                <a:lumMod val="25000"/>
              </a:srgbClr>
            </a:solidFill>
            <a:prstDash val="sysDot"/>
            <a:round/>
            <a:headEnd/>
            <a:tailEnd/>
          </a:ln>
          <a:effectLst/>
        </p:spPr>
        <p:txBody>
          <a:bodyPr/>
          <a:lstStyle/>
          <a:p>
            <a:pPr algn="ctr" fontAlgn="auto">
              <a:lnSpc>
                <a:spcPct val="110000"/>
              </a:lnSpc>
              <a:spcBef>
                <a:spcPts val="0"/>
              </a:spcBef>
              <a:spcAft>
                <a:spcPts val="0"/>
              </a:spcAft>
              <a:buClr>
                <a:schemeClr val="tx2"/>
              </a:buClr>
              <a:buFont typeface="Wingdings" pitchFamily="2" charset="2"/>
              <a:buChar char="§"/>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54284" name="Rektangel 63"/>
          <p:cNvSpPr>
            <a:spLocks noChangeArrowheads="1"/>
          </p:cNvSpPr>
          <p:nvPr/>
        </p:nvSpPr>
        <p:spPr bwMode="auto">
          <a:xfrm>
            <a:off x="936625" y="5281613"/>
            <a:ext cx="14398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lnSpc>
                <a:spcPct val="110000"/>
              </a:lnSpc>
              <a:spcBef>
                <a:spcPct val="20000"/>
              </a:spcBef>
              <a:spcAft>
                <a:spcPct val="15000"/>
              </a:spcAft>
              <a:buClr>
                <a:schemeClr val="tx2"/>
              </a:buClr>
              <a:buFont typeface="Wingdings" pitchFamily="2" charset="2"/>
              <a:buNone/>
            </a:pPr>
            <a:r>
              <a:rPr lang="zh-CN" altLang="en-US" sz="2400" noProof="1">
                <a:latin typeface="楷体" pitchFamily="49" charset="-122"/>
                <a:ea typeface="楷体" pitchFamily="49" charset="-122"/>
              </a:rPr>
              <a:t>中外合资</a:t>
            </a:r>
            <a:endParaRPr lang="zh-CN" altLang="zh-CN" sz="2400" noProof="1">
              <a:latin typeface="楷体" pitchFamily="49" charset="-122"/>
              <a:ea typeface="楷体" pitchFamily="49" charset="-122"/>
            </a:endParaRPr>
          </a:p>
        </p:txBody>
      </p:sp>
      <p:sp>
        <p:nvSpPr>
          <p:cNvPr id="55" name="Line 33"/>
          <p:cNvSpPr>
            <a:spLocks noChangeShapeType="1"/>
          </p:cNvSpPr>
          <p:nvPr/>
        </p:nvSpPr>
        <p:spPr bwMode="auto">
          <a:xfrm rot="5400000" flipV="1">
            <a:off x="4183063" y="1744662"/>
            <a:ext cx="477838" cy="11113"/>
          </a:xfrm>
          <a:prstGeom prst="line">
            <a:avLst/>
          </a:prstGeom>
          <a:noFill/>
          <a:ln w="19050">
            <a:solidFill>
              <a:srgbClr val="D7D8D9">
                <a:lumMod val="25000"/>
              </a:srgbClr>
            </a:solidFill>
            <a:prstDash val="sysDot"/>
            <a:round/>
            <a:headEnd/>
            <a:tailEnd/>
          </a:ln>
          <a:effectLst/>
        </p:spPr>
        <p:txBody>
          <a:bodyPr/>
          <a:lstStyle/>
          <a:p>
            <a:pPr algn="ctr" fontAlgn="auto">
              <a:lnSpc>
                <a:spcPct val="110000"/>
              </a:lnSpc>
              <a:spcBef>
                <a:spcPts val="0"/>
              </a:spcBef>
              <a:spcAft>
                <a:spcPts val="0"/>
              </a:spcAft>
              <a:buClr>
                <a:schemeClr val="tx2"/>
              </a:buClr>
              <a:buFont typeface="Wingdings" pitchFamily="2" charset="2"/>
              <a:buChar char="§"/>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54286" name="Rektangel 63"/>
          <p:cNvSpPr>
            <a:spLocks noChangeArrowheads="1"/>
          </p:cNvSpPr>
          <p:nvPr/>
        </p:nvSpPr>
        <p:spPr bwMode="auto">
          <a:xfrm>
            <a:off x="3613150" y="1125538"/>
            <a:ext cx="1606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lnSpc>
                <a:spcPct val="110000"/>
              </a:lnSpc>
              <a:spcBef>
                <a:spcPct val="20000"/>
              </a:spcBef>
              <a:spcAft>
                <a:spcPct val="15000"/>
              </a:spcAft>
              <a:buClr>
                <a:schemeClr val="tx2"/>
              </a:buClr>
              <a:buFont typeface="Wingdings" pitchFamily="2" charset="2"/>
              <a:buNone/>
            </a:pPr>
            <a:r>
              <a:rPr lang="zh-CN" altLang="en-US" sz="2400" noProof="1">
                <a:latin typeface="楷体" pitchFamily="49" charset="-122"/>
                <a:ea typeface="楷体" pitchFamily="49" charset="-122"/>
              </a:rPr>
              <a:t>民营企业</a:t>
            </a:r>
            <a:endParaRPr lang="zh-CN" altLang="zh-CN" sz="2400" noProof="1">
              <a:latin typeface="楷体" pitchFamily="49" charset="-122"/>
              <a:ea typeface="楷体"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95288" y="260350"/>
            <a:ext cx="7931150" cy="868363"/>
          </a:xfrm>
        </p:spPr>
        <p:txBody>
          <a:bodyPr/>
          <a:lstStyle/>
          <a:p>
            <a:pPr eaLnBrk="1" hangingPunct="1"/>
            <a:r>
              <a:rPr lang="zh-CN" altLang="en-US" sz="4400" smtClean="0">
                <a:solidFill>
                  <a:srgbClr val="003399"/>
                </a:solidFill>
                <a:ea typeface="宋体" charset="-122"/>
              </a:rPr>
              <a:t>节能服务公司从业人员变化</a:t>
            </a:r>
          </a:p>
        </p:txBody>
      </p:sp>
      <p:sp>
        <p:nvSpPr>
          <p:cNvPr id="58371" name="Rectangle 5"/>
          <p:cNvSpPr>
            <a:spLocks noChangeArrowheads="1"/>
          </p:cNvSpPr>
          <p:nvPr/>
        </p:nvSpPr>
        <p:spPr bwMode="auto">
          <a:xfrm>
            <a:off x="0" y="1690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sz="1800">
              <a:solidFill>
                <a:schemeClr val="tx1"/>
              </a:solidFill>
            </a:endParaRPr>
          </a:p>
        </p:txBody>
      </p:sp>
      <p:sp>
        <p:nvSpPr>
          <p:cNvPr id="58372" name="Rectangle 7"/>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sz="1800">
              <a:solidFill>
                <a:schemeClr val="tx1"/>
              </a:solidFill>
            </a:endParaRPr>
          </a:p>
        </p:txBody>
      </p:sp>
      <p:graphicFrame>
        <p:nvGraphicFramePr>
          <p:cNvPr id="58373" name="Object 6"/>
          <p:cNvGraphicFramePr>
            <a:graphicFrameLocks noChangeAspect="1"/>
          </p:cNvGraphicFramePr>
          <p:nvPr>
            <p:extLst>
              <p:ext uri="{D42A27DB-BD31-4B8C-83A1-F6EECF244321}">
                <p14:modId xmlns:p14="http://schemas.microsoft.com/office/powerpoint/2010/main" val="3780072708"/>
              </p:ext>
            </p:extLst>
          </p:nvPr>
        </p:nvGraphicFramePr>
        <p:xfrm>
          <a:off x="611188" y="1341438"/>
          <a:ext cx="7350125" cy="4637087"/>
        </p:xfrm>
        <a:graphic>
          <a:graphicData uri="http://schemas.openxmlformats.org/presentationml/2006/ole">
            <mc:AlternateContent xmlns:mc="http://schemas.openxmlformats.org/markup-compatibility/2006">
              <mc:Choice xmlns:v="urn:schemas-microsoft-com:vml" Requires="v">
                <p:oleObj spid="_x0000_s62474" name="工作表" r:id="rId4" imgW="7353364" imgH="4638688" progId="Excel.Sheet.8">
                  <p:embed/>
                </p:oleObj>
              </mc:Choice>
              <mc:Fallback>
                <p:oleObj name="工作表" r:id="rId4" imgW="7353364" imgH="4638688" progId="Excel.Sheet.8">
                  <p:embed/>
                  <p:pic>
                    <p:nvPicPr>
                      <p:cNvPr id="0" name=""/>
                      <p:cNvPicPr>
                        <a:picLocks noChangeAspect="1" noChangeArrowheads="1"/>
                      </p:cNvPicPr>
                      <p:nvPr/>
                    </p:nvPicPr>
                    <p:blipFill>
                      <a:blip r:embed="rId5"/>
                      <a:srcRect/>
                      <a:stretch>
                        <a:fillRect/>
                      </a:stretch>
                    </p:blipFill>
                    <p:spPr bwMode="auto">
                      <a:xfrm>
                        <a:off x="611188" y="1341438"/>
                        <a:ext cx="7350125"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9303944"/>
      </p:ext>
    </p:extLst>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eaLnBrk="1" hangingPunct="1"/>
            <a:r>
              <a:rPr lang="zh-CN" altLang="en-US" sz="4400" smtClean="0">
                <a:solidFill>
                  <a:srgbClr val="003399"/>
                </a:solidFill>
                <a:ea typeface="宋体" charset="-122"/>
              </a:rPr>
              <a:t>节能服务产业总产值变化</a:t>
            </a:r>
          </a:p>
        </p:txBody>
      </p:sp>
      <p:sp>
        <p:nvSpPr>
          <p:cNvPr id="59395" name="Rectangle 4"/>
          <p:cNvSpPr>
            <a:spLocks noChangeArrowheads="1"/>
          </p:cNvSpPr>
          <p:nvPr/>
        </p:nvSpPr>
        <p:spPr bwMode="auto">
          <a:xfrm>
            <a:off x="0"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sz="1800">
              <a:solidFill>
                <a:schemeClr val="tx1"/>
              </a:solidFill>
            </a:endParaRPr>
          </a:p>
        </p:txBody>
      </p:sp>
      <p:sp>
        <p:nvSpPr>
          <p:cNvPr id="59396" name="Rectangle 6"/>
          <p:cNvSpPr>
            <a:spLocks noChangeArrowheads="1"/>
          </p:cNvSpPr>
          <p:nvPr/>
        </p:nvSpPr>
        <p:spPr bwMode="auto">
          <a:xfrm>
            <a:off x="0" y="1614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sz="1800">
              <a:solidFill>
                <a:schemeClr val="tx1"/>
              </a:solidFill>
            </a:endParaRPr>
          </a:p>
        </p:txBody>
      </p:sp>
      <p:graphicFrame>
        <p:nvGraphicFramePr>
          <p:cNvPr id="59397" name="Object 6"/>
          <p:cNvGraphicFramePr>
            <a:graphicFrameLocks noChangeAspect="1"/>
          </p:cNvGraphicFramePr>
          <p:nvPr>
            <p:extLst>
              <p:ext uri="{D42A27DB-BD31-4B8C-83A1-F6EECF244321}">
                <p14:modId xmlns:p14="http://schemas.microsoft.com/office/powerpoint/2010/main" val="1303216178"/>
              </p:ext>
            </p:extLst>
          </p:nvPr>
        </p:nvGraphicFramePr>
        <p:xfrm>
          <a:off x="827088" y="1268413"/>
          <a:ext cx="7151687" cy="4773612"/>
        </p:xfrm>
        <a:graphic>
          <a:graphicData uri="http://schemas.openxmlformats.org/presentationml/2006/ole">
            <mc:AlternateContent xmlns:mc="http://schemas.openxmlformats.org/markup-compatibility/2006">
              <mc:Choice xmlns:v="urn:schemas-microsoft-com:vml" Requires="v">
                <p:oleObj spid="_x0000_s63498" name="工作表" r:id="rId3" imgW="7153407" imgH="4771948" progId="Excel.Sheet.8">
                  <p:embed/>
                </p:oleObj>
              </mc:Choice>
              <mc:Fallback>
                <p:oleObj name="工作表" r:id="rId3" imgW="7153407" imgH="4771948" progId="Excel.Sheet.8">
                  <p:embed/>
                  <p:pic>
                    <p:nvPicPr>
                      <p:cNvPr id="0" name=""/>
                      <p:cNvPicPr>
                        <a:picLocks noChangeAspect="1" noChangeArrowheads="1"/>
                      </p:cNvPicPr>
                      <p:nvPr/>
                    </p:nvPicPr>
                    <p:blipFill>
                      <a:blip r:embed="rId4"/>
                      <a:srcRect/>
                      <a:stretch>
                        <a:fillRect/>
                      </a:stretch>
                    </p:blipFill>
                    <p:spPr bwMode="auto">
                      <a:xfrm>
                        <a:off x="827088" y="1268413"/>
                        <a:ext cx="7151687"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5849220"/>
      </p:ext>
    </p:extLst>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zh-CN" altLang="en-US" sz="4400" smtClean="0">
                <a:solidFill>
                  <a:srgbClr val="003399"/>
                </a:solidFill>
                <a:ea typeface="宋体" charset="-122"/>
              </a:rPr>
              <a:t>合同能源管理投资变化</a:t>
            </a:r>
          </a:p>
        </p:txBody>
      </p:sp>
      <p:sp>
        <p:nvSpPr>
          <p:cNvPr id="60419" name="Rectangle 4"/>
          <p:cNvSpPr>
            <a:spLocks noChangeArrowheads="1"/>
          </p:cNvSpPr>
          <p:nvPr/>
        </p:nvSpPr>
        <p:spPr bwMode="auto">
          <a:xfrm>
            <a:off x="0" y="1495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sz="1800">
              <a:solidFill>
                <a:schemeClr val="tx1"/>
              </a:solidFill>
            </a:endParaRPr>
          </a:p>
        </p:txBody>
      </p:sp>
      <p:sp>
        <p:nvSpPr>
          <p:cNvPr id="60420" name="Rectangle 6"/>
          <p:cNvSpPr>
            <a:spLocks noChangeArrowheads="1"/>
          </p:cNvSpPr>
          <p:nvPr/>
        </p:nvSpPr>
        <p:spPr bwMode="auto">
          <a:xfrm>
            <a:off x="0" y="1752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sz="1800">
              <a:solidFill>
                <a:schemeClr val="tx1"/>
              </a:solidFill>
            </a:endParaRPr>
          </a:p>
        </p:txBody>
      </p:sp>
      <p:graphicFrame>
        <p:nvGraphicFramePr>
          <p:cNvPr id="60421" name="Object 6"/>
          <p:cNvGraphicFramePr>
            <a:graphicFrameLocks noChangeAspect="1"/>
          </p:cNvGraphicFramePr>
          <p:nvPr>
            <p:extLst>
              <p:ext uri="{D42A27DB-BD31-4B8C-83A1-F6EECF244321}">
                <p14:modId xmlns:p14="http://schemas.microsoft.com/office/powerpoint/2010/main" val="914093054"/>
              </p:ext>
            </p:extLst>
          </p:nvPr>
        </p:nvGraphicFramePr>
        <p:xfrm>
          <a:off x="849313" y="1290638"/>
          <a:ext cx="7150100" cy="4773612"/>
        </p:xfrm>
        <a:graphic>
          <a:graphicData uri="http://schemas.openxmlformats.org/presentationml/2006/ole">
            <mc:AlternateContent xmlns:mc="http://schemas.openxmlformats.org/markup-compatibility/2006">
              <mc:Choice xmlns:v="urn:schemas-microsoft-com:vml" Requires="v">
                <p:oleObj spid="_x0000_s64522" name="工作表" r:id="rId4" imgW="7153407" imgH="4771948" progId="Excel.Sheet.8">
                  <p:embed/>
                </p:oleObj>
              </mc:Choice>
              <mc:Fallback>
                <p:oleObj name="工作表" r:id="rId4" imgW="7153407" imgH="4771948" progId="Excel.Sheet.8">
                  <p:embed/>
                  <p:pic>
                    <p:nvPicPr>
                      <p:cNvPr id="0" name=""/>
                      <p:cNvPicPr>
                        <a:picLocks noChangeAspect="1" noChangeArrowheads="1"/>
                      </p:cNvPicPr>
                      <p:nvPr/>
                    </p:nvPicPr>
                    <p:blipFill>
                      <a:blip r:embed="rId5"/>
                      <a:srcRect/>
                      <a:stretch>
                        <a:fillRect/>
                      </a:stretch>
                    </p:blipFill>
                    <p:spPr bwMode="auto">
                      <a:xfrm>
                        <a:off x="849313" y="1290638"/>
                        <a:ext cx="71501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58277559"/>
      </p:ext>
    </p:extLst>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pPr eaLnBrk="1" hangingPunct="1"/>
            <a:r>
              <a:rPr lang="zh-CN" altLang="en-US" sz="4400" smtClean="0">
                <a:solidFill>
                  <a:srgbClr val="003399"/>
                </a:solidFill>
                <a:ea typeface="宋体" charset="-122"/>
              </a:rPr>
              <a:t>合同能源管理项目</a:t>
            </a:r>
          </a:p>
        </p:txBody>
      </p:sp>
      <p:sp>
        <p:nvSpPr>
          <p:cNvPr id="126981" name="Rectangle 5"/>
          <p:cNvSpPr>
            <a:spLocks noChangeArrowheads="1"/>
          </p:cNvSpPr>
          <p:nvPr/>
        </p:nvSpPr>
        <p:spPr bwMode="auto">
          <a:xfrm>
            <a:off x="0" y="1643063"/>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endParaRPr lang="zh-CN" altLang="en-US" sz="1800">
              <a:solidFill>
                <a:schemeClr val="tx1"/>
              </a:solidFill>
            </a:endParaRPr>
          </a:p>
        </p:txBody>
      </p:sp>
      <p:graphicFrame>
        <p:nvGraphicFramePr>
          <p:cNvPr id="61444" name="Object 4"/>
          <p:cNvGraphicFramePr>
            <a:graphicFrameLocks noChangeAspect="1"/>
          </p:cNvGraphicFramePr>
          <p:nvPr>
            <p:extLst>
              <p:ext uri="{D42A27DB-BD31-4B8C-83A1-F6EECF244321}">
                <p14:modId xmlns:p14="http://schemas.microsoft.com/office/powerpoint/2010/main" val="171460376"/>
              </p:ext>
            </p:extLst>
          </p:nvPr>
        </p:nvGraphicFramePr>
        <p:xfrm>
          <a:off x="401638" y="1052513"/>
          <a:ext cx="8264525" cy="5143500"/>
        </p:xfrm>
        <a:graphic>
          <a:graphicData uri="http://schemas.openxmlformats.org/presentationml/2006/ole">
            <mc:AlternateContent xmlns:mc="http://schemas.openxmlformats.org/markup-compatibility/2006">
              <mc:Choice xmlns:v="urn:schemas-microsoft-com:vml" Requires="v">
                <p:oleObj spid="_x0000_s65538" name="工作表" r:id="rId3" imgW="8267610" imgH="5143616" progId="Excel.Sheet.8">
                  <p:embed/>
                </p:oleObj>
              </mc:Choice>
              <mc:Fallback>
                <p:oleObj name="工作表" r:id="rId3" imgW="8267610" imgH="5143616" progId="Excel.Sheet.8">
                  <p:embed/>
                  <p:pic>
                    <p:nvPicPr>
                      <p:cNvPr id="0" name=""/>
                      <p:cNvPicPr>
                        <a:picLocks noChangeAspect="1" noChangeArrowheads="1"/>
                      </p:cNvPicPr>
                      <p:nvPr/>
                    </p:nvPicPr>
                    <p:blipFill>
                      <a:blip r:embed="rId4"/>
                      <a:srcRect/>
                      <a:stretch>
                        <a:fillRect/>
                      </a:stretch>
                    </p:blipFill>
                    <p:spPr bwMode="auto">
                      <a:xfrm>
                        <a:off x="401638" y="1052513"/>
                        <a:ext cx="8264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4428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xfrm>
            <a:off x="457200" y="1768475"/>
            <a:ext cx="8229600" cy="868363"/>
          </a:xfrm>
        </p:spPr>
        <p:txBody>
          <a:bodyPr/>
          <a:lstStyle/>
          <a:p>
            <a:r>
              <a:rPr lang="zh-CN" altLang="en-US" sz="4400" smtClean="0">
                <a:solidFill>
                  <a:srgbClr val="003399"/>
                </a:solidFill>
                <a:ea typeface="宋体" charset="-122"/>
              </a:rPr>
              <a:t>中国节能服务产业相关政策</a:t>
            </a:r>
          </a:p>
        </p:txBody>
      </p:sp>
      <p:sp>
        <p:nvSpPr>
          <p:cNvPr id="62467" name="内容占位符 2"/>
          <p:cNvSpPr>
            <a:spLocks noGrp="1"/>
          </p:cNvSpPr>
          <p:nvPr>
            <p:ph idx="1"/>
          </p:nvPr>
        </p:nvSpPr>
        <p:spPr>
          <a:xfrm>
            <a:off x="2700338" y="2924175"/>
            <a:ext cx="3887787" cy="2449513"/>
          </a:xfrm>
        </p:spPr>
        <p:txBody>
          <a:bodyPr/>
          <a:lstStyle/>
          <a:p>
            <a:pPr>
              <a:lnSpc>
                <a:spcPts val="2200"/>
              </a:lnSpc>
              <a:spcBef>
                <a:spcPts val="600"/>
              </a:spcBef>
              <a:spcAft>
                <a:spcPts val="600"/>
              </a:spcAft>
            </a:pPr>
            <a:r>
              <a:rPr lang="zh-CN" altLang="en-US" sz="2000" dirty="0" smtClean="0">
                <a:solidFill>
                  <a:srgbClr val="284C6A"/>
                </a:solidFill>
                <a:latin typeface="楷体_GB2312" pitchFamily="49" charset="-122"/>
                <a:ea typeface="楷体_GB2312" pitchFamily="49" charset="-122"/>
              </a:rPr>
              <a:t>国办发</a:t>
            </a:r>
            <a:r>
              <a:rPr lang="en-US" altLang="zh-CN" sz="2000" dirty="0" smtClean="0">
                <a:solidFill>
                  <a:srgbClr val="284C6A"/>
                </a:solidFill>
                <a:latin typeface="楷体_GB2312" pitchFamily="49" charset="-122"/>
                <a:ea typeface="楷体_GB2312" pitchFamily="49" charset="-122"/>
              </a:rPr>
              <a:t>〔2010〕25</a:t>
            </a:r>
            <a:r>
              <a:rPr lang="zh-CN" altLang="en-US" sz="2000" dirty="0" smtClean="0">
                <a:solidFill>
                  <a:srgbClr val="284C6A"/>
                </a:solidFill>
                <a:latin typeface="楷体_GB2312" pitchFamily="49" charset="-122"/>
                <a:ea typeface="楷体_GB2312" pitchFamily="49" charset="-122"/>
              </a:rPr>
              <a:t>号</a:t>
            </a:r>
          </a:p>
          <a:p>
            <a:pPr>
              <a:lnSpc>
                <a:spcPts val="2200"/>
              </a:lnSpc>
              <a:spcBef>
                <a:spcPts val="600"/>
              </a:spcBef>
              <a:spcAft>
                <a:spcPts val="600"/>
              </a:spcAft>
            </a:pPr>
            <a:r>
              <a:rPr lang="zh-CN" altLang="en-US" sz="2000" dirty="0" smtClean="0">
                <a:solidFill>
                  <a:srgbClr val="284C6A"/>
                </a:solidFill>
                <a:latin typeface="楷体_GB2312" pitchFamily="49" charset="-122"/>
                <a:ea typeface="楷体_GB2312" pitchFamily="49" charset="-122"/>
              </a:rPr>
              <a:t>财建</a:t>
            </a:r>
            <a:r>
              <a:rPr lang="en-US" altLang="zh-CN" sz="2000" dirty="0" smtClean="0">
                <a:solidFill>
                  <a:srgbClr val="284C6A"/>
                </a:solidFill>
                <a:latin typeface="楷体_GB2312" pitchFamily="49" charset="-122"/>
                <a:ea typeface="楷体_GB2312" pitchFamily="49" charset="-122"/>
              </a:rPr>
              <a:t>[2010]249</a:t>
            </a:r>
            <a:r>
              <a:rPr lang="zh-CN" altLang="en-US" sz="2000" dirty="0" smtClean="0">
                <a:solidFill>
                  <a:srgbClr val="284C6A"/>
                </a:solidFill>
                <a:latin typeface="楷体_GB2312" pitchFamily="49" charset="-122"/>
                <a:ea typeface="楷体_GB2312" pitchFamily="49" charset="-122"/>
              </a:rPr>
              <a:t>号</a:t>
            </a:r>
            <a:endParaRPr lang="en-US" altLang="zh-CN" sz="2000" dirty="0" smtClean="0">
              <a:solidFill>
                <a:srgbClr val="284C6A"/>
              </a:solidFill>
              <a:latin typeface="楷体_GB2312" pitchFamily="49" charset="-122"/>
              <a:ea typeface="楷体_GB2312" pitchFamily="49" charset="-122"/>
            </a:endParaRPr>
          </a:p>
          <a:p>
            <a:pPr>
              <a:lnSpc>
                <a:spcPts val="2200"/>
              </a:lnSpc>
              <a:spcBef>
                <a:spcPts val="600"/>
              </a:spcBef>
              <a:spcAft>
                <a:spcPts val="600"/>
              </a:spcAft>
            </a:pPr>
            <a:r>
              <a:rPr lang="zh-CN" altLang="en-US" sz="2000" dirty="0" smtClean="0">
                <a:solidFill>
                  <a:srgbClr val="284C6A"/>
                </a:solidFill>
                <a:latin typeface="楷体_GB2312" pitchFamily="49" charset="-122"/>
                <a:ea typeface="楷体_GB2312" pitchFamily="49" charset="-122"/>
              </a:rPr>
              <a:t>财办建</a:t>
            </a:r>
            <a:r>
              <a:rPr lang="en-US" altLang="zh-CN" sz="2000" dirty="0" smtClean="0">
                <a:solidFill>
                  <a:srgbClr val="284C6A"/>
                </a:solidFill>
                <a:latin typeface="楷体_GB2312" pitchFamily="49" charset="-122"/>
                <a:ea typeface="楷体_GB2312" pitchFamily="49" charset="-122"/>
              </a:rPr>
              <a:t>[2010]60</a:t>
            </a:r>
            <a:r>
              <a:rPr lang="zh-CN" altLang="en-US" sz="2000" dirty="0" smtClean="0">
                <a:solidFill>
                  <a:srgbClr val="284C6A"/>
                </a:solidFill>
                <a:latin typeface="楷体_GB2312" pitchFamily="49" charset="-122"/>
                <a:ea typeface="楷体_GB2312" pitchFamily="49" charset="-122"/>
              </a:rPr>
              <a:t>号</a:t>
            </a:r>
            <a:endParaRPr lang="en-US" altLang="zh-CN" sz="2000" dirty="0" smtClean="0">
              <a:solidFill>
                <a:srgbClr val="284C6A"/>
              </a:solidFill>
              <a:latin typeface="楷体_GB2312" pitchFamily="49" charset="-122"/>
              <a:ea typeface="楷体_GB2312" pitchFamily="49" charset="-122"/>
            </a:endParaRPr>
          </a:p>
          <a:p>
            <a:pPr>
              <a:lnSpc>
                <a:spcPts val="2200"/>
              </a:lnSpc>
              <a:spcBef>
                <a:spcPts val="600"/>
              </a:spcBef>
              <a:spcAft>
                <a:spcPts val="600"/>
              </a:spcAft>
            </a:pPr>
            <a:r>
              <a:rPr lang="zh-CN" altLang="en-US" sz="2000" dirty="0" smtClean="0">
                <a:solidFill>
                  <a:srgbClr val="284C6A"/>
                </a:solidFill>
                <a:latin typeface="楷体_GB2312" pitchFamily="49" charset="-122"/>
                <a:ea typeface="楷体_GB2312" pitchFamily="49" charset="-122"/>
              </a:rPr>
              <a:t>发改办环资</a:t>
            </a:r>
            <a:r>
              <a:rPr lang="en-US" altLang="zh-CN" sz="2000" dirty="0" smtClean="0">
                <a:solidFill>
                  <a:srgbClr val="284C6A"/>
                </a:solidFill>
                <a:latin typeface="楷体_GB2312" pitchFamily="49" charset="-122"/>
                <a:ea typeface="楷体_GB2312" pitchFamily="49" charset="-122"/>
              </a:rPr>
              <a:t>[2010]2528</a:t>
            </a:r>
            <a:r>
              <a:rPr lang="zh-CN" altLang="en-US" sz="2000" dirty="0" smtClean="0">
                <a:solidFill>
                  <a:srgbClr val="284C6A"/>
                </a:solidFill>
                <a:latin typeface="楷体_GB2312" pitchFamily="49" charset="-122"/>
                <a:ea typeface="楷体_GB2312" pitchFamily="49" charset="-122"/>
              </a:rPr>
              <a:t>号</a:t>
            </a:r>
            <a:endParaRPr lang="en-US" altLang="zh-CN" sz="2000" dirty="0" smtClean="0">
              <a:solidFill>
                <a:srgbClr val="284C6A"/>
              </a:solidFill>
              <a:latin typeface="楷体_GB2312" pitchFamily="49" charset="-122"/>
              <a:ea typeface="楷体_GB2312" pitchFamily="49" charset="-122"/>
            </a:endParaRPr>
          </a:p>
          <a:p>
            <a:pPr>
              <a:lnSpc>
                <a:spcPts val="2200"/>
              </a:lnSpc>
              <a:spcBef>
                <a:spcPts val="600"/>
              </a:spcBef>
              <a:spcAft>
                <a:spcPts val="600"/>
              </a:spcAft>
            </a:pPr>
            <a:r>
              <a:rPr lang="zh-CN" altLang="en-US" sz="2000" dirty="0" smtClean="0">
                <a:solidFill>
                  <a:srgbClr val="284C6A"/>
                </a:solidFill>
                <a:latin typeface="楷体_GB2312" pitchFamily="49" charset="-122"/>
                <a:ea typeface="楷体_GB2312" pitchFamily="49" charset="-122"/>
              </a:rPr>
              <a:t>财税</a:t>
            </a:r>
            <a:r>
              <a:rPr lang="en-US" altLang="zh-CN" sz="2000" dirty="0" smtClean="0">
                <a:solidFill>
                  <a:srgbClr val="284C6A"/>
                </a:solidFill>
                <a:latin typeface="楷体_GB2312" pitchFamily="49" charset="-122"/>
                <a:ea typeface="楷体_GB2312" pitchFamily="49" charset="-122"/>
              </a:rPr>
              <a:t>〔2010〕110</a:t>
            </a:r>
            <a:r>
              <a:rPr lang="zh-CN" altLang="en-US" sz="2000" dirty="0" smtClean="0">
                <a:solidFill>
                  <a:srgbClr val="284C6A"/>
                </a:solidFill>
                <a:latin typeface="楷体_GB2312" pitchFamily="49" charset="-122"/>
                <a:ea typeface="楷体_GB2312" pitchFamily="49" charset="-122"/>
              </a:rPr>
              <a:t>号</a:t>
            </a:r>
          </a:p>
          <a:p>
            <a:pPr>
              <a:lnSpc>
                <a:spcPts val="2200"/>
              </a:lnSpc>
              <a:spcBef>
                <a:spcPts val="600"/>
              </a:spcBef>
              <a:spcAft>
                <a:spcPts val="600"/>
              </a:spcAft>
            </a:pPr>
            <a:endParaRPr lang="en-US" altLang="zh-CN" sz="2000" dirty="0" smtClean="0">
              <a:solidFill>
                <a:srgbClr val="284C6A"/>
              </a:solidFill>
              <a:latin typeface="楷体_GB2312" pitchFamily="49" charset="-122"/>
              <a:ea typeface="楷体_GB2312"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68313" y="260350"/>
            <a:ext cx="7704137" cy="914400"/>
          </a:xfrm>
        </p:spPr>
        <p:txBody>
          <a:bodyPr/>
          <a:lstStyle/>
          <a:p>
            <a:r>
              <a:rPr lang="zh-CN" altLang="en-US" sz="4400" smtClean="0">
                <a:solidFill>
                  <a:srgbClr val="003399"/>
                </a:solidFill>
                <a:ea typeface="宋体" charset="-122"/>
              </a:rPr>
              <a:t>中国节能服务产业相关政策</a:t>
            </a:r>
          </a:p>
        </p:txBody>
      </p:sp>
      <p:sp>
        <p:nvSpPr>
          <p:cNvPr id="181251" name="Rectangle 3"/>
          <p:cNvSpPr>
            <a:spLocks noGrp="1" noChangeArrowheads="1"/>
          </p:cNvSpPr>
          <p:nvPr>
            <p:ph type="body" idx="4294967295"/>
          </p:nvPr>
        </p:nvSpPr>
        <p:spPr>
          <a:xfrm>
            <a:off x="395288" y="1341438"/>
            <a:ext cx="8353425" cy="4967287"/>
          </a:xfrm>
        </p:spPr>
        <p:txBody>
          <a:bodyPr/>
          <a:lstStyle/>
          <a:p>
            <a:pPr>
              <a:lnSpc>
                <a:spcPts val="3300"/>
              </a:lnSpc>
              <a:spcBef>
                <a:spcPts val="300"/>
              </a:spcBef>
              <a:spcAft>
                <a:spcPts val="300"/>
              </a:spcAft>
              <a:defRPr/>
            </a:pPr>
            <a:r>
              <a:rPr lang="en-US" altLang="zh-CN" sz="2400" b="1" u="sng" dirty="0">
                <a:solidFill>
                  <a:schemeClr val="accent2"/>
                </a:solidFill>
                <a:effectLst>
                  <a:outerShdw blurRad="38100" dist="38100" dir="2700000" algn="tl">
                    <a:srgbClr val="C0C0C0"/>
                  </a:outerShdw>
                </a:effectLst>
                <a:ea typeface="宋体" charset="-122"/>
              </a:rPr>
              <a:t>2010</a:t>
            </a:r>
            <a:r>
              <a:rPr lang="zh-CN" altLang="en-US" sz="2400" b="1" u="sng" dirty="0">
                <a:solidFill>
                  <a:schemeClr val="accent2"/>
                </a:solidFill>
                <a:effectLst>
                  <a:outerShdw blurRad="38100" dist="38100" dir="2700000" algn="tl">
                    <a:srgbClr val="C0C0C0"/>
                  </a:outerShdw>
                </a:effectLst>
                <a:ea typeface="宋体" charset="-122"/>
              </a:rPr>
              <a:t>年</a:t>
            </a:r>
            <a:r>
              <a:rPr lang="en-US" altLang="zh-CN" sz="2400" b="1" u="sng" dirty="0">
                <a:solidFill>
                  <a:schemeClr val="accent2"/>
                </a:solidFill>
                <a:effectLst>
                  <a:outerShdw blurRad="38100" dist="38100" dir="2700000" algn="tl">
                    <a:srgbClr val="C0C0C0"/>
                  </a:outerShdw>
                </a:effectLst>
                <a:ea typeface="宋体" charset="-122"/>
              </a:rPr>
              <a:t>4</a:t>
            </a:r>
            <a:r>
              <a:rPr lang="zh-CN" altLang="en-US" sz="2400" b="1" u="sng" dirty="0">
                <a:solidFill>
                  <a:schemeClr val="accent2"/>
                </a:solidFill>
                <a:effectLst>
                  <a:outerShdw blurRad="38100" dist="38100" dir="2700000" algn="tl">
                    <a:srgbClr val="C0C0C0"/>
                  </a:outerShdw>
                </a:effectLst>
                <a:ea typeface="宋体" charset="-122"/>
              </a:rPr>
              <a:t>月</a:t>
            </a:r>
            <a:r>
              <a:rPr lang="en-US" altLang="zh-CN" sz="2400" b="1" u="sng" dirty="0">
                <a:solidFill>
                  <a:schemeClr val="accent2"/>
                </a:solidFill>
                <a:effectLst>
                  <a:outerShdw blurRad="38100" dist="38100" dir="2700000" algn="tl">
                    <a:srgbClr val="C0C0C0"/>
                  </a:outerShdw>
                </a:effectLst>
                <a:ea typeface="宋体" charset="-122"/>
              </a:rPr>
              <a:t>2</a:t>
            </a:r>
            <a:r>
              <a:rPr lang="zh-CN" altLang="en-US" sz="2400" b="1" u="sng" dirty="0">
                <a:solidFill>
                  <a:schemeClr val="accent2"/>
                </a:solidFill>
                <a:effectLst>
                  <a:outerShdw blurRad="38100" dist="38100" dir="2700000" algn="tl">
                    <a:srgbClr val="C0C0C0"/>
                  </a:outerShdw>
                </a:effectLst>
                <a:ea typeface="宋体" charset="-122"/>
              </a:rPr>
              <a:t>日：</a:t>
            </a:r>
            <a:r>
              <a:rPr lang="zh-CN" altLang="en-US" sz="2400" dirty="0">
                <a:solidFill>
                  <a:srgbClr val="284C6A"/>
                </a:solidFill>
                <a:latin typeface="楷体_GB2312" pitchFamily="49" charset="-122"/>
                <a:ea typeface="楷体_GB2312" pitchFamily="49" charset="-122"/>
              </a:rPr>
              <a:t>国务院办公厅文件</a:t>
            </a:r>
            <a:r>
              <a:rPr lang="en-US" altLang="zh-CN" sz="2400" dirty="0">
                <a:solidFill>
                  <a:srgbClr val="284C6A"/>
                </a:solidFill>
                <a:latin typeface="楷体_GB2312" pitchFamily="49" charset="-122"/>
                <a:ea typeface="楷体_GB2312" pitchFamily="49" charset="-122"/>
              </a:rPr>
              <a:t>《</a:t>
            </a:r>
            <a:r>
              <a:rPr lang="zh-CN" altLang="en-US" sz="2400" dirty="0">
                <a:solidFill>
                  <a:srgbClr val="284C6A"/>
                </a:solidFill>
                <a:latin typeface="楷体_GB2312" pitchFamily="49" charset="-122"/>
                <a:ea typeface="楷体_GB2312" pitchFamily="49" charset="-122"/>
              </a:rPr>
              <a:t>关于加快推行合同能源管理促进节能服务产业发展意见的通知</a:t>
            </a:r>
            <a:r>
              <a:rPr lang="en-US" altLang="zh-CN" sz="2400" dirty="0">
                <a:solidFill>
                  <a:srgbClr val="284C6A"/>
                </a:solidFill>
                <a:latin typeface="楷体_GB2312" pitchFamily="49" charset="-122"/>
                <a:ea typeface="楷体_GB2312" pitchFamily="49" charset="-122"/>
              </a:rPr>
              <a:t>》</a:t>
            </a:r>
          </a:p>
          <a:p>
            <a:pPr>
              <a:lnSpc>
                <a:spcPts val="3300"/>
              </a:lnSpc>
              <a:spcBef>
                <a:spcPts val="300"/>
              </a:spcBef>
              <a:spcAft>
                <a:spcPts val="300"/>
              </a:spcAft>
              <a:defRPr/>
            </a:pPr>
            <a:r>
              <a:rPr lang="en-US" altLang="zh-CN" sz="2400" b="1" u="sng" dirty="0">
                <a:solidFill>
                  <a:schemeClr val="accent2"/>
                </a:solidFill>
                <a:effectLst>
                  <a:outerShdw blurRad="38100" dist="38100" dir="2700000" algn="tl">
                    <a:srgbClr val="C0C0C0"/>
                  </a:outerShdw>
                </a:effectLst>
                <a:ea typeface="宋体" charset="-122"/>
              </a:rPr>
              <a:t>2010</a:t>
            </a:r>
            <a:r>
              <a:rPr lang="zh-CN" altLang="en-US" sz="2400" b="1" u="sng" dirty="0">
                <a:solidFill>
                  <a:schemeClr val="accent2"/>
                </a:solidFill>
                <a:effectLst>
                  <a:outerShdw blurRad="38100" dist="38100" dir="2700000" algn="tl">
                    <a:srgbClr val="C0C0C0"/>
                  </a:outerShdw>
                </a:effectLst>
                <a:ea typeface="宋体" charset="-122"/>
              </a:rPr>
              <a:t>年</a:t>
            </a:r>
            <a:r>
              <a:rPr lang="en-US" altLang="zh-CN" sz="2400" b="1" u="sng" dirty="0">
                <a:solidFill>
                  <a:schemeClr val="accent2"/>
                </a:solidFill>
                <a:effectLst>
                  <a:outerShdw blurRad="38100" dist="38100" dir="2700000" algn="tl">
                    <a:srgbClr val="C0C0C0"/>
                  </a:outerShdw>
                </a:effectLst>
                <a:ea typeface="宋体" charset="-122"/>
              </a:rPr>
              <a:t>6</a:t>
            </a:r>
            <a:r>
              <a:rPr lang="zh-CN" altLang="en-US" sz="2400" b="1" u="sng" dirty="0">
                <a:solidFill>
                  <a:schemeClr val="accent2"/>
                </a:solidFill>
                <a:effectLst>
                  <a:outerShdw blurRad="38100" dist="38100" dir="2700000" algn="tl">
                    <a:srgbClr val="C0C0C0"/>
                  </a:outerShdw>
                </a:effectLst>
                <a:ea typeface="宋体" charset="-122"/>
              </a:rPr>
              <a:t>月</a:t>
            </a:r>
            <a:r>
              <a:rPr lang="en-US" altLang="zh-CN" sz="2400" b="1" u="sng" dirty="0">
                <a:solidFill>
                  <a:schemeClr val="accent2"/>
                </a:solidFill>
                <a:effectLst>
                  <a:outerShdw blurRad="38100" dist="38100" dir="2700000" algn="tl">
                    <a:srgbClr val="C0C0C0"/>
                  </a:outerShdw>
                </a:effectLst>
                <a:ea typeface="宋体" charset="-122"/>
              </a:rPr>
              <a:t>3</a:t>
            </a:r>
            <a:r>
              <a:rPr lang="zh-CN" altLang="en-US" sz="2400" b="1" u="sng" dirty="0">
                <a:solidFill>
                  <a:schemeClr val="accent2"/>
                </a:solidFill>
                <a:effectLst>
                  <a:outerShdw blurRad="38100" dist="38100" dir="2700000" algn="tl">
                    <a:srgbClr val="C0C0C0"/>
                  </a:outerShdw>
                </a:effectLst>
                <a:ea typeface="宋体" charset="-122"/>
              </a:rPr>
              <a:t>日：</a:t>
            </a:r>
            <a:r>
              <a:rPr lang="zh-CN" altLang="en-US" sz="2400" dirty="0">
                <a:solidFill>
                  <a:srgbClr val="284C6A"/>
                </a:solidFill>
                <a:latin typeface="楷体_GB2312" pitchFamily="49" charset="-122"/>
                <a:ea typeface="楷体_GB2312" pitchFamily="49" charset="-122"/>
              </a:rPr>
              <a:t>财政部</a:t>
            </a:r>
            <a:r>
              <a:rPr lang="en-US" altLang="zh-CN" sz="2400" dirty="0">
                <a:solidFill>
                  <a:srgbClr val="284C6A"/>
                </a:solidFill>
                <a:latin typeface="楷体_GB2312" pitchFamily="49" charset="-122"/>
                <a:ea typeface="楷体_GB2312" pitchFamily="49" charset="-122"/>
              </a:rPr>
              <a:t>《</a:t>
            </a:r>
            <a:r>
              <a:rPr lang="zh-CN" altLang="en-US" sz="2400" dirty="0">
                <a:solidFill>
                  <a:srgbClr val="284C6A"/>
                </a:solidFill>
                <a:latin typeface="楷体_GB2312" pitchFamily="49" charset="-122"/>
                <a:ea typeface="楷体_GB2312" pitchFamily="49" charset="-122"/>
              </a:rPr>
              <a:t>合同能源管理项目财政奖励资金管理暂行办法</a:t>
            </a:r>
            <a:r>
              <a:rPr lang="en-US" altLang="zh-CN" sz="2400" dirty="0">
                <a:solidFill>
                  <a:srgbClr val="284C6A"/>
                </a:solidFill>
                <a:latin typeface="楷体_GB2312" pitchFamily="49" charset="-122"/>
                <a:ea typeface="楷体_GB2312" pitchFamily="49" charset="-122"/>
              </a:rPr>
              <a:t>》 </a:t>
            </a:r>
          </a:p>
          <a:p>
            <a:pPr>
              <a:lnSpc>
                <a:spcPts val="3300"/>
              </a:lnSpc>
              <a:spcBef>
                <a:spcPts val="300"/>
              </a:spcBef>
              <a:spcAft>
                <a:spcPts val="300"/>
              </a:spcAft>
              <a:defRPr/>
            </a:pPr>
            <a:r>
              <a:rPr lang="en-US" altLang="zh-CN" sz="2400" b="1" u="sng" dirty="0">
                <a:solidFill>
                  <a:schemeClr val="accent2"/>
                </a:solidFill>
                <a:effectLst>
                  <a:outerShdw blurRad="38100" dist="38100" dir="2700000" algn="tl">
                    <a:srgbClr val="C0C0C0"/>
                  </a:outerShdw>
                </a:effectLst>
                <a:ea typeface="宋体" charset="-122"/>
              </a:rPr>
              <a:t>2010</a:t>
            </a:r>
            <a:r>
              <a:rPr lang="zh-CN" altLang="en-US" sz="2400" b="1" u="sng" dirty="0">
                <a:solidFill>
                  <a:schemeClr val="accent2"/>
                </a:solidFill>
                <a:effectLst>
                  <a:outerShdw blurRad="38100" dist="38100" dir="2700000" algn="tl">
                    <a:srgbClr val="C0C0C0"/>
                  </a:outerShdw>
                </a:effectLst>
                <a:ea typeface="宋体" charset="-122"/>
              </a:rPr>
              <a:t>年</a:t>
            </a:r>
            <a:r>
              <a:rPr lang="en-US" altLang="zh-CN" sz="2400" b="1" u="sng" dirty="0">
                <a:solidFill>
                  <a:schemeClr val="accent2"/>
                </a:solidFill>
                <a:effectLst>
                  <a:outerShdw blurRad="38100" dist="38100" dir="2700000" algn="tl">
                    <a:srgbClr val="C0C0C0"/>
                  </a:outerShdw>
                </a:effectLst>
                <a:ea typeface="宋体" charset="-122"/>
              </a:rPr>
              <a:t>6</a:t>
            </a:r>
            <a:r>
              <a:rPr lang="zh-CN" altLang="en-US" sz="2400" b="1" u="sng" dirty="0">
                <a:solidFill>
                  <a:schemeClr val="accent2"/>
                </a:solidFill>
                <a:effectLst>
                  <a:outerShdw blurRad="38100" dist="38100" dir="2700000" algn="tl">
                    <a:srgbClr val="C0C0C0"/>
                  </a:outerShdw>
                </a:effectLst>
                <a:ea typeface="宋体" charset="-122"/>
              </a:rPr>
              <a:t>月</a:t>
            </a:r>
            <a:r>
              <a:rPr lang="en-US" altLang="zh-CN" sz="2400" b="1" u="sng" dirty="0">
                <a:solidFill>
                  <a:schemeClr val="accent2"/>
                </a:solidFill>
                <a:effectLst>
                  <a:outerShdw blurRad="38100" dist="38100" dir="2700000" algn="tl">
                    <a:srgbClr val="C0C0C0"/>
                  </a:outerShdw>
                </a:effectLst>
                <a:ea typeface="宋体" charset="-122"/>
              </a:rPr>
              <a:t>29</a:t>
            </a:r>
            <a:r>
              <a:rPr lang="zh-CN" altLang="en-US" sz="2400" b="1" u="sng" dirty="0">
                <a:solidFill>
                  <a:schemeClr val="accent2"/>
                </a:solidFill>
                <a:effectLst>
                  <a:outerShdw blurRad="38100" dist="38100" dir="2700000" algn="tl">
                    <a:srgbClr val="C0C0C0"/>
                  </a:outerShdw>
                </a:effectLst>
                <a:ea typeface="宋体" charset="-122"/>
              </a:rPr>
              <a:t>日：</a:t>
            </a:r>
            <a:r>
              <a:rPr lang="zh-CN" altLang="en-US" sz="2400" dirty="0">
                <a:solidFill>
                  <a:srgbClr val="284C6A"/>
                </a:solidFill>
                <a:latin typeface="楷体_GB2312" pitchFamily="49" charset="-122"/>
                <a:ea typeface="楷体_GB2312" pitchFamily="49" charset="-122"/>
              </a:rPr>
              <a:t>关于合同能源管理财政奖励资金需求及节能服务公司审核备案有关事项的通知</a:t>
            </a:r>
          </a:p>
          <a:p>
            <a:pPr>
              <a:lnSpc>
                <a:spcPts val="3300"/>
              </a:lnSpc>
              <a:spcBef>
                <a:spcPts val="300"/>
              </a:spcBef>
              <a:spcAft>
                <a:spcPts val="300"/>
              </a:spcAft>
              <a:defRPr/>
            </a:pPr>
            <a:r>
              <a:rPr lang="en-US" altLang="zh-CN" sz="2400" b="1" u="sng" dirty="0">
                <a:solidFill>
                  <a:schemeClr val="accent2"/>
                </a:solidFill>
                <a:effectLst>
                  <a:outerShdw blurRad="38100" dist="38100" dir="2700000" algn="tl">
                    <a:srgbClr val="C0C0C0"/>
                  </a:outerShdw>
                </a:effectLst>
                <a:ea typeface="宋体" charset="-122"/>
              </a:rPr>
              <a:t>2010</a:t>
            </a:r>
            <a:r>
              <a:rPr lang="zh-CN" altLang="en-US" sz="2400" b="1" u="sng" dirty="0">
                <a:solidFill>
                  <a:schemeClr val="accent2"/>
                </a:solidFill>
                <a:effectLst>
                  <a:outerShdw blurRad="38100" dist="38100" dir="2700000" algn="tl">
                    <a:srgbClr val="C0C0C0"/>
                  </a:outerShdw>
                </a:effectLst>
                <a:ea typeface="宋体" charset="-122"/>
              </a:rPr>
              <a:t>年</a:t>
            </a:r>
            <a:r>
              <a:rPr lang="en-US" altLang="zh-CN" sz="2400" b="1" u="sng" dirty="0">
                <a:solidFill>
                  <a:schemeClr val="accent2"/>
                </a:solidFill>
                <a:effectLst>
                  <a:outerShdw blurRad="38100" dist="38100" dir="2700000" algn="tl">
                    <a:srgbClr val="C0C0C0"/>
                  </a:outerShdw>
                </a:effectLst>
                <a:ea typeface="宋体" charset="-122"/>
              </a:rPr>
              <a:t>9</a:t>
            </a:r>
            <a:r>
              <a:rPr lang="zh-CN" altLang="en-US" sz="2400" b="1" u="sng" dirty="0">
                <a:solidFill>
                  <a:schemeClr val="accent2"/>
                </a:solidFill>
                <a:effectLst>
                  <a:outerShdw blurRad="38100" dist="38100" dir="2700000" algn="tl">
                    <a:srgbClr val="C0C0C0"/>
                  </a:outerShdw>
                </a:effectLst>
                <a:ea typeface="宋体" charset="-122"/>
              </a:rPr>
              <a:t>月</a:t>
            </a:r>
            <a:r>
              <a:rPr lang="en-US" altLang="zh-CN" sz="2400" b="1" u="sng" dirty="0">
                <a:solidFill>
                  <a:schemeClr val="accent2"/>
                </a:solidFill>
                <a:effectLst>
                  <a:outerShdw blurRad="38100" dist="38100" dir="2700000" algn="tl">
                    <a:srgbClr val="C0C0C0"/>
                  </a:outerShdw>
                </a:effectLst>
                <a:ea typeface="宋体" charset="-122"/>
              </a:rPr>
              <a:t>19</a:t>
            </a:r>
            <a:r>
              <a:rPr lang="zh-CN" altLang="en-US" sz="2400" b="1" u="sng" dirty="0">
                <a:solidFill>
                  <a:schemeClr val="accent2"/>
                </a:solidFill>
                <a:effectLst>
                  <a:outerShdw blurRad="38100" dist="38100" dir="2700000" algn="tl">
                    <a:srgbClr val="C0C0C0"/>
                  </a:outerShdw>
                </a:effectLst>
                <a:ea typeface="宋体" charset="-122"/>
              </a:rPr>
              <a:t>日：</a:t>
            </a:r>
            <a:r>
              <a:rPr lang="zh-CN" altLang="en-US" sz="2400" dirty="0">
                <a:solidFill>
                  <a:srgbClr val="284C6A"/>
                </a:solidFill>
                <a:latin typeface="楷体_GB2312" pitchFamily="49" charset="-122"/>
                <a:ea typeface="楷体_GB2312" pitchFamily="49" charset="-122"/>
              </a:rPr>
              <a:t>关于财政奖励合同能源管理项目有关事项的补充通知</a:t>
            </a:r>
          </a:p>
          <a:p>
            <a:pPr>
              <a:lnSpc>
                <a:spcPts val="3300"/>
              </a:lnSpc>
              <a:spcBef>
                <a:spcPts val="300"/>
              </a:spcBef>
              <a:spcAft>
                <a:spcPts val="300"/>
              </a:spcAft>
              <a:defRPr/>
            </a:pPr>
            <a:r>
              <a:rPr lang="en-US" altLang="zh-CN" sz="2400" b="1" u="sng" dirty="0">
                <a:solidFill>
                  <a:schemeClr val="accent2"/>
                </a:solidFill>
                <a:effectLst>
                  <a:outerShdw blurRad="38100" dist="38100" dir="2700000" algn="tl">
                    <a:srgbClr val="C0C0C0"/>
                  </a:outerShdw>
                </a:effectLst>
                <a:ea typeface="宋体" charset="-122"/>
              </a:rPr>
              <a:t>2010</a:t>
            </a:r>
            <a:r>
              <a:rPr lang="zh-CN" altLang="en-US" sz="2400" b="1" u="sng" dirty="0">
                <a:solidFill>
                  <a:schemeClr val="accent2"/>
                </a:solidFill>
                <a:effectLst>
                  <a:outerShdw blurRad="38100" dist="38100" dir="2700000" algn="tl">
                    <a:srgbClr val="C0C0C0"/>
                  </a:outerShdw>
                </a:effectLst>
                <a:ea typeface="宋体" charset="-122"/>
              </a:rPr>
              <a:t>年</a:t>
            </a:r>
            <a:r>
              <a:rPr lang="en-US" altLang="zh-CN" sz="2400" b="1" u="sng" dirty="0">
                <a:solidFill>
                  <a:schemeClr val="accent2"/>
                </a:solidFill>
                <a:effectLst>
                  <a:outerShdw blurRad="38100" dist="38100" dir="2700000" algn="tl">
                    <a:srgbClr val="C0C0C0"/>
                  </a:outerShdw>
                </a:effectLst>
                <a:ea typeface="宋体" charset="-122"/>
              </a:rPr>
              <a:t>12</a:t>
            </a:r>
            <a:r>
              <a:rPr lang="zh-CN" altLang="en-US" sz="2400" b="1" u="sng" dirty="0">
                <a:solidFill>
                  <a:schemeClr val="accent2"/>
                </a:solidFill>
                <a:effectLst>
                  <a:outerShdw blurRad="38100" dist="38100" dir="2700000" algn="tl">
                    <a:srgbClr val="C0C0C0"/>
                  </a:outerShdw>
                </a:effectLst>
                <a:ea typeface="宋体" charset="-122"/>
              </a:rPr>
              <a:t>月</a:t>
            </a:r>
            <a:r>
              <a:rPr lang="en-US" altLang="zh-CN" sz="2400" b="1" u="sng" dirty="0">
                <a:solidFill>
                  <a:schemeClr val="accent2"/>
                </a:solidFill>
                <a:effectLst>
                  <a:outerShdw blurRad="38100" dist="38100" dir="2700000" algn="tl">
                    <a:srgbClr val="C0C0C0"/>
                  </a:outerShdw>
                </a:effectLst>
                <a:ea typeface="宋体" charset="-122"/>
              </a:rPr>
              <a:t>30</a:t>
            </a:r>
            <a:r>
              <a:rPr lang="zh-CN" altLang="en-US" sz="2400" b="1" u="sng" dirty="0">
                <a:solidFill>
                  <a:schemeClr val="accent2"/>
                </a:solidFill>
                <a:effectLst>
                  <a:outerShdw blurRad="38100" dist="38100" dir="2700000" algn="tl">
                    <a:srgbClr val="C0C0C0"/>
                  </a:outerShdw>
                </a:effectLst>
                <a:ea typeface="宋体" charset="-122"/>
              </a:rPr>
              <a:t>日：</a:t>
            </a:r>
            <a:r>
              <a:rPr lang="zh-CN" altLang="en-US" sz="2400" dirty="0">
                <a:solidFill>
                  <a:srgbClr val="284C6A"/>
                </a:solidFill>
                <a:latin typeface="楷体_GB2312" pitchFamily="49" charset="-122"/>
                <a:ea typeface="楷体_GB2312" pitchFamily="49" charset="-122"/>
              </a:rPr>
              <a:t>财政部、税务总局：关于促进节能服务产业发展增值税 营业税和企业所得税政策问题的通知</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idx="4294967295"/>
          </p:nvPr>
        </p:nvSpPr>
        <p:spPr>
          <a:xfrm>
            <a:off x="611188" y="1231900"/>
            <a:ext cx="7812087" cy="2125663"/>
          </a:xfrm>
        </p:spPr>
        <p:txBody>
          <a:bodyPr/>
          <a:lstStyle/>
          <a:p>
            <a:pPr>
              <a:lnSpc>
                <a:spcPts val="4800"/>
              </a:lnSpc>
              <a:spcBef>
                <a:spcPts val="600"/>
              </a:spcBef>
              <a:spcAft>
                <a:spcPts val="600"/>
              </a:spcAft>
            </a:pPr>
            <a:r>
              <a:rPr lang="zh-CN" altLang="en-US" sz="3600" smtClean="0">
                <a:solidFill>
                  <a:srgbClr val="003399"/>
                </a:solidFill>
                <a:ea typeface="宋体" charset="-122"/>
              </a:rPr>
              <a:t>国务院办公厅转发发展改革委等部门关于加快推行合同能源管理促进节能服务产业发展意见的通知</a:t>
            </a:r>
          </a:p>
        </p:txBody>
      </p:sp>
      <p:sp>
        <p:nvSpPr>
          <p:cNvPr id="64515" name="Text Box 3"/>
          <p:cNvSpPr txBox="1">
            <a:spLocks noChangeArrowheads="1"/>
          </p:cNvSpPr>
          <p:nvPr/>
        </p:nvSpPr>
        <p:spPr bwMode="auto">
          <a:xfrm>
            <a:off x="5724525" y="530066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spcBef>
                <a:spcPct val="50000"/>
              </a:spcBef>
            </a:pPr>
            <a:endParaRPr lang="zh-CN" altLang="en-US" sz="2000">
              <a:solidFill>
                <a:schemeClr val="tx1"/>
              </a:solidFill>
            </a:endParaRPr>
          </a:p>
        </p:txBody>
      </p:sp>
      <p:sp>
        <p:nvSpPr>
          <p:cNvPr id="64516" name="Rectangle 4"/>
          <p:cNvSpPr>
            <a:spLocks noChangeArrowheads="1"/>
          </p:cNvSpPr>
          <p:nvPr/>
        </p:nvSpPr>
        <p:spPr bwMode="auto">
          <a:xfrm>
            <a:off x="2636838" y="4232275"/>
            <a:ext cx="3876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ts val="3000"/>
              </a:lnSpc>
              <a:spcBef>
                <a:spcPts val="600"/>
              </a:spcBef>
              <a:spcAft>
                <a:spcPts val="600"/>
              </a:spcAft>
              <a:buClr>
                <a:schemeClr val="bg2"/>
              </a:buClr>
            </a:pPr>
            <a:r>
              <a:rPr lang="zh-CN" altLang="en-US" sz="3200">
                <a:latin typeface="楷体" pitchFamily="49" charset="-122"/>
                <a:ea typeface="楷体" pitchFamily="49" charset="-122"/>
              </a:rPr>
              <a:t>国办发</a:t>
            </a:r>
            <a:r>
              <a:rPr lang="en-US" altLang="zh-CN" sz="3200">
                <a:latin typeface="楷体" pitchFamily="49" charset="-122"/>
                <a:ea typeface="楷体" pitchFamily="49" charset="-122"/>
              </a:rPr>
              <a:t>〔2010〕25</a:t>
            </a:r>
            <a:r>
              <a:rPr lang="zh-CN" altLang="en-US" sz="3200">
                <a:latin typeface="楷体" pitchFamily="49" charset="-122"/>
                <a:ea typeface="楷体" pitchFamily="49" charset="-122"/>
              </a:rPr>
              <a:t>号</a:t>
            </a:r>
          </a:p>
          <a:p>
            <a:pPr algn="ctr">
              <a:lnSpc>
                <a:spcPts val="3000"/>
              </a:lnSpc>
              <a:spcBef>
                <a:spcPts val="600"/>
              </a:spcBef>
              <a:spcAft>
                <a:spcPts val="600"/>
              </a:spcAft>
              <a:buClr>
                <a:schemeClr val="bg2"/>
              </a:buClr>
            </a:pPr>
            <a:r>
              <a:rPr lang="en-US" altLang="zh-CN" sz="3200">
                <a:latin typeface="楷体" pitchFamily="49" charset="-122"/>
                <a:ea typeface="楷体" pitchFamily="49" charset="-122"/>
              </a:rPr>
              <a:t>2010</a:t>
            </a:r>
            <a:r>
              <a:rPr lang="zh-CN" altLang="en-US" sz="3200">
                <a:latin typeface="楷体" pitchFamily="49" charset="-122"/>
                <a:ea typeface="楷体" pitchFamily="49" charset="-122"/>
              </a:rPr>
              <a:t>年</a:t>
            </a:r>
            <a:r>
              <a:rPr lang="en-US" altLang="zh-CN" sz="3200">
                <a:latin typeface="楷体" pitchFamily="49" charset="-122"/>
                <a:ea typeface="楷体" pitchFamily="49" charset="-122"/>
              </a:rPr>
              <a:t>4</a:t>
            </a:r>
            <a:r>
              <a:rPr lang="zh-CN" altLang="en-US" sz="3200">
                <a:latin typeface="楷体" pitchFamily="49" charset="-122"/>
                <a:ea typeface="楷体" pitchFamily="49" charset="-122"/>
              </a:rPr>
              <a:t>月</a:t>
            </a:r>
            <a:r>
              <a:rPr lang="en-US" altLang="zh-CN" sz="3200">
                <a:latin typeface="楷体" pitchFamily="49" charset="-122"/>
                <a:ea typeface="楷体" pitchFamily="49" charset="-122"/>
              </a:rPr>
              <a:t>2</a:t>
            </a:r>
            <a:r>
              <a:rPr lang="zh-CN" altLang="en-US" sz="3200">
                <a:latin typeface="楷体" pitchFamily="49" charset="-122"/>
                <a:ea typeface="楷体" pitchFamily="49" charset="-122"/>
              </a:rPr>
              <a:t>日</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zh-CN" altLang="en-US" sz="4400" smtClean="0">
                <a:solidFill>
                  <a:srgbClr val="003399"/>
                </a:solidFill>
                <a:ea typeface="宋体" charset="-122"/>
              </a:rPr>
              <a:t>重要意义</a:t>
            </a:r>
            <a:endParaRPr lang="en-US" altLang="zh-CN" sz="4400" smtClean="0">
              <a:ea typeface="宋体" charset="-122"/>
            </a:endParaRPr>
          </a:p>
        </p:txBody>
      </p:sp>
      <p:sp>
        <p:nvSpPr>
          <p:cNvPr id="14339" name="AutoShape 3"/>
          <p:cNvSpPr>
            <a:spLocks noChangeArrowheads="1"/>
          </p:cNvSpPr>
          <p:nvPr/>
        </p:nvSpPr>
        <p:spPr bwMode="gray">
          <a:xfrm>
            <a:off x="1219200" y="2195513"/>
            <a:ext cx="6653213" cy="1144587"/>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zh-CN" altLang="en-US" sz="1800">
              <a:solidFill>
                <a:schemeClr val="tx1"/>
              </a:solidFill>
              <a:ea typeface="+mn-ea"/>
            </a:endParaRPr>
          </a:p>
        </p:txBody>
      </p:sp>
      <p:sp>
        <p:nvSpPr>
          <p:cNvPr id="14340" name="AutoShape 4"/>
          <p:cNvSpPr>
            <a:spLocks noChangeArrowheads="1"/>
          </p:cNvSpPr>
          <p:nvPr/>
        </p:nvSpPr>
        <p:spPr bwMode="gray">
          <a:xfrm>
            <a:off x="1222375" y="3544888"/>
            <a:ext cx="6653213" cy="10191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zh-CN" altLang="en-US" sz="1800">
              <a:solidFill>
                <a:schemeClr val="tx1"/>
              </a:solidFill>
              <a:ea typeface="+mn-ea"/>
            </a:endParaRPr>
          </a:p>
        </p:txBody>
      </p:sp>
      <p:sp>
        <p:nvSpPr>
          <p:cNvPr id="14341" name="AutoShape 5"/>
          <p:cNvSpPr>
            <a:spLocks noChangeArrowheads="1"/>
          </p:cNvSpPr>
          <p:nvPr/>
        </p:nvSpPr>
        <p:spPr bwMode="gray">
          <a:xfrm>
            <a:off x="1230313" y="4764088"/>
            <a:ext cx="6653212" cy="10318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zh-CN" altLang="en-US" sz="1800">
              <a:solidFill>
                <a:schemeClr val="tx1"/>
              </a:solidFill>
              <a:ea typeface="+mn-ea"/>
            </a:endParaRPr>
          </a:p>
        </p:txBody>
      </p:sp>
      <p:sp>
        <p:nvSpPr>
          <p:cNvPr id="14342" name="AutoShape 6"/>
          <p:cNvSpPr>
            <a:spLocks noChangeArrowheads="1"/>
          </p:cNvSpPr>
          <p:nvPr/>
        </p:nvSpPr>
        <p:spPr bwMode="gray">
          <a:xfrm flipV="1">
            <a:off x="1393825" y="2894013"/>
            <a:ext cx="6397625" cy="661987"/>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sp>
        <p:nvSpPr>
          <p:cNvPr id="14343" name="AutoShape 7"/>
          <p:cNvSpPr>
            <a:spLocks noChangeArrowheads="1"/>
          </p:cNvSpPr>
          <p:nvPr/>
        </p:nvSpPr>
        <p:spPr bwMode="gray">
          <a:xfrm flipV="1">
            <a:off x="1296988" y="1755775"/>
            <a:ext cx="6502400" cy="6651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1">
                  <a:alpha val="39999"/>
                </a:schemeClr>
              </a:gs>
              <a:gs pos="100000">
                <a:schemeClr val="accent1">
                  <a:gamma/>
                  <a:tint val="0"/>
                  <a:invGamma/>
                  <a:alpha val="0"/>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sp>
        <p:nvSpPr>
          <p:cNvPr id="14344" name="AutoShape 8"/>
          <p:cNvSpPr>
            <a:spLocks noChangeArrowheads="1"/>
          </p:cNvSpPr>
          <p:nvPr/>
        </p:nvSpPr>
        <p:spPr bwMode="gray">
          <a:xfrm flipV="1">
            <a:off x="1349375" y="4097338"/>
            <a:ext cx="6475413" cy="665162"/>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pic>
        <p:nvPicPr>
          <p:cNvPr id="65545" name="Picture 9"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276350" y="1700213"/>
            <a:ext cx="674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0"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273175" y="3294063"/>
            <a:ext cx="6762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11"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277938" y="4805363"/>
            <a:ext cx="67468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AutoShape 12"/>
          <p:cNvSpPr>
            <a:spLocks noChangeArrowheads="1"/>
          </p:cNvSpPr>
          <p:nvPr/>
        </p:nvSpPr>
        <p:spPr bwMode="gray">
          <a:xfrm>
            <a:off x="1230313" y="1549400"/>
            <a:ext cx="6653212" cy="511175"/>
          </a:xfrm>
          <a:prstGeom prst="roundRect">
            <a:avLst>
              <a:gd name="adj" fmla="val 16667"/>
            </a:avLst>
          </a:prstGeom>
          <a:solidFill>
            <a:srgbClr val="FEFFFF"/>
          </a:solidFill>
          <a:ln w="28575">
            <a:solidFill>
              <a:schemeClr val="accent1"/>
            </a:solidFill>
            <a:round/>
            <a:headEnd/>
            <a:tailEnd/>
          </a:ln>
        </p:spPr>
        <p:txBody>
          <a:bodyPr wrap="none" anchor="ctr"/>
          <a:lstStyle/>
          <a:p>
            <a:endParaRPr lang="zh-CN" altLang="en-US" sz="1800">
              <a:solidFill>
                <a:schemeClr val="tx1"/>
              </a:solidFill>
            </a:endParaRPr>
          </a:p>
        </p:txBody>
      </p:sp>
      <p:sp>
        <p:nvSpPr>
          <p:cNvPr id="65549" name="Text Box 15"/>
          <p:cNvSpPr txBox="1">
            <a:spLocks noChangeArrowheads="1"/>
          </p:cNvSpPr>
          <p:nvPr/>
        </p:nvSpPr>
        <p:spPr bwMode="gray">
          <a:xfrm>
            <a:off x="1258888" y="2349500"/>
            <a:ext cx="6532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zh-CN" altLang="en-US" sz="2400" b="1">
                <a:solidFill>
                  <a:srgbClr val="FEFFFF"/>
                </a:solidFill>
              </a:rPr>
              <a:t>是利用市场机制促进节能减排、减缓温室气体排放的有力措施</a:t>
            </a:r>
            <a:endParaRPr lang="en-US" altLang="zh-CN" sz="2400" b="1">
              <a:solidFill>
                <a:srgbClr val="FEFFFF"/>
              </a:solidFill>
            </a:endParaRPr>
          </a:p>
        </p:txBody>
      </p:sp>
      <p:sp>
        <p:nvSpPr>
          <p:cNvPr id="65550" name="Rectangle 18"/>
          <p:cNvSpPr>
            <a:spLocks noChangeArrowheads="1"/>
          </p:cNvSpPr>
          <p:nvPr/>
        </p:nvSpPr>
        <p:spPr bwMode="gray">
          <a:xfrm>
            <a:off x="1152525" y="1525588"/>
            <a:ext cx="68040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en-US" sz="2400" b="1">
                <a:solidFill>
                  <a:schemeClr val="accent1"/>
                </a:solidFill>
              </a:rPr>
              <a:t>加快推行合同能源管理，积极发展节能服务产业</a:t>
            </a:r>
            <a:endParaRPr lang="en-US" altLang="zh-CN" sz="2400" b="1">
              <a:solidFill>
                <a:schemeClr val="accent1"/>
              </a:solidFill>
            </a:endParaRPr>
          </a:p>
        </p:txBody>
      </p:sp>
      <p:sp>
        <p:nvSpPr>
          <p:cNvPr id="65551" name="Text Box 15"/>
          <p:cNvSpPr txBox="1">
            <a:spLocks noChangeArrowheads="1"/>
          </p:cNvSpPr>
          <p:nvPr/>
        </p:nvSpPr>
        <p:spPr bwMode="gray">
          <a:xfrm>
            <a:off x="1258888" y="5056188"/>
            <a:ext cx="66246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2400" b="1">
                <a:solidFill>
                  <a:schemeClr val="bg1"/>
                </a:solidFill>
                <a:latin typeface="楷体_GB2312" pitchFamily="49" charset="-122"/>
                <a:ea typeface="楷体_GB2312" pitchFamily="49" charset="-122"/>
              </a:rPr>
              <a:t>是建设资源节约型和环境友好型社会的客观需要</a:t>
            </a:r>
            <a:endParaRPr lang="en-US" altLang="zh-CN" sz="2400" b="1">
              <a:solidFill>
                <a:schemeClr val="bg1"/>
              </a:solidFill>
            </a:endParaRPr>
          </a:p>
        </p:txBody>
      </p:sp>
      <p:sp>
        <p:nvSpPr>
          <p:cNvPr id="65552" name="Text Box 15"/>
          <p:cNvSpPr txBox="1">
            <a:spLocks noChangeArrowheads="1"/>
          </p:cNvSpPr>
          <p:nvPr/>
        </p:nvSpPr>
        <p:spPr bwMode="gray">
          <a:xfrm>
            <a:off x="1258888" y="3606800"/>
            <a:ext cx="6532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zh-CN" altLang="en-US" sz="2400" b="1">
                <a:solidFill>
                  <a:schemeClr val="bg1"/>
                </a:solidFill>
                <a:latin typeface="楷体_GB2312" pitchFamily="49" charset="-122"/>
                <a:ea typeface="楷体_GB2312" pitchFamily="49" charset="-122"/>
              </a:rPr>
              <a:t>是培育战略性新兴产业、形成新的经济增长点的迫切要求</a:t>
            </a:r>
            <a:endParaRPr lang="en-US" altLang="zh-CN" sz="2400" b="1">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flipV="1">
            <a:off x="2368550" y="2057400"/>
            <a:ext cx="381000" cy="38100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5" name="Line 3"/>
          <p:cNvSpPr>
            <a:spLocks noChangeShapeType="1"/>
          </p:cNvSpPr>
          <p:nvPr/>
        </p:nvSpPr>
        <p:spPr bwMode="auto">
          <a:xfrm>
            <a:off x="2292350" y="4724400"/>
            <a:ext cx="457200" cy="30480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6" name="Line 4"/>
          <p:cNvSpPr>
            <a:spLocks noChangeShapeType="1"/>
          </p:cNvSpPr>
          <p:nvPr/>
        </p:nvSpPr>
        <p:spPr bwMode="auto">
          <a:xfrm>
            <a:off x="2749550" y="2057400"/>
            <a:ext cx="6096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7" name="Line 5"/>
          <p:cNvSpPr>
            <a:spLocks noChangeShapeType="1"/>
          </p:cNvSpPr>
          <p:nvPr/>
        </p:nvSpPr>
        <p:spPr bwMode="auto">
          <a:xfrm>
            <a:off x="2749550" y="5029200"/>
            <a:ext cx="6096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8" name="Line 6"/>
          <p:cNvSpPr>
            <a:spLocks noChangeShapeType="1"/>
          </p:cNvSpPr>
          <p:nvPr/>
        </p:nvSpPr>
        <p:spPr bwMode="auto">
          <a:xfrm flipV="1">
            <a:off x="2673350" y="2819400"/>
            <a:ext cx="6858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9" name="Line 7"/>
          <p:cNvSpPr>
            <a:spLocks noChangeShapeType="1"/>
          </p:cNvSpPr>
          <p:nvPr/>
        </p:nvSpPr>
        <p:spPr bwMode="auto">
          <a:xfrm>
            <a:off x="2749550" y="3581400"/>
            <a:ext cx="6096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0" name="Line 8"/>
          <p:cNvSpPr>
            <a:spLocks noChangeShapeType="1"/>
          </p:cNvSpPr>
          <p:nvPr/>
        </p:nvSpPr>
        <p:spPr bwMode="auto">
          <a:xfrm flipV="1">
            <a:off x="2673350" y="4267200"/>
            <a:ext cx="6858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1" name="Rectangle 9"/>
          <p:cNvSpPr>
            <a:spLocks noGrp="1" noChangeArrowheads="1"/>
          </p:cNvSpPr>
          <p:nvPr>
            <p:ph type="title"/>
          </p:nvPr>
        </p:nvSpPr>
        <p:spPr/>
        <p:txBody>
          <a:bodyPr/>
          <a:lstStyle/>
          <a:p>
            <a:pPr eaLnBrk="1" hangingPunct="1"/>
            <a:r>
              <a:rPr lang="zh-CN" altLang="en-US" sz="4400" smtClean="0">
                <a:solidFill>
                  <a:srgbClr val="003399"/>
                </a:solidFill>
                <a:ea typeface="宋体" charset="-122"/>
              </a:rPr>
              <a:t>主要内容</a:t>
            </a:r>
            <a:endParaRPr lang="en-US" altLang="zh-CN" sz="4400" smtClean="0">
              <a:solidFill>
                <a:srgbClr val="003399"/>
              </a:solidFill>
              <a:ea typeface="宋体" charset="-122"/>
            </a:endParaRPr>
          </a:p>
        </p:txBody>
      </p:sp>
      <p:grpSp>
        <p:nvGrpSpPr>
          <p:cNvPr id="8202" name="Group 10"/>
          <p:cNvGrpSpPr>
            <a:grpSpLocks/>
          </p:cNvGrpSpPr>
          <p:nvPr/>
        </p:nvGrpSpPr>
        <p:grpSpPr bwMode="auto">
          <a:xfrm>
            <a:off x="304800" y="2205038"/>
            <a:ext cx="2673350" cy="2671762"/>
            <a:chOff x="140" y="1419"/>
            <a:chExt cx="1684" cy="1683"/>
          </a:xfrm>
        </p:grpSpPr>
        <p:sp>
          <p:nvSpPr>
            <p:cNvPr id="7179" name="Oval 11"/>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p:spPr>
          <p:txBody>
            <a:bodyPr wrap="none" anchor="ctr">
              <a:spAutoFit/>
            </a:bodyPr>
            <a:lstStyle/>
            <a:p>
              <a:pPr>
                <a:defRPr/>
              </a:pPr>
              <a:endParaRPr lang="zh-CN" altLang="en-US" sz="1800">
                <a:solidFill>
                  <a:schemeClr val="tx1"/>
                </a:solidFill>
                <a:ea typeface="+mn-ea"/>
              </a:endParaRPr>
            </a:p>
          </p:txBody>
        </p:sp>
        <p:sp>
          <p:nvSpPr>
            <p:cNvPr id="7180" name="Oval 12"/>
            <p:cNvSpPr>
              <a:spLocks noChangeArrowheads="1"/>
            </p:cNvSpPr>
            <p:nvPr/>
          </p:nvSpPr>
          <p:spPr bwMode="gray">
            <a:xfrm>
              <a:off x="251" y="1528"/>
              <a:ext cx="1461"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p:spPr>
          <p:txBody>
            <a:bodyPr anchor="ctr">
              <a:spAutoFit/>
            </a:bodyPr>
            <a:lstStyle/>
            <a:p>
              <a:pPr>
                <a:defRPr/>
              </a:pPr>
              <a:endParaRPr lang="zh-CN" altLang="en-US" sz="1800">
                <a:solidFill>
                  <a:schemeClr val="tx1"/>
                </a:solidFill>
                <a:ea typeface="+mn-ea"/>
              </a:endParaRPr>
            </a:p>
          </p:txBody>
        </p:sp>
        <p:sp>
          <p:nvSpPr>
            <p:cNvPr id="7181" name="Oval 13"/>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p:spPr>
          <p:txBody>
            <a:bodyPr anchor="ctr">
              <a:spAutoFit/>
            </a:bodyPr>
            <a:lstStyle/>
            <a:p>
              <a:pPr>
                <a:defRPr/>
              </a:pPr>
              <a:endParaRPr lang="zh-CN" altLang="en-US" sz="1800">
                <a:solidFill>
                  <a:schemeClr val="tx1"/>
                </a:solidFill>
                <a:ea typeface="+mn-ea"/>
              </a:endParaRPr>
            </a:p>
          </p:txBody>
        </p:sp>
        <p:sp>
          <p:nvSpPr>
            <p:cNvPr id="8221" name="Oval 14"/>
            <p:cNvSpPr>
              <a:spLocks noChangeArrowheads="1"/>
            </p:cNvSpPr>
            <p:nvPr/>
          </p:nvSpPr>
          <p:spPr bwMode="gray">
            <a:xfrm>
              <a:off x="323" y="1602"/>
              <a:ext cx="1317" cy="13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zh-CN" altLang="en-US" sz="1800">
                <a:solidFill>
                  <a:schemeClr val="tx1"/>
                </a:solidFill>
              </a:endParaRPr>
            </a:p>
          </p:txBody>
        </p:sp>
        <p:sp>
          <p:nvSpPr>
            <p:cNvPr id="8222" name="Oval 15"/>
            <p:cNvSpPr>
              <a:spLocks noChangeArrowheads="1"/>
            </p:cNvSpPr>
            <p:nvPr/>
          </p:nvSpPr>
          <p:spPr bwMode="gray">
            <a:xfrm>
              <a:off x="344" y="1623"/>
              <a:ext cx="1276" cy="127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zh-CN" altLang="en-US" sz="1800">
                <a:solidFill>
                  <a:schemeClr val="tx1"/>
                </a:solidFill>
              </a:endParaRPr>
            </a:p>
          </p:txBody>
        </p:sp>
        <p:sp>
          <p:nvSpPr>
            <p:cNvPr id="8223" name="Oval 16"/>
            <p:cNvSpPr>
              <a:spLocks noChangeArrowheads="1"/>
            </p:cNvSpPr>
            <p:nvPr/>
          </p:nvSpPr>
          <p:spPr bwMode="gray">
            <a:xfrm>
              <a:off x="360" y="1630"/>
              <a:ext cx="1246" cy="124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zh-CN" altLang="en-US" sz="1800">
                <a:solidFill>
                  <a:schemeClr val="tx1"/>
                </a:solidFill>
              </a:endParaRPr>
            </a:p>
          </p:txBody>
        </p:sp>
        <p:sp>
          <p:nvSpPr>
            <p:cNvPr id="8224" name="Oval 17"/>
            <p:cNvSpPr>
              <a:spLocks noChangeArrowheads="1"/>
            </p:cNvSpPr>
            <p:nvPr/>
          </p:nvSpPr>
          <p:spPr bwMode="gray">
            <a:xfrm>
              <a:off x="374" y="1642"/>
              <a:ext cx="1184" cy="116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zh-CN" altLang="en-US" sz="1800">
                <a:solidFill>
                  <a:schemeClr val="tx1"/>
                </a:solidFill>
              </a:endParaRPr>
            </a:p>
          </p:txBody>
        </p:sp>
        <p:sp>
          <p:nvSpPr>
            <p:cNvPr id="8225" name="Oval 18"/>
            <p:cNvSpPr>
              <a:spLocks noChangeArrowheads="1"/>
            </p:cNvSpPr>
            <p:nvPr/>
          </p:nvSpPr>
          <p:spPr bwMode="gray">
            <a:xfrm>
              <a:off x="443" y="1675"/>
              <a:ext cx="1053" cy="94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zh-CN" altLang="en-US" sz="1800">
                <a:solidFill>
                  <a:schemeClr val="tx1"/>
                </a:solidFill>
              </a:endParaRPr>
            </a:p>
          </p:txBody>
        </p:sp>
        <p:pic>
          <p:nvPicPr>
            <p:cNvPr id="8226" name="Picture 19" desc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 y="1773"/>
              <a:ext cx="1011"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3" name="AutoShape 20"/>
          <p:cNvSpPr>
            <a:spLocks noChangeArrowheads="1"/>
          </p:cNvSpPr>
          <p:nvPr/>
        </p:nvSpPr>
        <p:spPr bwMode="gray">
          <a:xfrm>
            <a:off x="3352800" y="1828800"/>
            <a:ext cx="4819650" cy="48895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zh-CN" altLang="en-US" sz="2400">
              <a:solidFill>
                <a:schemeClr val="tx1"/>
              </a:solidFill>
            </a:endParaRPr>
          </a:p>
        </p:txBody>
      </p:sp>
      <p:sp>
        <p:nvSpPr>
          <p:cNvPr id="8204" name="Rectangle 21"/>
          <p:cNvSpPr>
            <a:spLocks noChangeArrowheads="1"/>
          </p:cNvSpPr>
          <p:nvPr/>
        </p:nvSpPr>
        <p:spPr bwMode="auto">
          <a:xfrm>
            <a:off x="4089400" y="1879600"/>
            <a:ext cx="3506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dirty="0">
                <a:solidFill>
                  <a:srgbClr val="003399"/>
                </a:solidFill>
                <a:ea typeface="楷体_GB2312" pitchFamily="49" charset="-122"/>
              </a:rPr>
              <a:t>合同能源管理与节能服务公司</a:t>
            </a:r>
            <a:endParaRPr lang="en-US" altLang="zh-CN" sz="2000" b="1" dirty="0">
              <a:solidFill>
                <a:srgbClr val="003399"/>
              </a:solidFill>
              <a:ea typeface="楷体_GB2312" pitchFamily="49" charset="-122"/>
            </a:endParaRPr>
          </a:p>
        </p:txBody>
      </p:sp>
      <p:sp>
        <p:nvSpPr>
          <p:cNvPr id="7190" name="AutoShape 22"/>
          <p:cNvSpPr>
            <a:spLocks noChangeArrowheads="1"/>
          </p:cNvSpPr>
          <p:nvPr/>
        </p:nvSpPr>
        <p:spPr bwMode="gray">
          <a:xfrm>
            <a:off x="3352800" y="2578100"/>
            <a:ext cx="481965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sz="1800">
              <a:solidFill>
                <a:schemeClr val="tx1"/>
              </a:solidFill>
              <a:ea typeface="+mn-ea"/>
            </a:endParaRPr>
          </a:p>
        </p:txBody>
      </p:sp>
      <p:sp>
        <p:nvSpPr>
          <p:cNvPr id="8206" name="Rectangle 23"/>
          <p:cNvSpPr>
            <a:spLocks noChangeArrowheads="1"/>
          </p:cNvSpPr>
          <p:nvPr/>
        </p:nvSpPr>
        <p:spPr bwMode="auto">
          <a:xfrm>
            <a:off x="4067175" y="2636838"/>
            <a:ext cx="33634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dirty="0" smtClean="0">
                <a:solidFill>
                  <a:srgbClr val="003399"/>
                </a:solidFill>
                <a:ea typeface="楷体_GB2312" pitchFamily="49" charset="-122"/>
              </a:rPr>
              <a:t>世行</a:t>
            </a:r>
            <a:r>
              <a:rPr lang="en-US" altLang="zh-CN" sz="2000" b="1" dirty="0" smtClean="0">
                <a:solidFill>
                  <a:srgbClr val="003399"/>
                </a:solidFill>
                <a:ea typeface="楷体_GB2312" pitchFamily="49" charset="-122"/>
              </a:rPr>
              <a:t>/GEF</a:t>
            </a:r>
            <a:r>
              <a:rPr lang="zh-CN" altLang="en-US" sz="2000" b="1" dirty="0" smtClean="0">
                <a:solidFill>
                  <a:srgbClr val="003399"/>
                </a:solidFill>
                <a:ea typeface="楷体_GB2312" pitchFamily="49" charset="-122"/>
              </a:rPr>
              <a:t>中国节能促进项目</a:t>
            </a:r>
            <a:endParaRPr lang="en-US" altLang="zh-CN" sz="2000" b="1" dirty="0">
              <a:solidFill>
                <a:srgbClr val="003399"/>
              </a:solidFill>
              <a:ea typeface="楷体_GB2312" pitchFamily="49" charset="-122"/>
            </a:endParaRPr>
          </a:p>
        </p:txBody>
      </p:sp>
      <p:sp>
        <p:nvSpPr>
          <p:cNvPr id="7192" name="AutoShape 24"/>
          <p:cNvSpPr>
            <a:spLocks noChangeArrowheads="1"/>
          </p:cNvSpPr>
          <p:nvPr/>
        </p:nvSpPr>
        <p:spPr bwMode="gray">
          <a:xfrm>
            <a:off x="3349625" y="3321050"/>
            <a:ext cx="4822825"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sz="1800">
              <a:solidFill>
                <a:schemeClr val="tx1"/>
              </a:solidFill>
              <a:ea typeface="+mn-ea"/>
            </a:endParaRPr>
          </a:p>
        </p:txBody>
      </p:sp>
      <p:sp>
        <p:nvSpPr>
          <p:cNvPr id="8208" name="Rectangle 25"/>
          <p:cNvSpPr>
            <a:spLocks noChangeArrowheads="1"/>
          </p:cNvSpPr>
          <p:nvPr/>
        </p:nvSpPr>
        <p:spPr bwMode="auto">
          <a:xfrm>
            <a:off x="4067175" y="3397250"/>
            <a:ext cx="3281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dirty="0" smtClean="0">
                <a:solidFill>
                  <a:srgbClr val="003399"/>
                </a:solidFill>
                <a:ea typeface="楷体_GB2312" pitchFamily="49" charset="-122"/>
              </a:rPr>
              <a:t>合同能源管理的障碍和问题</a:t>
            </a:r>
            <a:endParaRPr lang="en-US" altLang="zh-CN" sz="2000" b="1" dirty="0">
              <a:solidFill>
                <a:srgbClr val="003399"/>
              </a:solidFill>
              <a:ea typeface="楷体_GB2312" pitchFamily="49" charset="-122"/>
            </a:endParaRPr>
          </a:p>
        </p:txBody>
      </p:sp>
      <p:sp>
        <p:nvSpPr>
          <p:cNvPr id="7194" name="Oval 26"/>
          <p:cNvSpPr>
            <a:spLocks noChangeArrowheads="1"/>
          </p:cNvSpPr>
          <p:nvPr/>
        </p:nvSpPr>
        <p:spPr bwMode="gray">
          <a:xfrm>
            <a:off x="3263900" y="1946275"/>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sz="1800">
              <a:solidFill>
                <a:schemeClr val="tx1"/>
              </a:solidFill>
              <a:ea typeface="+mn-ea"/>
            </a:endParaRPr>
          </a:p>
        </p:txBody>
      </p:sp>
      <p:sp>
        <p:nvSpPr>
          <p:cNvPr id="7195" name="Oval 27"/>
          <p:cNvSpPr>
            <a:spLocks noChangeArrowheads="1"/>
          </p:cNvSpPr>
          <p:nvPr/>
        </p:nvSpPr>
        <p:spPr bwMode="gray">
          <a:xfrm>
            <a:off x="3276600" y="271145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sz="1800">
              <a:solidFill>
                <a:schemeClr val="tx1"/>
              </a:solidFill>
              <a:ea typeface="+mn-ea"/>
            </a:endParaRPr>
          </a:p>
        </p:txBody>
      </p:sp>
      <p:sp>
        <p:nvSpPr>
          <p:cNvPr id="7196" name="Oval 28"/>
          <p:cNvSpPr>
            <a:spLocks noChangeArrowheads="1"/>
          </p:cNvSpPr>
          <p:nvPr/>
        </p:nvSpPr>
        <p:spPr bwMode="gray">
          <a:xfrm>
            <a:off x="3276600" y="346710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sz="1800">
              <a:solidFill>
                <a:schemeClr val="tx1"/>
              </a:solidFill>
              <a:ea typeface="+mn-ea"/>
            </a:endParaRPr>
          </a:p>
        </p:txBody>
      </p:sp>
      <p:sp>
        <p:nvSpPr>
          <p:cNvPr id="7197" name="AutoShape 29"/>
          <p:cNvSpPr>
            <a:spLocks noChangeArrowheads="1"/>
          </p:cNvSpPr>
          <p:nvPr/>
        </p:nvSpPr>
        <p:spPr bwMode="gray">
          <a:xfrm>
            <a:off x="3352800" y="4052888"/>
            <a:ext cx="481965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sz="1800">
              <a:solidFill>
                <a:schemeClr val="tx1"/>
              </a:solidFill>
              <a:ea typeface="+mn-ea"/>
            </a:endParaRPr>
          </a:p>
        </p:txBody>
      </p:sp>
      <p:sp>
        <p:nvSpPr>
          <p:cNvPr id="8213" name="Rectangle 30"/>
          <p:cNvSpPr>
            <a:spLocks noChangeArrowheads="1"/>
          </p:cNvSpPr>
          <p:nvPr/>
        </p:nvSpPr>
        <p:spPr bwMode="auto">
          <a:xfrm>
            <a:off x="4067175" y="4111625"/>
            <a:ext cx="325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solidFill>
                  <a:srgbClr val="003399"/>
                </a:solidFill>
                <a:ea typeface="楷体_GB2312" pitchFamily="49" charset="-122"/>
              </a:rPr>
              <a:t>中国节能服务产业发展现状</a:t>
            </a:r>
            <a:endParaRPr lang="en-US" altLang="zh-CN" sz="2000" b="1">
              <a:solidFill>
                <a:srgbClr val="003399"/>
              </a:solidFill>
              <a:ea typeface="楷体_GB2312" pitchFamily="49" charset="-122"/>
            </a:endParaRPr>
          </a:p>
        </p:txBody>
      </p:sp>
      <p:sp>
        <p:nvSpPr>
          <p:cNvPr id="7199" name="Oval 31"/>
          <p:cNvSpPr>
            <a:spLocks noChangeArrowheads="1"/>
          </p:cNvSpPr>
          <p:nvPr/>
        </p:nvSpPr>
        <p:spPr bwMode="gray">
          <a:xfrm>
            <a:off x="3263900" y="41910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sz="1800">
              <a:solidFill>
                <a:schemeClr val="tx1"/>
              </a:solidFill>
              <a:ea typeface="+mn-ea"/>
            </a:endParaRPr>
          </a:p>
        </p:txBody>
      </p:sp>
      <p:sp>
        <p:nvSpPr>
          <p:cNvPr id="7200" name="AutoShape 32"/>
          <p:cNvSpPr>
            <a:spLocks noChangeArrowheads="1"/>
          </p:cNvSpPr>
          <p:nvPr/>
        </p:nvSpPr>
        <p:spPr bwMode="gray">
          <a:xfrm>
            <a:off x="3352800" y="4869160"/>
            <a:ext cx="481965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sz="1800">
              <a:solidFill>
                <a:schemeClr val="tx1"/>
              </a:solidFill>
              <a:ea typeface="+mn-ea"/>
            </a:endParaRPr>
          </a:p>
        </p:txBody>
      </p:sp>
      <p:sp>
        <p:nvSpPr>
          <p:cNvPr id="7202" name="Oval 34"/>
          <p:cNvSpPr>
            <a:spLocks noChangeArrowheads="1"/>
          </p:cNvSpPr>
          <p:nvPr/>
        </p:nvSpPr>
        <p:spPr bwMode="gray">
          <a:xfrm>
            <a:off x="3276600" y="4975225"/>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sz="1800">
              <a:solidFill>
                <a:schemeClr val="tx1"/>
              </a:solidFill>
              <a:ea typeface="+mn-ea"/>
            </a:endParaRPr>
          </a:p>
        </p:txBody>
      </p:sp>
      <p:sp>
        <p:nvSpPr>
          <p:cNvPr id="8217" name="Rectangle 30"/>
          <p:cNvSpPr>
            <a:spLocks noChangeArrowheads="1"/>
          </p:cNvSpPr>
          <p:nvPr/>
        </p:nvSpPr>
        <p:spPr bwMode="auto">
          <a:xfrm>
            <a:off x="4067175" y="4904333"/>
            <a:ext cx="325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dirty="0">
                <a:solidFill>
                  <a:srgbClr val="003399"/>
                </a:solidFill>
                <a:ea typeface="楷体_GB2312" pitchFamily="49" charset="-122"/>
              </a:rPr>
              <a:t>中国节能服务产业相关政策</a:t>
            </a:r>
            <a:endParaRPr lang="en-US" altLang="zh-CN" sz="2000" b="1" dirty="0">
              <a:solidFill>
                <a:srgbClr val="003399"/>
              </a:solidFill>
              <a:ea typeface="楷体_GB2312" pitchFamily="49"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p:txBody>
          <a:bodyPr/>
          <a:lstStyle/>
          <a:p>
            <a:r>
              <a:rPr lang="zh-CN" altLang="en-US" sz="4400" smtClean="0">
                <a:solidFill>
                  <a:srgbClr val="003399"/>
                </a:solidFill>
                <a:ea typeface="宋体" charset="-122"/>
              </a:rPr>
              <a:t>发展目标</a:t>
            </a:r>
            <a:r>
              <a:rPr lang="zh-CN" altLang="en-US" sz="4400" smtClean="0">
                <a:ea typeface="宋体" charset="-122"/>
              </a:rPr>
              <a:t> </a:t>
            </a:r>
          </a:p>
        </p:txBody>
      </p:sp>
      <p:grpSp>
        <p:nvGrpSpPr>
          <p:cNvPr id="17" name="Group 7"/>
          <p:cNvGrpSpPr>
            <a:grpSpLocks/>
          </p:cNvGrpSpPr>
          <p:nvPr/>
        </p:nvGrpSpPr>
        <p:grpSpPr bwMode="auto">
          <a:xfrm>
            <a:off x="6864672" y="2773591"/>
            <a:ext cx="1955800" cy="1955800"/>
            <a:chOff x="2706" y="762"/>
            <a:chExt cx="1232" cy="1232"/>
          </a:xfrm>
          <a:solidFill>
            <a:schemeClr val="bg1">
              <a:lumMod val="50000"/>
            </a:schemeClr>
          </a:solidFill>
        </p:grpSpPr>
        <p:sp>
          <p:nvSpPr>
            <p:cNvPr id="29" name="Freeform 8"/>
            <p:cNvSpPr>
              <a:spLocks noEditPoints="1"/>
            </p:cNvSpPr>
            <p:nvPr/>
          </p:nvSpPr>
          <p:spPr bwMode="auto">
            <a:xfrm>
              <a:off x="3138" y="1194"/>
              <a:ext cx="368" cy="368"/>
            </a:xfrm>
            <a:custGeom>
              <a:avLst/>
              <a:gdLst>
                <a:gd name="T0" fmla="*/ 0 w 368"/>
                <a:gd name="T1" fmla="*/ 184 h 368"/>
                <a:gd name="T2" fmla="*/ 4 w 368"/>
                <a:gd name="T3" fmla="*/ 222 h 368"/>
                <a:gd name="T4" fmla="*/ 14 w 368"/>
                <a:gd name="T5" fmla="*/ 256 h 368"/>
                <a:gd name="T6" fmla="*/ 32 w 368"/>
                <a:gd name="T7" fmla="*/ 286 h 368"/>
                <a:gd name="T8" fmla="*/ 54 w 368"/>
                <a:gd name="T9" fmla="*/ 314 h 368"/>
                <a:gd name="T10" fmla="*/ 82 w 368"/>
                <a:gd name="T11" fmla="*/ 336 h 368"/>
                <a:gd name="T12" fmla="*/ 112 w 368"/>
                <a:gd name="T13" fmla="*/ 354 h 368"/>
                <a:gd name="T14" fmla="*/ 146 w 368"/>
                <a:gd name="T15" fmla="*/ 364 h 368"/>
                <a:gd name="T16" fmla="*/ 184 w 368"/>
                <a:gd name="T17" fmla="*/ 368 h 368"/>
                <a:gd name="T18" fmla="*/ 202 w 368"/>
                <a:gd name="T19" fmla="*/ 368 h 368"/>
                <a:gd name="T20" fmla="*/ 238 w 368"/>
                <a:gd name="T21" fmla="*/ 360 h 368"/>
                <a:gd name="T22" fmla="*/ 272 w 368"/>
                <a:gd name="T23" fmla="*/ 346 h 368"/>
                <a:gd name="T24" fmla="*/ 300 w 368"/>
                <a:gd name="T25" fmla="*/ 326 h 368"/>
                <a:gd name="T26" fmla="*/ 326 w 368"/>
                <a:gd name="T27" fmla="*/ 300 h 368"/>
                <a:gd name="T28" fmla="*/ 346 w 368"/>
                <a:gd name="T29" fmla="*/ 272 h 368"/>
                <a:gd name="T30" fmla="*/ 360 w 368"/>
                <a:gd name="T31" fmla="*/ 238 h 368"/>
                <a:gd name="T32" fmla="*/ 368 w 368"/>
                <a:gd name="T33" fmla="*/ 202 h 368"/>
                <a:gd name="T34" fmla="*/ 368 w 368"/>
                <a:gd name="T35" fmla="*/ 184 h 368"/>
                <a:gd name="T36" fmla="*/ 364 w 368"/>
                <a:gd name="T37" fmla="*/ 146 h 368"/>
                <a:gd name="T38" fmla="*/ 354 w 368"/>
                <a:gd name="T39" fmla="*/ 112 h 368"/>
                <a:gd name="T40" fmla="*/ 336 w 368"/>
                <a:gd name="T41" fmla="*/ 82 h 368"/>
                <a:gd name="T42" fmla="*/ 314 w 368"/>
                <a:gd name="T43" fmla="*/ 54 h 368"/>
                <a:gd name="T44" fmla="*/ 286 w 368"/>
                <a:gd name="T45" fmla="*/ 32 h 368"/>
                <a:gd name="T46" fmla="*/ 256 w 368"/>
                <a:gd name="T47" fmla="*/ 14 h 368"/>
                <a:gd name="T48" fmla="*/ 222 w 368"/>
                <a:gd name="T49" fmla="*/ 4 h 368"/>
                <a:gd name="T50" fmla="*/ 184 w 368"/>
                <a:gd name="T51" fmla="*/ 0 h 368"/>
                <a:gd name="T52" fmla="*/ 166 w 368"/>
                <a:gd name="T53" fmla="*/ 0 h 368"/>
                <a:gd name="T54" fmla="*/ 130 w 368"/>
                <a:gd name="T55" fmla="*/ 8 h 368"/>
                <a:gd name="T56" fmla="*/ 96 w 368"/>
                <a:gd name="T57" fmla="*/ 22 h 368"/>
                <a:gd name="T58" fmla="*/ 68 w 368"/>
                <a:gd name="T59" fmla="*/ 42 h 368"/>
                <a:gd name="T60" fmla="*/ 42 w 368"/>
                <a:gd name="T61" fmla="*/ 68 h 368"/>
                <a:gd name="T62" fmla="*/ 22 w 368"/>
                <a:gd name="T63" fmla="*/ 96 h 368"/>
                <a:gd name="T64" fmla="*/ 8 w 368"/>
                <a:gd name="T65" fmla="*/ 130 h 368"/>
                <a:gd name="T66" fmla="*/ 0 w 368"/>
                <a:gd name="T67" fmla="*/ 166 h 368"/>
                <a:gd name="T68" fmla="*/ 0 w 368"/>
                <a:gd name="T69" fmla="*/ 184 h 368"/>
                <a:gd name="T70" fmla="*/ 80 w 368"/>
                <a:gd name="T71" fmla="*/ 184 h 368"/>
                <a:gd name="T72" fmla="*/ 88 w 368"/>
                <a:gd name="T73" fmla="*/ 144 h 368"/>
                <a:gd name="T74" fmla="*/ 110 w 368"/>
                <a:gd name="T75" fmla="*/ 110 h 368"/>
                <a:gd name="T76" fmla="*/ 144 w 368"/>
                <a:gd name="T77" fmla="*/ 88 h 368"/>
                <a:gd name="T78" fmla="*/ 184 w 368"/>
                <a:gd name="T79" fmla="*/ 80 h 368"/>
                <a:gd name="T80" fmla="*/ 204 w 368"/>
                <a:gd name="T81" fmla="*/ 82 h 368"/>
                <a:gd name="T82" fmla="*/ 242 w 368"/>
                <a:gd name="T83" fmla="*/ 98 h 368"/>
                <a:gd name="T84" fmla="*/ 270 w 368"/>
                <a:gd name="T85" fmla="*/ 126 h 368"/>
                <a:gd name="T86" fmla="*/ 286 w 368"/>
                <a:gd name="T87" fmla="*/ 164 h 368"/>
                <a:gd name="T88" fmla="*/ 288 w 368"/>
                <a:gd name="T89" fmla="*/ 184 h 368"/>
                <a:gd name="T90" fmla="*/ 280 w 368"/>
                <a:gd name="T91" fmla="*/ 224 h 368"/>
                <a:gd name="T92" fmla="*/ 258 w 368"/>
                <a:gd name="T93" fmla="*/ 258 h 368"/>
                <a:gd name="T94" fmla="*/ 224 w 368"/>
                <a:gd name="T95" fmla="*/ 280 h 368"/>
                <a:gd name="T96" fmla="*/ 184 w 368"/>
                <a:gd name="T97" fmla="*/ 288 h 368"/>
                <a:gd name="T98" fmla="*/ 164 w 368"/>
                <a:gd name="T99" fmla="*/ 286 h 368"/>
                <a:gd name="T100" fmla="*/ 126 w 368"/>
                <a:gd name="T101" fmla="*/ 270 h 368"/>
                <a:gd name="T102" fmla="*/ 98 w 368"/>
                <a:gd name="T103" fmla="*/ 242 h 368"/>
                <a:gd name="T104" fmla="*/ 82 w 368"/>
                <a:gd name="T105" fmla="*/ 204 h 368"/>
                <a:gd name="T106" fmla="*/ 80 w 368"/>
                <a:gd name="T107" fmla="*/ 184 h 3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8"/>
                <a:gd name="T163" fmla="*/ 0 h 368"/>
                <a:gd name="T164" fmla="*/ 368 w 368"/>
                <a:gd name="T165" fmla="*/ 368 h 3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8" h="368">
                  <a:moveTo>
                    <a:pt x="0" y="184"/>
                  </a:moveTo>
                  <a:lnTo>
                    <a:pt x="0" y="184"/>
                  </a:lnTo>
                  <a:lnTo>
                    <a:pt x="0" y="202"/>
                  </a:lnTo>
                  <a:lnTo>
                    <a:pt x="4" y="222"/>
                  </a:lnTo>
                  <a:lnTo>
                    <a:pt x="8" y="238"/>
                  </a:lnTo>
                  <a:lnTo>
                    <a:pt x="14" y="256"/>
                  </a:lnTo>
                  <a:lnTo>
                    <a:pt x="22" y="272"/>
                  </a:lnTo>
                  <a:lnTo>
                    <a:pt x="32" y="286"/>
                  </a:lnTo>
                  <a:lnTo>
                    <a:pt x="42" y="300"/>
                  </a:lnTo>
                  <a:lnTo>
                    <a:pt x="54" y="314"/>
                  </a:lnTo>
                  <a:lnTo>
                    <a:pt x="68" y="326"/>
                  </a:lnTo>
                  <a:lnTo>
                    <a:pt x="82" y="336"/>
                  </a:lnTo>
                  <a:lnTo>
                    <a:pt x="96" y="346"/>
                  </a:lnTo>
                  <a:lnTo>
                    <a:pt x="112" y="354"/>
                  </a:lnTo>
                  <a:lnTo>
                    <a:pt x="130" y="360"/>
                  </a:lnTo>
                  <a:lnTo>
                    <a:pt x="146" y="364"/>
                  </a:lnTo>
                  <a:lnTo>
                    <a:pt x="166" y="368"/>
                  </a:lnTo>
                  <a:lnTo>
                    <a:pt x="184" y="368"/>
                  </a:lnTo>
                  <a:lnTo>
                    <a:pt x="202" y="368"/>
                  </a:lnTo>
                  <a:lnTo>
                    <a:pt x="222" y="364"/>
                  </a:lnTo>
                  <a:lnTo>
                    <a:pt x="238" y="360"/>
                  </a:lnTo>
                  <a:lnTo>
                    <a:pt x="256" y="354"/>
                  </a:lnTo>
                  <a:lnTo>
                    <a:pt x="272" y="346"/>
                  </a:lnTo>
                  <a:lnTo>
                    <a:pt x="286" y="336"/>
                  </a:lnTo>
                  <a:lnTo>
                    <a:pt x="300" y="326"/>
                  </a:lnTo>
                  <a:lnTo>
                    <a:pt x="314" y="314"/>
                  </a:lnTo>
                  <a:lnTo>
                    <a:pt x="326" y="300"/>
                  </a:lnTo>
                  <a:lnTo>
                    <a:pt x="336" y="286"/>
                  </a:lnTo>
                  <a:lnTo>
                    <a:pt x="346" y="272"/>
                  </a:lnTo>
                  <a:lnTo>
                    <a:pt x="354" y="256"/>
                  </a:lnTo>
                  <a:lnTo>
                    <a:pt x="360" y="238"/>
                  </a:lnTo>
                  <a:lnTo>
                    <a:pt x="364" y="222"/>
                  </a:lnTo>
                  <a:lnTo>
                    <a:pt x="368" y="202"/>
                  </a:lnTo>
                  <a:lnTo>
                    <a:pt x="368" y="184"/>
                  </a:lnTo>
                  <a:lnTo>
                    <a:pt x="368" y="166"/>
                  </a:lnTo>
                  <a:lnTo>
                    <a:pt x="364" y="146"/>
                  </a:lnTo>
                  <a:lnTo>
                    <a:pt x="360" y="130"/>
                  </a:lnTo>
                  <a:lnTo>
                    <a:pt x="354" y="112"/>
                  </a:lnTo>
                  <a:lnTo>
                    <a:pt x="346" y="96"/>
                  </a:lnTo>
                  <a:lnTo>
                    <a:pt x="336" y="82"/>
                  </a:lnTo>
                  <a:lnTo>
                    <a:pt x="326" y="68"/>
                  </a:lnTo>
                  <a:lnTo>
                    <a:pt x="314" y="54"/>
                  </a:lnTo>
                  <a:lnTo>
                    <a:pt x="300" y="42"/>
                  </a:lnTo>
                  <a:lnTo>
                    <a:pt x="286" y="32"/>
                  </a:lnTo>
                  <a:lnTo>
                    <a:pt x="272" y="22"/>
                  </a:lnTo>
                  <a:lnTo>
                    <a:pt x="256" y="14"/>
                  </a:lnTo>
                  <a:lnTo>
                    <a:pt x="238" y="8"/>
                  </a:lnTo>
                  <a:lnTo>
                    <a:pt x="222" y="4"/>
                  </a:lnTo>
                  <a:lnTo>
                    <a:pt x="202" y="0"/>
                  </a:lnTo>
                  <a:lnTo>
                    <a:pt x="184" y="0"/>
                  </a:lnTo>
                  <a:lnTo>
                    <a:pt x="166" y="0"/>
                  </a:lnTo>
                  <a:lnTo>
                    <a:pt x="146" y="4"/>
                  </a:lnTo>
                  <a:lnTo>
                    <a:pt x="130" y="8"/>
                  </a:lnTo>
                  <a:lnTo>
                    <a:pt x="112" y="14"/>
                  </a:lnTo>
                  <a:lnTo>
                    <a:pt x="96" y="22"/>
                  </a:lnTo>
                  <a:lnTo>
                    <a:pt x="82" y="32"/>
                  </a:lnTo>
                  <a:lnTo>
                    <a:pt x="68" y="42"/>
                  </a:lnTo>
                  <a:lnTo>
                    <a:pt x="54" y="54"/>
                  </a:lnTo>
                  <a:lnTo>
                    <a:pt x="42" y="68"/>
                  </a:lnTo>
                  <a:lnTo>
                    <a:pt x="32" y="82"/>
                  </a:lnTo>
                  <a:lnTo>
                    <a:pt x="22" y="96"/>
                  </a:lnTo>
                  <a:lnTo>
                    <a:pt x="14" y="112"/>
                  </a:lnTo>
                  <a:lnTo>
                    <a:pt x="8" y="130"/>
                  </a:lnTo>
                  <a:lnTo>
                    <a:pt x="4" y="146"/>
                  </a:lnTo>
                  <a:lnTo>
                    <a:pt x="0" y="166"/>
                  </a:lnTo>
                  <a:lnTo>
                    <a:pt x="0" y="184"/>
                  </a:lnTo>
                  <a:close/>
                  <a:moveTo>
                    <a:pt x="80" y="184"/>
                  </a:moveTo>
                  <a:lnTo>
                    <a:pt x="80" y="184"/>
                  </a:lnTo>
                  <a:lnTo>
                    <a:pt x="82" y="164"/>
                  </a:lnTo>
                  <a:lnTo>
                    <a:pt x="88" y="144"/>
                  </a:lnTo>
                  <a:lnTo>
                    <a:pt x="98" y="126"/>
                  </a:lnTo>
                  <a:lnTo>
                    <a:pt x="110" y="110"/>
                  </a:lnTo>
                  <a:lnTo>
                    <a:pt x="126" y="98"/>
                  </a:lnTo>
                  <a:lnTo>
                    <a:pt x="144" y="88"/>
                  </a:lnTo>
                  <a:lnTo>
                    <a:pt x="164" y="82"/>
                  </a:lnTo>
                  <a:lnTo>
                    <a:pt x="184" y="80"/>
                  </a:lnTo>
                  <a:lnTo>
                    <a:pt x="204" y="82"/>
                  </a:lnTo>
                  <a:lnTo>
                    <a:pt x="224" y="88"/>
                  </a:lnTo>
                  <a:lnTo>
                    <a:pt x="242" y="98"/>
                  </a:lnTo>
                  <a:lnTo>
                    <a:pt x="258" y="110"/>
                  </a:lnTo>
                  <a:lnTo>
                    <a:pt x="270" y="126"/>
                  </a:lnTo>
                  <a:lnTo>
                    <a:pt x="280" y="144"/>
                  </a:lnTo>
                  <a:lnTo>
                    <a:pt x="286" y="164"/>
                  </a:lnTo>
                  <a:lnTo>
                    <a:pt x="288" y="184"/>
                  </a:lnTo>
                  <a:lnTo>
                    <a:pt x="286" y="204"/>
                  </a:lnTo>
                  <a:lnTo>
                    <a:pt x="280" y="224"/>
                  </a:lnTo>
                  <a:lnTo>
                    <a:pt x="270" y="242"/>
                  </a:lnTo>
                  <a:lnTo>
                    <a:pt x="258" y="258"/>
                  </a:lnTo>
                  <a:lnTo>
                    <a:pt x="242" y="270"/>
                  </a:lnTo>
                  <a:lnTo>
                    <a:pt x="224" y="280"/>
                  </a:lnTo>
                  <a:lnTo>
                    <a:pt x="204" y="286"/>
                  </a:lnTo>
                  <a:lnTo>
                    <a:pt x="184" y="288"/>
                  </a:lnTo>
                  <a:lnTo>
                    <a:pt x="164" y="286"/>
                  </a:lnTo>
                  <a:lnTo>
                    <a:pt x="144" y="280"/>
                  </a:lnTo>
                  <a:lnTo>
                    <a:pt x="126" y="270"/>
                  </a:lnTo>
                  <a:lnTo>
                    <a:pt x="110" y="258"/>
                  </a:lnTo>
                  <a:lnTo>
                    <a:pt x="98" y="242"/>
                  </a:lnTo>
                  <a:lnTo>
                    <a:pt x="88" y="224"/>
                  </a:lnTo>
                  <a:lnTo>
                    <a:pt x="82" y="204"/>
                  </a:lnTo>
                  <a:lnTo>
                    <a:pt x="80" y="184"/>
                  </a:lnTo>
                  <a:close/>
                </a:path>
              </a:pathLst>
            </a:custGeom>
            <a:solidFill>
              <a:srgbClr val="FF6400"/>
            </a:solidFill>
            <a:ln w="9525">
              <a:noFill/>
              <a:round/>
              <a:headEnd/>
              <a:tailEnd/>
            </a:ln>
          </p:spPr>
          <p:txBody>
            <a:bodyP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30" name="Freeform 9"/>
            <p:cNvSpPr>
              <a:spLocks noEditPoints="1"/>
            </p:cNvSpPr>
            <p:nvPr/>
          </p:nvSpPr>
          <p:spPr bwMode="auto">
            <a:xfrm>
              <a:off x="2994" y="1050"/>
              <a:ext cx="656" cy="656"/>
            </a:xfrm>
            <a:custGeom>
              <a:avLst/>
              <a:gdLst>
                <a:gd name="T0" fmla="*/ 2 w 656"/>
                <a:gd name="T1" fmla="*/ 362 h 656"/>
                <a:gd name="T2" fmla="*/ 26 w 656"/>
                <a:gd name="T3" fmla="*/ 456 h 656"/>
                <a:gd name="T4" fmla="*/ 74 w 656"/>
                <a:gd name="T5" fmla="*/ 536 h 656"/>
                <a:gd name="T6" fmla="*/ 144 w 656"/>
                <a:gd name="T7" fmla="*/ 600 h 656"/>
                <a:gd name="T8" fmla="*/ 230 w 656"/>
                <a:gd name="T9" fmla="*/ 642 h 656"/>
                <a:gd name="T10" fmla="*/ 328 w 656"/>
                <a:gd name="T11" fmla="*/ 656 h 656"/>
                <a:gd name="T12" fmla="*/ 394 w 656"/>
                <a:gd name="T13" fmla="*/ 650 h 656"/>
                <a:gd name="T14" fmla="*/ 484 w 656"/>
                <a:gd name="T15" fmla="*/ 616 h 656"/>
                <a:gd name="T16" fmla="*/ 560 w 656"/>
                <a:gd name="T17" fmla="*/ 560 h 656"/>
                <a:gd name="T18" fmla="*/ 616 w 656"/>
                <a:gd name="T19" fmla="*/ 484 h 656"/>
                <a:gd name="T20" fmla="*/ 650 w 656"/>
                <a:gd name="T21" fmla="*/ 394 h 656"/>
                <a:gd name="T22" fmla="*/ 656 w 656"/>
                <a:gd name="T23" fmla="*/ 328 h 656"/>
                <a:gd name="T24" fmla="*/ 642 w 656"/>
                <a:gd name="T25" fmla="*/ 230 h 656"/>
                <a:gd name="T26" fmla="*/ 600 w 656"/>
                <a:gd name="T27" fmla="*/ 144 h 656"/>
                <a:gd name="T28" fmla="*/ 536 w 656"/>
                <a:gd name="T29" fmla="*/ 74 h 656"/>
                <a:gd name="T30" fmla="*/ 456 w 656"/>
                <a:gd name="T31" fmla="*/ 26 h 656"/>
                <a:gd name="T32" fmla="*/ 362 w 656"/>
                <a:gd name="T33" fmla="*/ 2 h 656"/>
                <a:gd name="T34" fmla="*/ 294 w 656"/>
                <a:gd name="T35" fmla="*/ 2 h 656"/>
                <a:gd name="T36" fmla="*/ 200 w 656"/>
                <a:gd name="T37" fmla="*/ 26 h 656"/>
                <a:gd name="T38" fmla="*/ 120 w 656"/>
                <a:gd name="T39" fmla="*/ 74 h 656"/>
                <a:gd name="T40" fmla="*/ 56 w 656"/>
                <a:gd name="T41" fmla="*/ 144 h 656"/>
                <a:gd name="T42" fmla="*/ 14 w 656"/>
                <a:gd name="T43" fmla="*/ 230 h 656"/>
                <a:gd name="T44" fmla="*/ 0 w 656"/>
                <a:gd name="T45" fmla="*/ 328 h 656"/>
                <a:gd name="T46" fmla="*/ 80 w 656"/>
                <a:gd name="T47" fmla="*/ 328 h 656"/>
                <a:gd name="T48" fmla="*/ 92 w 656"/>
                <a:gd name="T49" fmla="*/ 254 h 656"/>
                <a:gd name="T50" fmla="*/ 122 w 656"/>
                <a:gd name="T51" fmla="*/ 190 h 656"/>
                <a:gd name="T52" fmla="*/ 170 w 656"/>
                <a:gd name="T53" fmla="*/ 136 h 656"/>
                <a:gd name="T54" fmla="*/ 232 w 656"/>
                <a:gd name="T55" fmla="*/ 100 h 656"/>
                <a:gd name="T56" fmla="*/ 302 w 656"/>
                <a:gd name="T57" fmla="*/ 82 h 656"/>
                <a:gd name="T58" fmla="*/ 354 w 656"/>
                <a:gd name="T59" fmla="*/ 82 h 656"/>
                <a:gd name="T60" fmla="*/ 424 w 656"/>
                <a:gd name="T61" fmla="*/ 100 h 656"/>
                <a:gd name="T62" fmla="*/ 486 w 656"/>
                <a:gd name="T63" fmla="*/ 136 h 656"/>
                <a:gd name="T64" fmla="*/ 534 w 656"/>
                <a:gd name="T65" fmla="*/ 190 h 656"/>
                <a:gd name="T66" fmla="*/ 564 w 656"/>
                <a:gd name="T67" fmla="*/ 254 h 656"/>
                <a:gd name="T68" fmla="*/ 576 w 656"/>
                <a:gd name="T69" fmla="*/ 328 h 656"/>
                <a:gd name="T70" fmla="*/ 570 w 656"/>
                <a:gd name="T71" fmla="*/ 378 h 656"/>
                <a:gd name="T72" fmla="*/ 546 w 656"/>
                <a:gd name="T73" fmla="*/ 446 h 656"/>
                <a:gd name="T74" fmla="*/ 504 w 656"/>
                <a:gd name="T75" fmla="*/ 504 h 656"/>
                <a:gd name="T76" fmla="*/ 446 w 656"/>
                <a:gd name="T77" fmla="*/ 546 h 656"/>
                <a:gd name="T78" fmla="*/ 378 w 656"/>
                <a:gd name="T79" fmla="*/ 570 h 656"/>
                <a:gd name="T80" fmla="*/ 328 w 656"/>
                <a:gd name="T81" fmla="*/ 576 h 656"/>
                <a:gd name="T82" fmla="*/ 254 w 656"/>
                <a:gd name="T83" fmla="*/ 564 h 656"/>
                <a:gd name="T84" fmla="*/ 190 w 656"/>
                <a:gd name="T85" fmla="*/ 534 h 656"/>
                <a:gd name="T86" fmla="*/ 136 w 656"/>
                <a:gd name="T87" fmla="*/ 486 h 656"/>
                <a:gd name="T88" fmla="*/ 100 w 656"/>
                <a:gd name="T89" fmla="*/ 424 h 656"/>
                <a:gd name="T90" fmla="*/ 82 w 656"/>
                <a:gd name="T91" fmla="*/ 354 h 6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6"/>
                <a:gd name="T139" fmla="*/ 0 h 656"/>
                <a:gd name="T140" fmla="*/ 656 w 656"/>
                <a:gd name="T141" fmla="*/ 656 h 6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6" h="656">
                  <a:moveTo>
                    <a:pt x="0" y="328"/>
                  </a:moveTo>
                  <a:lnTo>
                    <a:pt x="0" y="328"/>
                  </a:lnTo>
                  <a:lnTo>
                    <a:pt x="2" y="362"/>
                  </a:lnTo>
                  <a:lnTo>
                    <a:pt x="6" y="394"/>
                  </a:lnTo>
                  <a:lnTo>
                    <a:pt x="14" y="426"/>
                  </a:lnTo>
                  <a:lnTo>
                    <a:pt x="26" y="456"/>
                  </a:lnTo>
                  <a:lnTo>
                    <a:pt x="40" y="484"/>
                  </a:lnTo>
                  <a:lnTo>
                    <a:pt x="56" y="512"/>
                  </a:lnTo>
                  <a:lnTo>
                    <a:pt x="74" y="536"/>
                  </a:lnTo>
                  <a:lnTo>
                    <a:pt x="96" y="560"/>
                  </a:lnTo>
                  <a:lnTo>
                    <a:pt x="120" y="582"/>
                  </a:lnTo>
                  <a:lnTo>
                    <a:pt x="144" y="600"/>
                  </a:lnTo>
                  <a:lnTo>
                    <a:pt x="172" y="616"/>
                  </a:lnTo>
                  <a:lnTo>
                    <a:pt x="200" y="630"/>
                  </a:lnTo>
                  <a:lnTo>
                    <a:pt x="230" y="642"/>
                  </a:lnTo>
                  <a:lnTo>
                    <a:pt x="262" y="650"/>
                  </a:lnTo>
                  <a:lnTo>
                    <a:pt x="294" y="654"/>
                  </a:lnTo>
                  <a:lnTo>
                    <a:pt x="328" y="656"/>
                  </a:lnTo>
                  <a:lnTo>
                    <a:pt x="362" y="654"/>
                  </a:lnTo>
                  <a:lnTo>
                    <a:pt x="394" y="650"/>
                  </a:lnTo>
                  <a:lnTo>
                    <a:pt x="426" y="642"/>
                  </a:lnTo>
                  <a:lnTo>
                    <a:pt x="456" y="630"/>
                  </a:lnTo>
                  <a:lnTo>
                    <a:pt x="484" y="616"/>
                  </a:lnTo>
                  <a:lnTo>
                    <a:pt x="512" y="600"/>
                  </a:lnTo>
                  <a:lnTo>
                    <a:pt x="536" y="582"/>
                  </a:lnTo>
                  <a:lnTo>
                    <a:pt x="560" y="560"/>
                  </a:lnTo>
                  <a:lnTo>
                    <a:pt x="582" y="536"/>
                  </a:lnTo>
                  <a:lnTo>
                    <a:pt x="600" y="512"/>
                  </a:lnTo>
                  <a:lnTo>
                    <a:pt x="616" y="484"/>
                  </a:lnTo>
                  <a:lnTo>
                    <a:pt x="630" y="456"/>
                  </a:lnTo>
                  <a:lnTo>
                    <a:pt x="642" y="426"/>
                  </a:lnTo>
                  <a:lnTo>
                    <a:pt x="650" y="394"/>
                  </a:lnTo>
                  <a:lnTo>
                    <a:pt x="654" y="362"/>
                  </a:lnTo>
                  <a:lnTo>
                    <a:pt x="656" y="328"/>
                  </a:lnTo>
                  <a:lnTo>
                    <a:pt x="654" y="294"/>
                  </a:lnTo>
                  <a:lnTo>
                    <a:pt x="650" y="262"/>
                  </a:lnTo>
                  <a:lnTo>
                    <a:pt x="642" y="230"/>
                  </a:lnTo>
                  <a:lnTo>
                    <a:pt x="630" y="200"/>
                  </a:lnTo>
                  <a:lnTo>
                    <a:pt x="616" y="172"/>
                  </a:lnTo>
                  <a:lnTo>
                    <a:pt x="600" y="144"/>
                  </a:lnTo>
                  <a:lnTo>
                    <a:pt x="582" y="120"/>
                  </a:lnTo>
                  <a:lnTo>
                    <a:pt x="560" y="96"/>
                  </a:lnTo>
                  <a:lnTo>
                    <a:pt x="536" y="74"/>
                  </a:lnTo>
                  <a:lnTo>
                    <a:pt x="512" y="56"/>
                  </a:lnTo>
                  <a:lnTo>
                    <a:pt x="484" y="40"/>
                  </a:lnTo>
                  <a:lnTo>
                    <a:pt x="456" y="26"/>
                  </a:lnTo>
                  <a:lnTo>
                    <a:pt x="426" y="14"/>
                  </a:lnTo>
                  <a:lnTo>
                    <a:pt x="394" y="6"/>
                  </a:lnTo>
                  <a:lnTo>
                    <a:pt x="362" y="2"/>
                  </a:lnTo>
                  <a:lnTo>
                    <a:pt x="328" y="0"/>
                  </a:lnTo>
                  <a:lnTo>
                    <a:pt x="294" y="2"/>
                  </a:lnTo>
                  <a:lnTo>
                    <a:pt x="262" y="6"/>
                  </a:lnTo>
                  <a:lnTo>
                    <a:pt x="230" y="14"/>
                  </a:lnTo>
                  <a:lnTo>
                    <a:pt x="200" y="26"/>
                  </a:lnTo>
                  <a:lnTo>
                    <a:pt x="172" y="40"/>
                  </a:lnTo>
                  <a:lnTo>
                    <a:pt x="144" y="56"/>
                  </a:lnTo>
                  <a:lnTo>
                    <a:pt x="120" y="74"/>
                  </a:lnTo>
                  <a:lnTo>
                    <a:pt x="96" y="96"/>
                  </a:lnTo>
                  <a:lnTo>
                    <a:pt x="74" y="120"/>
                  </a:lnTo>
                  <a:lnTo>
                    <a:pt x="56" y="144"/>
                  </a:lnTo>
                  <a:lnTo>
                    <a:pt x="40" y="172"/>
                  </a:lnTo>
                  <a:lnTo>
                    <a:pt x="26" y="200"/>
                  </a:lnTo>
                  <a:lnTo>
                    <a:pt x="14" y="230"/>
                  </a:lnTo>
                  <a:lnTo>
                    <a:pt x="6" y="262"/>
                  </a:lnTo>
                  <a:lnTo>
                    <a:pt x="2" y="294"/>
                  </a:lnTo>
                  <a:lnTo>
                    <a:pt x="0" y="328"/>
                  </a:lnTo>
                  <a:close/>
                  <a:moveTo>
                    <a:pt x="80" y="328"/>
                  </a:moveTo>
                  <a:lnTo>
                    <a:pt x="80" y="328"/>
                  </a:lnTo>
                  <a:lnTo>
                    <a:pt x="82" y="302"/>
                  </a:lnTo>
                  <a:lnTo>
                    <a:pt x="86" y="278"/>
                  </a:lnTo>
                  <a:lnTo>
                    <a:pt x="92" y="254"/>
                  </a:lnTo>
                  <a:lnTo>
                    <a:pt x="100" y="232"/>
                  </a:lnTo>
                  <a:lnTo>
                    <a:pt x="110" y="210"/>
                  </a:lnTo>
                  <a:lnTo>
                    <a:pt x="122" y="190"/>
                  </a:lnTo>
                  <a:lnTo>
                    <a:pt x="136" y="170"/>
                  </a:lnTo>
                  <a:lnTo>
                    <a:pt x="152" y="152"/>
                  </a:lnTo>
                  <a:lnTo>
                    <a:pt x="170" y="136"/>
                  </a:lnTo>
                  <a:lnTo>
                    <a:pt x="190" y="122"/>
                  </a:lnTo>
                  <a:lnTo>
                    <a:pt x="210" y="110"/>
                  </a:lnTo>
                  <a:lnTo>
                    <a:pt x="232" y="100"/>
                  </a:lnTo>
                  <a:lnTo>
                    <a:pt x="254" y="92"/>
                  </a:lnTo>
                  <a:lnTo>
                    <a:pt x="278" y="86"/>
                  </a:lnTo>
                  <a:lnTo>
                    <a:pt x="302" y="82"/>
                  </a:lnTo>
                  <a:lnTo>
                    <a:pt x="328" y="80"/>
                  </a:lnTo>
                  <a:lnTo>
                    <a:pt x="354" y="82"/>
                  </a:lnTo>
                  <a:lnTo>
                    <a:pt x="378" y="86"/>
                  </a:lnTo>
                  <a:lnTo>
                    <a:pt x="402" y="92"/>
                  </a:lnTo>
                  <a:lnTo>
                    <a:pt x="424" y="100"/>
                  </a:lnTo>
                  <a:lnTo>
                    <a:pt x="446" y="110"/>
                  </a:lnTo>
                  <a:lnTo>
                    <a:pt x="466" y="122"/>
                  </a:lnTo>
                  <a:lnTo>
                    <a:pt x="486" y="136"/>
                  </a:lnTo>
                  <a:lnTo>
                    <a:pt x="504" y="152"/>
                  </a:lnTo>
                  <a:lnTo>
                    <a:pt x="520" y="170"/>
                  </a:lnTo>
                  <a:lnTo>
                    <a:pt x="534" y="190"/>
                  </a:lnTo>
                  <a:lnTo>
                    <a:pt x="546" y="210"/>
                  </a:lnTo>
                  <a:lnTo>
                    <a:pt x="556" y="232"/>
                  </a:lnTo>
                  <a:lnTo>
                    <a:pt x="564" y="254"/>
                  </a:lnTo>
                  <a:lnTo>
                    <a:pt x="570" y="278"/>
                  </a:lnTo>
                  <a:lnTo>
                    <a:pt x="574" y="302"/>
                  </a:lnTo>
                  <a:lnTo>
                    <a:pt x="576" y="328"/>
                  </a:lnTo>
                  <a:lnTo>
                    <a:pt x="574" y="354"/>
                  </a:lnTo>
                  <a:lnTo>
                    <a:pt x="570" y="378"/>
                  </a:lnTo>
                  <a:lnTo>
                    <a:pt x="564" y="402"/>
                  </a:lnTo>
                  <a:lnTo>
                    <a:pt x="556" y="424"/>
                  </a:lnTo>
                  <a:lnTo>
                    <a:pt x="546" y="446"/>
                  </a:lnTo>
                  <a:lnTo>
                    <a:pt x="534" y="466"/>
                  </a:lnTo>
                  <a:lnTo>
                    <a:pt x="520" y="486"/>
                  </a:lnTo>
                  <a:lnTo>
                    <a:pt x="504" y="504"/>
                  </a:lnTo>
                  <a:lnTo>
                    <a:pt x="486" y="520"/>
                  </a:lnTo>
                  <a:lnTo>
                    <a:pt x="466" y="534"/>
                  </a:lnTo>
                  <a:lnTo>
                    <a:pt x="446" y="546"/>
                  </a:lnTo>
                  <a:lnTo>
                    <a:pt x="424" y="556"/>
                  </a:lnTo>
                  <a:lnTo>
                    <a:pt x="402" y="564"/>
                  </a:lnTo>
                  <a:lnTo>
                    <a:pt x="378" y="570"/>
                  </a:lnTo>
                  <a:lnTo>
                    <a:pt x="354" y="574"/>
                  </a:lnTo>
                  <a:lnTo>
                    <a:pt x="328" y="576"/>
                  </a:lnTo>
                  <a:lnTo>
                    <a:pt x="302" y="574"/>
                  </a:lnTo>
                  <a:lnTo>
                    <a:pt x="278" y="570"/>
                  </a:lnTo>
                  <a:lnTo>
                    <a:pt x="254" y="564"/>
                  </a:lnTo>
                  <a:lnTo>
                    <a:pt x="232" y="556"/>
                  </a:lnTo>
                  <a:lnTo>
                    <a:pt x="210" y="546"/>
                  </a:lnTo>
                  <a:lnTo>
                    <a:pt x="190" y="534"/>
                  </a:lnTo>
                  <a:lnTo>
                    <a:pt x="170" y="520"/>
                  </a:lnTo>
                  <a:lnTo>
                    <a:pt x="152" y="504"/>
                  </a:lnTo>
                  <a:lnTo>
                    <a:pt x="136" y="486"/>
                  </a:lnTo>
                  <a:lnTo>
                    <a:pt x="122" y="466"/>
                  </a:lnTo>
                  <a:lnTo>
                    <a:pt x="110" y="446"/>
                  </a:lnTo>
                  <a:lnTo>
                    <a:pt x="100" y="424"/>
                  </a:lnTo>
                  <a:lnTo>
                    <a:pt x="92" y="402"/>
                  </a:lnTo>
                  <a:lnTo>
                    <a:pt x="86" y="378"/>
                  </a:lnTo>
                  <a:lnTo>
                    <a:pt x="82" y="354"/>
                  </a:lnTo>
                  <a:lnTo>
                    <a:pt x="80" y="328"/>
                  </a:lnTo>
                  <a:close/>
                </a:path>
              </a:pathLst>
            </a:custGeom>
            <a:solidFill>
              <a:srgbClr val="FF7800"/>
            </a:solidFill>
            <a:ln w="9525">
              <a:noFill/>
              <a:round/>
              <a:headEnd/>
              <a:tailEnd/>
            </a:ln>
          </p:spPr>
          <p:txBody>
            <a:bodyP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31" name="Freeform 10"/>
            <p:cNvSpPr>
              <a:spLocks noEditPoints="1"/>
            </p:cNvSpPr>
            <p:nvPr/>
          </p:nvSpPr>
          <p:spPr bwMode="auto">
            <a:xfrm>
              <a:off x="2850" y="906"/>
              <a:ext cx="944" cy="944"/>
            </a:xfrm>
            <a:custGeom>
              <a:avLst/>
              <a:gdLst>
                <a:gd name="T0" fmla="*/ 0 w 944"/>
                <a:gd name="T1" fmla="*/ 496 h 944"/>
                <a:gd name="T2" fmla="*/ 10 w 944"/>
                <a:gd name="T3" fmla="*/ 568 h 944"/>
                <a:gd name="T4" fmla="*/ 58 w 944"/>
                <a:gd name="T5" fmla="*/ 696 h 944"/>
                <a:gd name="T6" fmla="*/ 138 w 944"/>
                <a:gd name="T7" fmla="*/ 806 h 944"/>
                <a:gd name="T8" fmla="*/ 248 w 944"/>
                <a:gd name="T9" fmla="*/ 886 h 944"/>
                <a:gd name="T10" fmla="*/ 376 w 944"/>
                <a:gd name="T11" fmla="*/ 934 h 944"/>
                <a:gd name="T12" fmla="*/ 448 w 944"/>
                <a:gd name="T13" fmla="*/ 944 h 944"/>
                <a:gd name="T14" fmla="*/ 496 w 944"/>
                <a:gd name="T15" fmla="*/ 944 h 944"/>
                <a:gd name="T16" fmla="*/ 568 w 944"/>
                <a:gd name="T17" fmla="*/ 934 h 944"/>
                <a:gd name="T18" fmla="*/ 696 w 944"/>
                <a:gd name="T19" fmla="*/ 886 h 944"/>
                <a:gd name="T20" fmla="*/ 806 w 944"/>
                <a:gd name="T21" fmla="*/ 806 h 944"/>
                <a:gd name="T22" fmla="*/ 886 w 944"/>
                <a:gd name="T23" fmla="*/ 696 h 944"/>
                <a:gd name="T24" fmla="*/ 934 w 944"/>
                <a:gd name="T25" fmla="*/ 568 h 944"/>
                <a:gd name="T26" fmla="*/ 944 w 944"/>
                <a:gd name="T27" fmla="*/ 496 h 944"/>
                <a:gd name="T28" fmla="*/ 944 w 944"/>
                <a:gd name="T29" fmla="*/ 448 h 944"/>
                <a:gd name="T30" fmla="*/ 934 w 944"/>
                <a:gd name="T31" fmla="*/ 376 h 944"/>
                <a:gd name="T32" fmla="*/ 886 w 944"/>
                <a:gd name="T33" fmla="*/ 248 h 944"/>
                <a:gd name="T34" fmla="*/ 806 w 944"/>
                <a:gd name="T35" fmla="*/ 138 h 944"/>
                <a:gd name="T36" fmla="*/ 696 w 944"/>
                <a:gd name="T37" fmla="*/ 58 h 944"/>
                <a:gd name="T38" fmla="*/ 568 w 944"/>
                <a:gd name="T39" fmla="*/ 10 h 944"/>
                <a:gd name="T40" fmla="*/ 496 w 944"/>
                <a:gd name="T41" fmla="*/ 0 h 944"/>
                <a:gd name="T42" fmla="*/ 448 w 944"/>
                <a:gd name="T43" fmla="*/ 0 h 944"/>
                <a:gd name="T44" fmla="*/ 376 w 944"/>
                <a:gd name="T45" fmla="*/ 10 h 944"/>
                <a:gd name="T46" fmla="*/ 248 w 944"/>
                <a:gd name="T47" fmla="*/ 58 h 944"/>
                <a:gd name="T48" fmla="*/ 138 w 944"/>
                <a:gd name="T49" fmla="*/ 138 h 944"/>
                <a:gd name="T50" fmla="*/ 58 w 944"/>
                <a:gd name="T51" fmla="*/ 248 h 944"/>
                <a:gd name="T52" fmla="*/ 10 w 944"/>
                <a:gd name="T53" fmla="*/ 376 h 944"/>
                <a:gd name="T54" fmla="*/ 0 w 944"/>
                <a:gd name="T55" fmla="*/ 448 h 944"/>
                <a:gd name="T56" fmla="*/ 80 w 944"/>
                <a:gd name="T57" fmla="*/ 472 h 944"/>
                <a:gd name="T58" fmla="*/ 88 w 944"/>
                <a:gd name="T59" fmla="*/ 394 h 944"/>
                <a:gd name="T60" fmla="*/ 128 w 944"/>
                <a:gd name="T61" fmla="*/ 286 h 944"/>
                <a:gd name="T62" fmla="*/ 194 w 944"/>
                <a:gd name="T63" fmla="*/ 194 h 944"/>
                <a:gd name="T64" fmla="*/ 286 w 944"/>
                <a:gd name="T65" fmla="*/ 128 h 944"/>
                <a:gd name="T66" fmla="*/ 394 w 944"/>
                <a:gd name="T67" fmla="*/ 88 h 944"/>
                <a:gd name="T68" fmla="*/ 472 w 944"/>
                <a:gd name="T69" fmla="*/ 80 h 944"/>
                <a:gd name="T70" fmla="*/ 588 w 944"/>
                <a:gd name="T71" fmla="*/ 98 h 944"/>
                <a:gd name="T72" fmla="*/ 692 w 944"/>
                <a:gd name="T73" fmla="*/ 148 h 944"/>
                <a:gd name="T74" fmla="*/ 774 w 944"/>
                <a:gd name="T75" fmla="*/ 222 h 944"/>
                <a:gd name="T76" fmla="*/ 834 w 944"/>
                <a:gd name="T77" fmla="*/ 320 h 944"/>
                <a:gd name="T78" fmla="*/ 862 w 944"/>
                <a:gd name="T79" fmla="*/ 432 h 944"/>
                <a:gd name="T80" fmla="*/ 862 w 944"/>
                <a:gd name="T81" fmla="*/ 512 h 944"/>
                <a:gd name="T82" fmla="*/ 834 w 944"/>
                <a:gd name="T83" fmla="*/ 624 h 944"/>
                <a:gd name="T84" fmla="*/ 774 w 944"/>
                <a:gd name="T85" fmla="*/ 722 h 944"/>
                <a:gd name="T86" fmla="*/ 692 w 944"/>
                <a:gd name="T87" fmla="*/ 796 h 944"/>
                <a:gd name="T88" fmla="*/ 588 w 944"/>
                <a:gd name="T89" fmla="*/ 846 h 944"/>
                <a:gd name="T90" fmla="*/ 472 w 944"/>
                <a:gd name="T91" fmla="*/ 864 h 944"/>
                <a:gd name="T92" fmla="*/ 394 w 944"/>
                <a:gd name="T93" fmla="*/ 856 h 944"/>
                <a:gd name="T94" fmla="*/ 286 w 944"/>
                <a:gd name="T95" fmla="*/ 816 h 944"/>
                <a:gd name="T96" fmla="*/ 194 w 944"/>
                <a:gd name="T97" fmla="*/ 750 h 944"/>
                <a:gd name="T98" fmla="*/ 128 w 944"/>
                <a:gd name="T99" fmla="*/ 658 h 944"/>
                <a:gd name="T100" fmla="*/ 88 w 944"/>
                <a:gd name="T101" fmla="*/ 550 h 944"/>
                <a:gd name="T102" fmla="*/ 80 w 944"/>
                <a:gd name="T103" fmla="*/ 472 h 9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4"/>
                <a:gd name="T157" fmla="*/ 0 h 944"/>
                <a:gd name="T158" fmla="*/ 944 w 944"/>
                <a:gd name="T159" fmla="*/ 944 h 9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4" h="944">
                  <a:moveTo>
                    <a:pt x="0" y="472"/>
                  </a:moveTo>
                  <a:lnTo>
                    <a:pt x="0" y="472"/>
                  </a:lnTo>
                  <a:lnTo>
                    <a:pt x="0" y="496"/>
                  </a:lnTo>
                  <a:lnTo>
                    <a:pt x="2" y="520"/>
                  </a:lnTo>
                  <a:lnTo>
                    <a:pt x="6" y="544"/>
                  </a:lnTo>
                  <a:lnTo>
                    <a:pt x="10" y="568"/>
                  </a:lnTo>
                  <a:lnTo>
                    <a:pt x="22" y="612"/>
                  </a:lnTo>
                  <a:lnTo>
                    <a:pt x="38" y="656"/>
                  </a:lnTo>
                  <a:lnTo>
                    <a:pt x="58" y="696"/>
                  </a:lnTo>
                  <a:lnTo>
                    <a:pt x="80" y="736"/>
                  </a:lnTo>
                  <a:lnTo>
                    <a:pt x="108" y="772"/>
                  </a:lnTo>
                  <a:lnTo>
                    <a:pt x="138" y="806"/>
                  </a:lnTo>
                  <a:lnTo>
                    <a:pt x="172" y="836"/>
                  </a:lnTo>
                  <a:lnTo>
                    <a:pt x="208" y="864"/>
                  </a:lnTo>
                  <a:lnTo>
                    <a:pt x="248" y="886"/>
                  </a:lnTo>
                  <a:lnTo>
                    <a:pt x="288" y="906"/>
                  </a:lnTo>
                  <a:lnTo>
                    <a:pt x="332" y="922"/>
                  </a:lnTo>
                  <a:lnTo>
                    <a:pt x="376" y="934"/>
                  </a:lnTo>
                  <a:lnTo>
                    <a:pt x="400" y="938"/>
                  </a:lnTo>
                  <a:lnTo>
                    <a:pt x="424" y="942"/>
                  </a:lnTo>
                  <a:lnTo>
                    <a:pt x="448" y="944"/>
                  </a:lnTo>
                  <a:lnTo>
                    <a:pt x="472" y="944"/>
                  </a:lnTo>
                  <a:lnTo>
                    <a:pt x="496" y="944"/>
                  </a:lnTo>
                  <a:lnTo>
                    <a:pt x="520" y="942"/>
                  </a:lnTo>
                  <a:lnTo>
                    <a:pt x="544" y="938"/>
                  </a:lnTo>
                  <a:lnTo>
                    <a:pt x="568" y="934"/>
                  </a:lnTo>
                  <a:lnTo>
                    <a:pt x="612" y="922"/>
                  </a:lnTo>
                  <a:lnTo>
                    <a:pt x="656" y="906"/>
                  </a:lnTo>
                  <a:lnTo>
                    <a:pt x="696" y="886"/>
                  </a:lnTo>
                  <a:lnTo>
                    <a:pt x="736" y="864"/>
                  </a:lnTo>
                  <a:lnTo>
                    <a:pt x="772" y="836"/>
                  </a:lnTo>
                  <a:lnTo>
                    <a:pt x="806" y="806"/>
                  </a:lnTo>
                  <a:lnTo>
                    <a:pt x="836" y="772"/>
                  </a:lnTo>
                  <a:lnTo>
                    <a:pt x="864" y="736"/>
                  </a:lnTo>
                  <a:lnTo>
                    <a:pt x="886" y="696"/>
                  </a:lnTo>
                  <a:lnTo>
                    <a:pt x="906" y="656"/>
                  </a:lnTo>
                  <a:lnTo>
                    <a:pt x="922" y="612"/>
                  </a:lnTo>
                  <a:lnTo>
                    <a:pt x="934" y="568"/>
                  </a:lnTo>
                  <a:lnTo>
                    <a:pt x="938" y="544"/>
                  </a:lnTo>
                  <a:lnTo>
                    <a:pt x="942" y="520"/>
                  </a:lnTo>
                  <a:lnTo>
                    <a:pt x="944" y="496"/>
                  </a:lnTo>
                  <a:lnTo>
                    <a:pt x="944" y="472"/>
                  </a:lnTo>
                  <a:lnTo>
                    <a:pt x="944" y="448"/>
                  </a:lnTo>
                  <a:lnTo>
                    <a:pt x="942" y="424"/>
                  </a:lnTo>
                  <a:lnTo>
                    <a:pt x="938" y="400"/>
                  </a:lnTo>
                  <a:lnTo>
                    <a:pt x="934" y="376"/>
                  </a:lnTo>
                  <a:lnTo>
                    <a:pt x="922" y="332"/>
                  </a:lnTo>
                  <a:lnTo>
                    <a:pt x="906" y="288"/>
                  </a:lnTo>
                  <a:lnTo>
                    <a:pt x="886" y="248"/>
                  </a:lnTo>
                  <a:lnTo>
                    <a:pt x="864" y="208"/>
                  </a:lnTo>
                  <a:lnTo>
                    <a:pt x="836" y="172"/>
                  </a:lnTo>
                  <a:lnTo>
                    <a:pt x="806" y="138"/>
                  </a:lnTo>
                  <a:lnTo>
                    <a:pt x="772" y="108"/>
                  </a:lnTo>
                  <a:lnTo>
                    <a:pt x="736" y="80"/>
                  </a:lnTo>
                  <a:lnTo>
                    <a:pt x="696" y="58"/>
                  </a:lnTo>
                  <a:lnTo>
                    <a:pt x="656" y="38"/>
                  </a:lnTo>
                  <a:lnTo>
                    <a:pt x="612" y="22"/>
                  </a:lnTo>
                  <a:lnTo>
                    <a:pt x="568" y="10"/>
                  </a:lnTo>
                  <a:lnTo>
                    <a:pt x="544" y="6"/>
                  </a:lnTo>
                  <a:lnTo>
                    <a:pt x="520" y="2"/>
                  </a:lnTo>
                  <a:lnTo>
                    <a:pt x="496" y="0"/>
                  </a:lnTo>
                  <a:lnTo>
                    <a:pt x="472" y="0"/>
                  </a:lnTo>
                  <a:lnTo>
                    <a:pt x="448" y="0"/>
                  </a:lnTo>
                  <a:lnTo>
                    <a:pt x="424" y="2"/>
                  </a:lnTo>
                  <a:lnTo>
                    <a:pt x="400" y="6"/>
                  </a:lnTo>
                  <a:lnTo>
                    <a:pt x="376" y="10"/>
                  </a:lnTo>
                  <a:lnTo>
                    <a:pt x="332" y="22"/>
                  </a:lnTo>
                  <a:lnTo>
                    <a:pt x="288" y="38"/>
                  </a:lnTo>
                  <a:lnTo>
                    <a:pt x="248" y="58"/>
                  </a:lnTo>
                  <a:lnTo>
                    <a:pt x="208" y="80"/>
                  </a:lnTo>
                  <a:lnTo>
                    <a:pt x="172" y="108"/>
                  </a:lnTo>
                  <a:lnTo>
                    <a:pt x="138" y="138"/>
                  </a:lnTo>
                  <a:lnTo>
                    <a:pt x="108" y="172"/>
                  </a:lnTo>
                  <a:lnTo>
                    <a:pt x="80" y="208"/>
                  </a:lnTo>
                  <a:lnTo>
                    <a:pt x="58" y="248"/>
                  </a:lnTo>
                  <a:lnTo>
                    <a:pt x="38" y="288"/>
                  </a:lnTo>
                  <a:lnTo>
                    <a:pt x="22" y="332"/>
                  </a:lnTo>
                  <a:lnTo>
                    <a:pt x="10" y="376"/>
                  </a:lnTo>
                  <a:lnTo>
                    <a:pt x="6" y="400"/>
                  </a:lnTo>
                  <a:lnTo>
                    <a:pt x="2" y="424"/>
                  </a:lnTo>
                  <a:lnTo>
                    <a:pt x="0" y="448"/>
                  </a:lnTo>
                  <a:lnTo>
                    <a:pt x="0" y="472"/>
                  </a:lnTo>
                  <a:close/>
                  <a:moveTo>
                    <a:pt x="80" y="472"/>
                  </a:moveTo>
                  <a:lnTo>
                    <a:pt x="80" y="472"/>
                  </a:lnTo>
                  <a:lnTo>
                    <a:pt x="82" y="432"/>
                  </a:lnTo>
                  <a:lnTo>
                    <a:pt x="88" y="394"/>
                  </a:lnTo>
                  <a:lnTo>
                    <a:pt x="98" y="356"/>
                  </a:lnTo>
                  <a:lnTo>
                    <a:pt x="110" y="320"/>
                  </a:lnTo>
                  <a:lnTo>
                    <a:pt x="128" y="286"/>
                  </a:lnTo>
                  <a:lnTo>
                    <a:pt x="148" y="252"/>
                  </a:lnTo>
                  <a:lnTo>
                    <a:pt x="170" y="222"/>
                  </a:lnTo>
                  <a:lnTo>
                    <a:pt x="194" y="194"/>
                  </a:lnTo>
                  <a:lnTo>
                    <a:pt x="222" y="170"/>
                  </a:lnTo>
                  <a:lnTo>
                    <a:pt x="252" y="148"/>
                  </a:lnTo>
                  <a:lnTo>
                    <a:pt x="286" y="128"/>
                  </a:lnTo>
                  <a:lnTo>
                    <a:pt x="320" y="110"/>
                  </a:lnTo>
                  <a:lnTo>
                    <a:pt x="356" y="98"/>
                  </a:lnTo>
                  <a:lnTo>
                    <a:pt x="394" y="88"/>
                  </a:lnTo>
                  <a:lnTo>
                    <a:pt x="432" y="82"/>
                  </a:lnTo>
                  <a:lnTo>
                    <a:pt x="472" y="80"/>
                  </a:lnTo>
                  <a:lnTo>
                    <a:pt x="512" y="82"/>
                  </a:lnTo>
                  <a:lnTo>
                    <a:pt x="550" y="88"/>
                  </a:lnTo>
                  <a:lnTo>
                    <a:pt x="588" y="98"/>
                  </a:lnTo>
                  <a:lnTo>
                    <a:pt x="624" y="110"/>
                  </a:lnTo>
                  <a:lnTo>
                    <a:pt x="658" y="128"/>
                  </a:lnTo>
                  <a:lnTo>
                    <a:pt x="692" y="148"/>
                  </a:lnTo>
                  <a:lnTo>
                    <a:pt x="722" y="170"/>
                  </a:lnTo>
                  <a:lnTo>
                    <a:pt x="750" y="194"/>
                  </a:lnTo>
                  <a:lnTo>
                    <a:pt x="774" y="222"/>
                  </a:lnTo>
                  <a:lnTo>
                    <a:pt x="796" y="252"/>
                  </a:lnTo>
                  <a:lnTo>
                    <a:pt x="816" y="286"/>
                  </a:lnTo>
                  <a:lnTo>
                    <a:pt x="834" y="320"/>
                  </a:lnTo>
                  <a:lnTo>
                    <a:pt x="846" y="356"/>
                  </a:lnTo>
                  <a:lnTo>
                    <a:pt x="856" y="394"/>
                  </a:lnTo>
                  <a:lnTo>
                    <a:pt x="862" y="432"/>
                  </a:lnTo>
                  <a:lnTo>
                    <a:pt x="864" y="472"/>
                  </a:lnTo>
                  <a:lnTo>
                    <a:pt x="862" y="512"/>
                  </a:lnTo>
                  <a:lnTo>
                    <a:pt x="856" y="550"/>
                  </a:lnTo>
                  <a:lnTo>
                    <a:pt x="846" y="588"/>
                  </a:lnTo>
                  <a:lnTo>
                    <a:pt x="834" y="624"/>
                  </a:lnTo>
                  <a:lnTo>
                    <a:pt x="816" y="658"/>
                  </a:lnTo>
                  <a:lnTo>
                    <a:pt x="796" y="692"/>
                  </a:lnTo>
                  <a:lnTo>
                    <a:pt x="774" y="722"/>
                  </a:lnTo>
                  <a:lnTo>
                    <a:pt x="750" y="750"/>
                  </a:lnTo>
                  <a:lnTo>
                    <a:pt x="722" y="774"/>
                  </a:lnTo>
                  <a:lnTo>
                    <a:pt x="692" y="796"/>
                  </a:lnTo>
                  <a:lnTo>
                    <a:pt x="658" y="816"/>
                  </a:lnTo>
                  <a:lnTo>
                    <a:pt x="624" y="834"/>
                  </a:lnTo>
                  <a:lnTo>
                    <a:pt x="588" y="846"/>
                  </a:lnTo>
                  <a:lnTo>
                    <a:pt x="550" y="856"/>
                  </a:lnTo>
                  <a:lnTo>
                    <a:pt x="512" y="862"/>
                  </a:lnTo>
                  <a:lnTo>
                    <a:pt x="472" y="864"/>
                  </a:lnTo>
                  <a:lnTo>
                    <a:pt x="432" y="862"/>
                  </a:lnTo>
                  <a:lnTo>
                    <a:pt x="394" y="856"/>
                  </a:lnTo>
                  <a:lnTo>
                    <a:pt x="356" y="846"/>
                  </a:lnTo>
                  <a:lnTo>
                    <a:pt x="320" y="834"/>
                  </a:lnTo>
                  <a:lnTo>
                    <a:pt x="286" y="816"/>
                  </a:lnTo>
                  <a:lnTo>
                    <a:pt x="252" y="796"/>
                  </a:lnTo>
                  <a:lnTo>
                    <a:pt x="222" y="774"/>
                  </a:lnTo>
                  <a:lnTo>
                    <a:pt x="194" y="750"/>
                  </a:lnTo>
                  <a:lnTo>
                    <a:pt x="170" y="722"/>
                  </a:lnTo>
                  <a:lnTo>
                    <a:pt x="148" y="692"/>
                  </a:lnTo>
                  <a:lnTo>
                    <a:pt x="128" y="658"/>
                  </a:lnTo>
                  <a:lnTo>
                    <a:pt x="110" y="624"/>
                  </a:lnTo>
                  <a:lnTo>
                    <a:pt x="98" y="588"/>
                  </a:lnTo>
                  <a:lnTo>
                    <a:pt x="88" y="550"/>
                  </a:lnTo>
                  <a:lnTo>
                    <a:pt x="82" y="512"/>
                  </a:lnTo>
                  <a:lnTo>
                    <a:pt x="80" y="472"/>
                  </a:lnTo>
                  <a:close/>
                </a:path>
              </a:pathLst>
            </a:custGeom>
            <a:solidFill>
              <a:srgbClr val="FF8C00"/>
            </a:solidFill>
            <a:ln w="9525">
              <a:noFill/>
              <a:round/>
              <a:headEnd/>
              <a:tailEnd/>
            </a:ln>
          </p:spPr>
          <p:txBody>
            <a:bodyP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32" name="Freeform 11"/>
            <p:cNvSpPr>
              <a:spLocks noEditPoints="1"/>
            </p:cNvSpPr>
            <p:nvPr/>
          </p:nvSpPr>
          <p:spPr bwMode="auto">
            <a:xfrm>
              <a:off x="2706" y="762"/>
              <a:ext cx="1232" cy="1232"/>
            </a:xfrm>
            <a:custGeom>
              <a:avLst/>
              <a:gdLst>
                <a:gd name="T0" fmla="*/ 8 w 1232"/>
                <a:gd name="T1" fmla="*/ 710 h 1232"/>
                <a:gd name="T2" fmla="*/ 48 w 1232"/>
                <a:gd name="T3" fmla="*/ 856 h 1232"/>
                <a:gd name="T4" fmla="*/ 122 w 1232"/>
                <a:gd name="T5" fmla="*/ 984 h 1232"/>
                <a:gd name="T6" fmla="*/ 224 w 1232"/>
                <a:gd name="T7" fmla="*/ 1092 h 1232"/>
                <a:gd name="T8" fmla="*/ 350 w 1232"/>
                <a:gd name="T9" fmla="*/ 1172 h 1232"/>
                <a:gd name="T10" fmla="*/ 492 w 1232"/>
                <a:gd name="T11" fmla="*/ 1220 h 1232"/>
                <a:gd name="T12" fmla="*/ 616 w 1232"/>
                <a:gd name="T13" fmla="*/ 1232 h 1232"/>
                <a:gd name="T14" fmla="*/ 770 w 1232"/>
                <a:gd name="T15" fmla="*/ 1212 h 1232"/>
                <a:gd name="T16" fmla="*/ 910 w 1232"/>
                <a:gd name="T17" fmla="*/ 1158 h 1232"/>
                <a:gd name="T18" fmla="*/ 1030 w 1232"/>
                <a:gd name="T19" fmla="*/ 1072 h 1232"/>
                <a:gd name="T20" fmla="*/ 1126 w 1232"/>
                <a:gd name="T21" fmla="*/ 960 h 1232"/>
                <a:gd name="T22" fmla="*/ 1194 w 1232"/>
                <a:gd name="T23" fmla="*/ 828 h 1232"/>
                <a:gd name="T24" fmla="*/ 1228 w 1232"/>
                <a:gd name="T25" fmla="*/ 678 h 1232"/>
                <a:gd name="T26" fmla="*/ 1228 w 1232"/>
                <a:gd name="T27" fmla="*/ 554 h 1232"/>
                <a:gd name="T28" fmla="*/ 1194 w 1232"/>
                <a:gd name="T29" fmla="*/ 404 h 1232"/>
                <a:gd name="T30" fmla="*/ 1126 w 1232"/>
                <a:gd name="T31" fmla="*/ 272 h 1232"/>
                <a:gd name="T32" fmla="*/ 1030 w 1232"/>
                <a:gd name="T33" fmla="*/ 160 h 1232"/>
                <a:gd name="T34" fmla="*/ 910 w 1232"/>
                <a:gd name="T35" fmla="*/ 74 h 1232"/>
                <a:gd name="T36" fmla="*/ 770 w 1232"/>
                <a:gd name="T37" fmla="*/ 20 h 1232"/>
                <a:gd name="T38" fmla="*/ 616 w 1232"/>
                <a:gd name="T39" fmla="*/ 0 h 1232"/>
                <a:gd name="T40" fmla="*/ 492 w 1232"/>
                <a:gd name="T41" fmla="*/ 12 h 1232"/>
                <a:gd name="T42" fmla="*/ 350 w 1232"/>
                <a:gd name="T43" fmla="*/ 60 h 1232"/>
                <a:gd name="T44" fmla="*/ 224 w 1232"/>
                <a:gd name="T45" fmla="*/ 140 h 1232"/>
                <a:gd name="T46" fmla="*/ 122 w 1232"/>
                <a:gd name="T47" fmla="*/ 248 h 1232"/>
                <a:gd name="T48" fmla="*/ 48 w 1232"/>
                <a:gd name="T49" fmla="*/ 376 h 1232"/>
                <a:gd name="T50" fmla="*/ 8 w 1232"/>
                <a:gd name="T51" fmla="*/ 522 h 1232"/>
                <a:gd name="T52" fmla="*/ 80 w 1232"/>
                <a:gd name="T53" fmla="*/ 616 h 1232"/>
                <a:gd name="T54" fmla="*/ 90 w 1232"/>
                <a:gd name="T55" fmla="*/ 508 h 1232"/>
                <a:gd name="T56" fmla="*/ 132 w 1232"/>
                <a:gd name="T57" fmla="*/ 384 h 1232"/>
                <a:gd name="T58" fmla="*/ 202 w 1232"/>
                <a:gd name="T59" fmla="*/ 276 h 1232"/>
                <a:gd name="T60" fmla="*/ 296 w 1232"/>
                <a:gd name="T61" fmla="*/ 186 h 1232"/>
                <a:gd name="T62" fmla="*/ 408 w 1232"/>
                <a:gd name="T63" fmla="*/ 122 h 1232"/>
                <a:gd name="T64" fmla="*/ 534 w 1232"/>
                <a:gd name="T65" fmla="*/ 86 h 1232"/>
                <a:gd name="T66" fmla="*/ 644 w 1232"/>
                <a:gd name="T67" fmla="*/ 80 h 1232"/>
                <a:gd name="T68" fmla="*/ 776 w 1232"/>
                <a:gd name="T69" fmla="*/ 104 h 1232"/>
                <a:gd name="T70" fmla="*/ 894 w 1232"/>
                <a:gd name="T71" fmla="*/ 158 h 1232"/>
                <a:gd name="T72" fmla="*/ 994 w 1232"/>
                <a:gd name="T73" fmla="*/ 238 h 1232"/>
                <a:gd name="T74" fmla="*/ 1074 w 1232"/>
                <a:gd name="T75" fmla="*/ 338 h 1232"/>
                <a:gd name="T76" fmla="*/ 1128 w 1232"/>
                <a:gd name="T77" fmla="*/ 456 h 1232"/>
                <a:gd name="T78" fmla="*/ 1152 w 1232"/>
                <a:gd name="T79" fmla="*/ 588 h 1232"/>
                <a:gd name="T80" fmla="*/ 1146 w 1232"/>
                <a:gd name="T81" fmla="*/ 698 h 1232"/>
                <a:gd name="T82" fmla="*/ 1110 w 1232"/>
                <a:gd name="T83" fmla="*/ 824 h 1232"/>
                <a:gd name="T84" fmla="*/ 1046 w 1232"/>
                <a:gd name="T85" fmla="*/ 936 h 1232"/>
                <a:gd name="T86" fmla="*/ 956 w 1232"/>
                <a:gd name="T87" fmla="*/ 1030 h 1232"/>
                <a:gd name="T88" fmla="*/ 848 w 1232"/>
                <a:gd name="T89" fmla="*/ 1100 h 1232"/>
                <a:gd name="T90" fmla="*/ 724 w 1232"/>
                <a:gd name="T91" fmla="*/ 1142 h 1232"/>
                <a:gd name="T92" fmla="*/ 616 w 1232"/>
                <a:gd name="T93" fmla="*/ 1152 h 1232"/>
                <a:gd name="T94" fmla="*/ 482 w 1232"/>
                <a:gd name="T95" fmla="*/ 1136 h 1232"/>
                <a:gd name="T96" fmla="*/ 360 w 1232"/>
                <a:gd name="T97" fmla="*/ 1088 h 1232"/>
                <a:gd name="T98" fmla="*/ 256 w 1232"/>
                <a:gd name="T99" fmla="*/ 1012 h 1232"/>
                <a:gd name="T100" fmla="*/ 172 w 1232"/>
                <a:gd name="T101" fmla="*/ 916 h 1232"/>
                <a:gd name="T102" fmla="*/ 112 w 1232"/>
                <a:gd name="T103" fmla="*/ 800 h 1232"/>
                <a:gd name="T104" fmla="*/ 82 w 1232"/>
                <a:gd name="T105" fmla="*/ 670 h 1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2"/>
                <a:gd name="T160" fmla="*/ 0 h 1232"/>
                <a:gd name="T161" fmla="*/ 1232 w 1232"/>
                <a:gd name="T162" fmla="*/ 1232 h 1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2" h="1232">
                  <a:moveTo>
                    <a:pt x="0" y="616"/>
                  </a:moveTo>
                  <a:lnTo>
                    <a:pt x="0" y="616"/>
                  </a:lnTo>
                  <a:lnTo>
                    <a:pt x="0" y="648"/>
                  </a:lnTo>
                  <a:lnTo>
                    <a:pt x="4" y="678"/>
                  </a:lnTo>
                  <a:lnTo>
                    <a:pt x="8" y="710"/>
                  </a:lnTo>
                  <a:lnTo>
                    <a:pt x="12" y="740"/>
                  </a:lnTo>
                  <a:lnTo>
                    <a:pt x="20" y="770"/>
                  </a:lnTo>
                  <a:lnTo>
                    <a:pt x="28" y="798"/>
                  </a:lnTo>
                  <a:lnTo>
                    <a:pt x="38" y="828"/>
                  </a:lnTo>
                  <a:lnTo>
                    <a:pt x="48" y="856"/>
                  </a:lnTo>
                  <a:lnTo>
                    <a:pt x="60" y="882"/>
                  </a:lnTo>
                  <a:lnTo>
                    <a:pt x="74" y="910"/>
                  </a:lnTo>
                  <a:lnTo>
                    <a:pt x="90" y="936"/>
                  </a:lnTo>
                  <a:lnTo>
                    <a:pt x="106" y="960"/>
                  </a:lnTo>
                  <a:lnTo>
                    <a:pt x="122" y="984"/>
                  </a:lnTo>
                  <a:lnTo>
                    <a:pt x="140" y="1008"/>
                  </a:lnTo>
                  <a:lnTo>
                    <a:pt x="160" y="1030"/>
                  </a:lnTo>
                  <a:lnTo>
                    <a:pt x="180" y="1052"/>
                  </a:lnTo>
                  <a:lnTo>
                    <a:pt x="202" y="1072"/>
                  </a:lnTo>
                  <a:lnTo>
                    <a:pt x="224" y="1092"/>
                  </a:lnTo>
                  <a:lnTo>
                    <a:pt x="248" y="1110"/>
                  </a:lnTo>
                  <a:lnTo>
                    <a:pt x="272" y="1126"/>
                  </a:lnTo>
                  <a:lnTo>
                    <a:pt x="296" y="1142"/>
                  </a:lnTo>
                  <a:lnTo>
                    <a:pt x="322" y="1158"/>
                  </a:lnTo>
                  <a:lnTo>
                    <a:pt x="350" y="1172"/>
                  </a:lnTo>
                  <a:lnTo>
                    <a:pt x="376" y="1184"/>
                  </a:lnTo>
                  <a:lnTo>
                    <a:pt x="404" y="1194"/>
                  </a:lnTo>
                  <a:lnTo>
                    <a:pt x="434" y="1204"/>
                  </a:lnTo>
                  <a:lnTo>
                    <a:pt x="462" y="1212"/>
                  </a:lnTo>
                  <a:lnTo>
                    <a:pt x="492" y="1220"/>
                  </a:lnTo>
                  <a:lnTo>
                    <a:pt x="522" y="1224"/>
                  </a:lnTo>
                  <a:lnTo>
                    <a:pt x="554" y="1228"/>
                  </a:lnTo>
                  <a:lnTo>
                    <a:pt x="584" y="1232"/>
                  </a:lnTo>
                  <a:lnTo>
                    <a:pt x="616" y="1232"/>
                  </a:lnTo>
                  <a:lnTo>
                    <a:pt x="648" y="1232"/>
                  </a:lnTo>
                  <a:lnTo>
                    <a:pt x="678" y="1228"/>
                  </a:lnTo>
                  <a:lnTo>
                    <a:pt x="710" y="1224"/>
                  </a:lnTo>
                  <a:lnTo>
                    <a:pt x="740" y="1220"/>
                  </a:lnTo>
                  <a:lnTo>
                    <a:pt x="770" y="1212"/>
                  </a:lnTo>
                  <a:lnTo>
                    <a:pt x="798" y="1204"/>
                  </a:lnTo>
                  <a:lnTo>
                    <a:pt x="828" y="1194"/>
                  </a:lnTo>
                  <a:lnTo>
                    <a:pt x="856" y="1184"/>
                  </a:lnTo>
                  <a:lnTo>
                    <a:pt x="882" y="1172"/>
                  </a:lnTo>
                  <a:lnTo>
                    <a:pt x="910" y="1158"/>
                  </a:lnTo>
                  <a:lnTo>
                    <a:pt x="936" y="1142"/>
                  </a:lnTo>
                  <a:lnTo>
                    <a:pt x="960" y="1126"/>
                  </a:lnTo>
                  <a:lnTo>
                    <a:pt x="984" y="1110"/>
                  </a:lnTo>
                  <a:lnTo>
                    <a:pt x="1008" y="1092"/>
                  </a:lnTo>
                  <a:lnTo>
                    <a:pt x="1030" y="1072"/>
                  </a:lnTo>
                  <a:lnTo>
                    <a:pt x="1052" y="1052"/>
                  </a:lnTo>
                  <a:lnTo>
                    <a:pt x="1072" y="1030"/>
                  </a:lnTo>
                  <a:lnTo>
                    <a:pt x="1092" y="1008"/>
                  </a:lnTo>
                  <a:lnTo>
                    <a:pt x="1110" y="984"/>
                  </a:lnTo>
                  <a:lnTo>
                    <a:pt x="1126" y="960"/>
                  </a:lnTo>
                  <a:lnTo>
                    <a:pt x="1142" y="936"/>
                  </a:lnTo>
                  <a:lnTo>
                    <a:pt x="1158" y="910"/>
                  </a:lnTo>
                  <a:lnTo>
                    <a:pt x="1172" y="882"/>
                  </a:lnTo>
                  <a:lnTo>
                    <a:pt x="1184" y="856"/>
                  </a:lnTo>
                  <a:lnTo>
                    <a:pt x="1194" y="828"/>
                  </a:lnTo>
                  <a:lnTo>
                    <a:pt x="1204" y="798"/>
                  </a:lnTo>
                  <a:lnTo>
                    <a:pt x="1212" y="770"/>
                  </a:lnTo>
                  <a:lnTo>
                    <a:pt x="1220" y="740"/>
                  </a:lnTo>
                  <a:lnTo>
                    <a:pt x="1224" y="710"/>
                  </a:lnTo>
                  <a:lnTo>
                    <a:pt x="1228" y="678"/>
                  </a:lnTo>
                  <a:lnTo>
                    <a:pt x="1232" y="648"/>
                  </a:lnTo>
                  <a:lnTo>
                    <a:pt x="1232" y="616"/>
                  </a:lnTo>
                  <a:lnTo>
                    <a:pt x="1232" y="584"/>
                  </a:lnTo>
                  <a:lnTo>
                    <a:pt x="1228" y="554"/>
                  </a:lnTo>
                  <a:lnTo>
                    <a:pt x="1224" y="522"/>
                  </a:lnTo>
                  <a:lnTo>
                    <a:pt x="1220" y="492"/>
                  </a:lnTo>
                  <a:lnTo>
                    <a:pt x="1212" y="462"/>
                  </a:lnTo>
                  <a:lnTo>
                    <a:pt x="1204" y="434"/>
                  </a:lnTo>
                  <a:lnTo>
                    <a:pt x="1194" y="404"/>
                  </a:lnTo>
                  <a:lnTo>
                    <a:pt x="1184" y="376"/>
                  </a:lnTo>
                  <a:lnTo>
                    <a:pt x="1172" y="350"/>
                  </a:lnTo>
                  <a:lnTo>
                    <a:pt x="1158" y="322"/>
                  </a:lnTo>
                  <a:lnTo>
                    <a:pt x="1142" y="296"/>
                  </a:lnTo>
                  <a:lnTo>
                    <a:pt x="1126" y="272"/>
                  </a:lnTo>
                  <a:lnTo>
                    <a:pt x="1110" y="248"/>
                  </a:lnTo>
                  <a:lnTo>
                    <a:pt x="1092" y="224"/>
                  </a:lnTo>
                  <a:lnTo>
                    <a:pt x="1072" y="202"/>
                  </a:lnTo>
                  <a:lnTo>
                    <a:pt x="1052" y="180"/>
                  </a:lnTo>
                  <a:lnTo>
                    <a:pt x="1030" y="160"/>
                  </a:lnTo>
                  <a:lnTo>
                    <a:pt x="1008" y="140"/>
                  </a:lnTo>
                  <a:lnTo>
                    <a:pt x="984" y="122"/>
                  </a:lnTo>
                  <a:lnTo>
                    <a:pt x="960" y="106"/>
                  </a:lnTo>
                  <a:lnTo>
                    <a:pt x="936" y="90"/>
                  </a:lnTo>
                  <a:lnTo>
                    <a:pt x="910" y="74"/>
                  </a:lnTo>
                  <a:lnTo>
                    <a:pt x="882" y="60"/>
                  </a:lnTo>
                  <a:lnTo>
                    <a:pt x="856" y="48"/>
                  </a:lnTo>
                  <a:lnTo>
                    <a:pt x="828" y="38"/>
                  </a:lnTo>
                  <a:lnTo>
                    <a:pt x="798" y="28"/>
                  </a:lnTo>
                  <a:lnTo>
                    <a:pt x="770" y="20"/>
                  </a:lnTo>
                  <a:lnTo>
                    <a:pt x="740" y="12"/>
                  </a:lnTo>
                  <a:lnTo>
                    <a:pt x="710" y="8"/>
                  </a:lnTo>
                  <a:lnTo>
                    <a:pt x="678" y="4"/>
                  </a:lnTo>
                  <a:lnTo>
                    <a:pt x="648" y="0"/>
                  </a:lnTo>
                  <a:lnTo>
                    <a:pt x="616" y="0"/>
                  </a:lnTo>
                  <a:lnTo>
                    <a:pt x="584" y="0"/>
                  </a:lnTo>
                  <a:lnTo>
                    <a:pt x="554" y="4"/>
                  </a:lnTo>
                  <a:lnTo>
                    <a:pt x="522" y="8"/>
                  </a:lnTo>
                  <a:lnTo>
                    <a:pt x="492" y="12"/>
                  </a:lnTo>
                  <a:lnTo>
                    <a:pt x="462" y="20"/>
                  </a:lnTo>
                  <a:lnTo>
                    <a:pt x="434" y="28"/>
                  </a:lnTo>
                  <a:lnTo>
                    <a:pt x="404" y="38"/>
                  </a:lnTo>
                  <a:lnTo>
                    <a:pt x="376" y="48"/>
                  </a:lnTo>
                  <a:lnTo>
                    <a:pt x="350" y="60"/>
                  </a:lnTo>
                  <a:lnTo>
                    <a:pt x="322" y="74"/>
                  </a:lnTo>
                  <a:lnTo>
                    <a:pt x="296" y="90"/>
                  </a:lnTo>
                  <a:lnTo>
                    <a:pt x="272" y="106"/>
                  </a:lnTo>
                  <a:lnTo>
                    <a:pt x="248" y="122"/>
                  </a:lnTo>
                  <a:lnTo>
                    <a:pt x="224" y="140"/>
                  </a:lnTo>
                  <a:lnTo>
                    <a:pt x="202" y="160"/>
                  </a:lnTo>
                  <a:lnTo>
                    <a:pt x="180" y="180"/>
                  </a:lnTo>
                  <a:lnTo>
                    <a:pt x="160" y="202"/>
                  </a:lnTo>
                  <a:lnTo>
                    <a:pt x="140" y="224"/>
                  </a:lnTo>
                  <a:lnTo>
                    <a:pt x="122" y="248"/>
                  </a:lnTo>
                  <a:lnTo>
                    <a:pt x="106" y="272"/>
                  </a:lnTo>
                  <a:lnTo>
                    <a:pt x="90" y="296"/>
                  </a:lnTo>
                  <a:lnTo>
                    <a:pt x="74" y="322"/>
                  </a:lnTo>
                  <a:lnTo>
                    <a:pt x="60" y="350"/>
                  </a:lnTo>
                  <a:lnTo>
                    <a:pt x="48" y="376"/>
                  </a:lnTo>
                  <a:lnTo>
                    <a:pt x="38" y="404"/>
                  </a:lnTo>
                  <a:lnTo>
                    <a:pt x="28" y="434"/>
                  </a:lnTo>
                  <a:lnTo>
                    <a:pt x="20" y="462"/>
                  </a:lnTo>
                  <a:lnTo>
                    <a:pt x="12" y="492"/>
                  </a:lnTo>
                  <a:lnTo>
                    <a:pt x="8" y="522"/>
                  </a:lnTo>
                  <a:lnTo>
                    <a:pt x="4" y="554"/>
                  </a:lnTo>
                  <a:lnTo>
                    <a:pt x="0" y="584"/>
                  </a:lnTo>
                  <a:lnTo>
                    <a:pt x="0" y="616"/>
                  </a:lnTo>
                  <a:close/>
                  <a:moveTo>
                    <a:pt x="80" y="616"/>
                  </a:moveTo>
                  <a:lnTo>
                    <a:pt x="80" y="616"/>
                  </a:lnTo>
                  <a:lnTo>
                    <a:pt x="80" y="588"/>
                  </a:lnTo>
                  <a:lnTo>
                    <a:pt x="82" y="562"/>
                  </a:lnTo>
                  <a:lnTo>
                    <a:pt x="86" y="534"/>
                  </a:lnTo>
                  <a:lnTo>
                    <a:pt x="90" y="508"/>
                  </a:lnTo>
                  <a:lnTo>
                    <a:pt x="96" y="482"/>
                  </a:lnTo>
                  <a:lnTo>
                    <a:pt x="104" y="456"/>
                  </a:lnTo>
                  <a:lnTo>
                    <a:pt x="112" y="432"/>
                  </a:lnTo>
                  <a:lnTo>
                    <a:pt x="122" y="408"/>
                  </a:lnTo>
                  <a:lnTo>
                    <a:pt x="132" y="384"/>
                  </a:lnTo>
                  <a:lnTo>
                    <a:pt x="144" y="360"/>
                  </a:lnTo>
                  <a:lnTo>
                    <a:pt x="158" y="338"/>
                  </a:lnTo>
                  <a:lnTo>
                    <a:pt x="172" y="316"/>
                  </a:lnTo>
                  <a:lnTo>
                    <a:pt x="186" y="296"/>
                  </a:lnTo>
                  <a:lnTo>
                    <a:pt x="202" y="276"/>
                  </a:lnTo>
                  <a:lnTo>
                    <a:pt x="220" y="256"/>
                  </a:lnTo>
                  <a:lnTo>
                    <a:pt x="238" y="238"/>
                  </a:lnTo>
                  <a:lnTo>
                    <a:pt x="256" y="220"/>
                  </a:lnTo>
                  <a:lnTo>
                    <a:pt x="276" y="202"/>
                  </a:lnTo>
                  <a:lnTo>
                    <a:pt x="296" y="186"/>
                  </a:lnTo>
                  <a:lnTo>
                    <a:pt x="316" y="172"/>
                  </a:lnTo>
                  <a:lnTo>
                    <a:pt x="338" y="158"/>
                  </a:lnTo>
                  <a:lnTo>
                    <a:pt x="360" y="144"/>
                  </a:lnTo>
                  <a:lnTo>
                    <a:pt x="384" y="132"/>
                  </a:lnTo>
                  <a:lnTo>
                    <a:pt x="408" y="122"/>
                  </a:lnTo>
                  <a:lnTo>
                    <a:pt x="432" y="112"/>
                  </a:lnTo>
                  <a:lnTo>
                    <a:pt x="456" y="104"/>
                  </a:lnTo>
                  <a:lnTo>
                    <a:pt x="482" y="96"/>
                  </a:lnTo>
                  <a:lnTo>
                    <a:pt x="508" y="90"/>
                  </a:lnTo>
                  <a:lnTo>
                    <a:pt x="534" y="86"/>
                  </a:lnTo>
                  <a:lnTo>
                    <a:pt x="562" y="82"/>
                  </a:lnTo>
                  <a:lnTo>
                    <a:pt x="588" y="80"/>
                  </a:lnTo>
                  <a:lnTo>
                    <a:pt x="616" y="80"/>
                  </a:lnTo>
                  <a:lnTo>
                    <a:pt x="644" y="80"/>
                  </a:lnTo>
                  <a:lnTo>
                    <a:pt x="670" y="82"/>
                  </a:lnTo>
                  <a:lnTo>
                    <a:pt x="698" y="86"/>
                  </a:lnTo>
                  <a:lnTo>
                    <a:pt x="724" y="90"/>
                  </a:lnTo>
                  <a:lnTo>
                    <a:pt x="750" y="96"/>
                  </a:lnTo>
                  <a:lnTo>
                    <a:pt x="776" y="104"/>
                  </a:lnTo>
                  <a:lnTo>
                    <a:pt x="800" y="112"/>
                  </a:lnTo>
                  <a:lnTo>
                    <a:pt x="824" y="122"/>
                  </a:lnTo>
                  <a:lnTo>
                    <a:pt x="848" y="132"/>
                  </a:lnTo>
                  <a:lnTo>
                    <a:pt x="872" y="144"/>
                  </a:lnTo>
                  <a:lnTo>
                    <a:pt x="894" y="158"/>
                  </a:lnTo>
                  <a:lnTo>
                    <a:pt x="916" y="172"/>
                  </a:lnTo>
                  <a:lnTo>
                    <a:pt x="936" y="186"/>
                  </a:lnTo>
                  <a:lnTo>
                    <a:pt x="956" y="202"/>
                  </a:lnTo>
                  <a:lnTo>
                    <a:pt x="976" y="220"/>
                  </a:lnTo>
                  <a:lnTo>
                    <a:pt x="994" y="238"/>
                  </a:lnTo>
                  <a:lnTo>
                    <a:pt x="1012" y="256"/>
                  </a:lnTo>
                  <a:lnTo>
                    <a:pt x="1030" y="276"/>
                  </a:lnTo>
                  <a:lnTo>
                    <a:pt x="1046" y="296"/>
                  </a:lnTo>
                  <a:lnTo>
                    <a:pt x="1060" y="316"/>
                  </a:lnTo>
                  <a:lnTo>
                    <a:pt x="1074" y="338"/>
                  </a:lnTo>
                  <a:lnTo>
                    <a:pt x="1088" y="360"/>
                  </a:lnTo>
                  <a:lnTo>
                    <a:pt x="1100" y="384"/>
                  </a:lnTo>
                  <a:lnTo>
                    <a:pt x="1110" y="408"/>
                  </a:lnTo>
                  <a:lnTo>
                    <a:pt x="1120" y="432"/>
                  </a:lnTo>
                  <a:lnTo>
                    <a:pt x="1128" y="456"/>
                  </a:lnTo>
                  <a:lnTo>
                    <a:pt x="1136" y="482"/>
                  </a:lnTo>
                  <a:lnTo>
                    <a:pt x="1142" y="508"/>
                  </a:lnTo>
                  <a:lnTo>
                    <a:pt x="1146" y="534"/>
                  </a:lnTo>
                  <a:lnTo>
                    <a:pt x="1150" y="562"/>
                  </a:lnTo>
                  <a:lnTo>
                    <a:pt x="1152" y="588"/>
                  </a:lnTo>
                  <a:lnTo>
                    <a:pt x="1152" y="616"/>
                  </a:lnTo>
                  <a:lnTo>
                    <a:pt x="1152" y="644"/>
                  </a:lnTo>
                  <a:lnTo>
                    <a:pt x="1150" y="670"/>
                  </a:lnTo>
                  <a:lnTo>
                    <a:pt x="1146" y="698"/>
                  </a:lnTo>
                  <a:lnTo>
                    <a:pt x="1142" y="724"/>
                  </a:lnTo>
                  <a:lnTo>
                    <a:pt x="1136" y="750"/>
                  </a:lnTo>
                  <a:lnTo>
                    <a:pt x="1128" y="776"/>
                  </a:lnTo>
                  <a:lnTo>
                    <a:pt x="1120" y="800"/>
                  </a:lnTo>
                  <a:lnTo>
                    <a:pt x="1110" y="824"/>
                  </a:lnTo>
                  <a:lnTo>
                    <a:pt x="1100" y="848"/>
                  </a:lnTo>
                  <a:lnTo>
                    <a:pt x="1088" y="872"/>
                  </a:lnTo>
                  <a:lnTo>
                    <a:pt x="1074" y="894"/>
                  </a:lnTo>
                  <a:lnTo>
                    <a:pt x="1060" y="916"/>
                  </a:lnTo>
                  <a:lnTo>
                    <a:pt x="1046" y="936"/>
                  </a:lnTo>
                  <a:lnTo>
                    <a:pt x="1030" y="956"/>
                  </a:lnTo>
                  <a:lnTo>
                    <a:pt x="1012" y="976"/>
                  </a:lnTo>
                  <a:lnTo>
                    <a:pt x="994" y="994"/>
                  </a:lnTo>
                  <a:lnTo>
                    <a:pt x="976" y="1012"/>
                  </a:lnTo>
                  <a:lnTo>
                    <a:pt x="956" y="1030"/>
                  </a:lnTo>
                  <a:lnTo>
                    <a:pt x="936" y="1046"/>
                  </a:lnTo>
                  <a:lnTo>
                    <a:pt x="916" y="1060"/>
                  </a:lnTo>
                  <a:lnTo>
                    <a:pt x="894" y="1074"/>
                  </a:lnTo>
                  <a:lnTo>
                    <a:pt x="872" y="1088"/>
                  </a:lnTo>
                  <a:lnTo>
                    <a:pt x="848" y="1100"/>
                  </a:lnTo>
                  <a:lnTo>
                    <a:pt x="824" y="1110"/>
                  </a:lnTo>
                  <a:lnTo>
                    <a:pt x="800" y="1120"/>
                  </a:lnTo>
                  <a:lnTo>
                    <a:pt x="776" y="1128"/>
                  </a:lnTo>
                  <a:lnTo>
                    <a:pt x="750" y="1136"/>
                  </a:lnTo>
                  <a:lnTo>
                    <a:pt x="724" y="1142"/>
                  </a:lnTo>
                  <a:lnTo>
                    <a:pt x="698" y="1146"/>
                  </a:lnTo>
                  <a:lnTo>
                    <a:pt x="670" y="1150"/>
                  </a:lnTo>
                  <a:lnTo>
                    <a:pt x="644" y="1152"/>
                  </a:lnTo>
                  <a:lnTo>
                    <a:pt x="616" y="1152"/>
                  </a:lnTo>
                  <a:lnTo>
                    <a:pt x="588" y="1152"/>
                  </a:lnTo>
                  <a:lnTo>
                    <a:pt x="562" y="1150"/>
                  </a:lnTo>
                  <a:lnTo>
                    <a:pt x="534" y="1146"/>
                  </a:lnTo>
                  <a:lnTo>
                    <a:pt x="508" y="1142"/>
                  </a:lnTo>
                  <a:lnTo>
                    <a:pt x="482" y="1136"/>
                  </a:lnTo>
                  <a:lnTo>
                    <a:pt x="456" y="1128"/>
                  </a:lnTo>
                  <a:lnTo>
                    <a:pt x="432" y="1120"/>
                  </a:lnTo>
                  <a:lnTo>
                    <a:pt x="408" y="1110"/>
                  </a:lnTo>
                  <a:lnTo>
                    <a:pt x="384" y="1100"/>
                  </a:lnTo>
                  <a:lnTo>
                    <a:pt x="360" y="1088"/>
                  </a:lnTo>
                  <a:lnTo>
                    <a:pt x="338" y="1074"/>
                  </a:lnTo>
                  <a:lnTo>
                    <a:pt x="316" y="1060"/>
                  </a:lnTo>
                  <a:lnTo>
                    <a:pt x="296" y="1046"/>
                  </a:lnTo>
                  <a:lnTo>
                    <a:pt x="276" y="1030"/>
                  </a:lnTo>
                  <a:lnTo>
                    <a:pt x="256" y="1012"/>
                  </a:lnTo>
                  <a:lnTo>
                    <a:pt x="238" y="994"/>
                  </a:lnTo>
                  <a:lnTo>
                    <a:pt x="220" y="976"/>
                  </a:lnTo>
                  <a:lnTo>
                    <a:pt x="202" y="956"/>
                  </a:lnTo>
                  <a:lnTo>
                    <a:pt x="186" y="936"/>
                  </a:lnTo>
                  <a:lnTo>
                    <a:pt x="172" y="916"/>
                  </a:lnTo>
                  <a:lnTo>
                    <a:pt x="158" y="894"/>
                  </a:lnTo>
                  <a:lnTo>
                    <a:pt x="144" y="872"/>
                  </a:lnTo>
                  <a:lnTo>
                    <a:pt x="132" y="848"/>
                  </a:lnTo>
                  <a:lnTo>
                    <a:pt x="122" y="824"/>
                  </a:lnTo>
                  <a:lnTo>
                    <a:pt x="112" y="800"/>
                  </a:lnTo>
                  <a:lnTo>
                    <a:pt x="104" y="776"/>
                  </a:lnTo>
                  <a:lnTo>
                    <a:pt x="96" y="750"/>
                  </a:lnTo>
                  <a:lnTo>
                    <a:pt x="90" y="724"/>
                  </a:lnTo>
                  <a:lnTo>
                    <a:pt x="86" y="698"/>
                  </a:lnTo>
                  <a:lnTo>
                    <a:pt x="82" y="670"/>
                  </a:lnTo>
                  <a:lnTo>
                    <a:pt x="80" y="644"/>
                  </a:lnTo>
                  <a:lnTo>
                    <a:pt x="80" y="616"/>
                  </a:lnTo>
                  <a:close/>
                </a:path>
              </a:pathLst>
            </a:custGeom>
            <a:solidFill>
              <a:srgbClr val="FFB400"/>
            </a:solidFill>
            <a:ln w="9525">
              <a:noFill/>
              <a:round/>
              <a:headEnd/>
              <a:tailEnd/>
            </a:ln>
          </p:spPr>
          <p:txBody>
            <a:bodyP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grpSp>
      <p:sp>
        <p:nvSpPr>
          <p:cNvPr id="18" name="AutoShape 12"/>
          <p:cNvSpPr>
            <a:spLocks noChangeArrowheads="1"/>
          </p:cNvSpPr>
          <p:nvPr/>
        </p:nvSpPr>
        <p:spPr bwMode="auto">
          <a:xfrm>
            <a:off x="524147" y="3321276"/>
            <a:ext cx="7339113" cy="835030"/>
          </a:xfrm>
          <a:prstGeom prst="rightArrow">
            <a:avLst>
              <a:gd name="adj1" fmla="val 48915"/>
              <a:gd name="adj2" fmla="val 63827"/>
            </a:avLst>
          </a:prstGeom>
          <a:gradFill flip="none" rotWithShape="1">
            <a:gsLst>
              <a:gs pos="100000">
                <a:srgbClr val="FF6400"/>
              </a:gs>
              <a:gs pos="100000">
                <a:srgbClr val="FFC800"/>
              </a:gs>
            </a:gsLst>
            <a:lin ang="2700000" scaled="1"/>
            <a:tileRect/>
          </a:gra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19" name="Oval 13"/>
          <p:cNvSpPr>
            <a:spLocks noChangeArrowheads="1"/>
          </p:cNvSpPr>
          <p:nvPr/>
        </p:nvSpPr>
        <p:spPr bwMode="auto">
          <a:xfrm>
            <a:off x="1691680" y="3576867"/>
            <a:ext cx="287337" cy="284163"/>
          </a:xfrm>
          <a:prstGeom prst="ellipse">
            <a:avLst/>
          </a:prstGeom>
          <a:gradFill flip="none" rotWithShape="1">
            <a:gsLst>
              <a:gs pos="96000">
                <a:srgbClr val="FF0000"/>
              </a:gs>
              <a:gs pos="100000">
                <a:schemeClr val="bg1">
                  <a:lumMod val="65000"/>
                </a:schemeClr>
              </a:gs>
            </a:gsLst>
            <a:lin ang="5400000" scaled="0"/>
            <a:tileRect/>
          </a:gradFill>
          <a:ln w="19050" algn="ctr">
            <a:noFill/>
            <a:round/>
            <a:headEnd/>
            <a:tailEnd/>
          </a:ln>
          <a:effectLst>
            <a:outerShdw dist="35921" dir="2700000" algn="ctr" rotWithShape="0">
              <a:schemeClr val="bg2">
                <a:alpha val="50000"/>
              </a:schemeClr>
            </a:outerShdw>
          </a:effectLst>
          <a:scene3d>
            <a:camera prst="orthographicFront"/>
            <a:lightRig rig="threePt" dir="t"/>
          </a:scene3d>
          <a:sp3d>
            <a:bevelT/>
          </a:sp3d>
        </p:spPr>
        <p:txBody>
          <a:bodyPr wrap="none" anchor="ct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20" name="Text Box 18"/>
          <p:cNvSpPr txBox="1">
            <a:spLocks noChangeArrowheads="1"/>
          </p:cNvSpPr>
          <p:nvPr/>
        </p:nvSpPr>
        <p:spPr bwMode="auto">
          <a:xfrm rot="2700000">
            <a:off x="417512" y="4237038"/>
            <a:ext cx="1704975" cy="565150"/>
          </a:xfrm>
          <a:prstGeom prst="rect">
            <a:avLst/>
          </a:prstGeom>
          <a:noFill/>
          <a:ln w="9525">
            <a:noFill/>
            <a:miter lim="800000"/>
            <a:headEnd/>
            <a:tailEnd/>
          </a:ln>
        </p:spPr>
        <p:txBody>
          <a:bodyPr>
            <a:spAutoFit/>
          </a:bodyP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l">
              <a:lnSpc>
                <a:spcPct val="110000"/>
              </a:lnSpc>
              <a:buClr>
                <a:schemeClr val="tx2"/>
              </a:buClr>
              <a:buFont typeface="Wingdings" pitchFamily="2" charset="2"/>
              <a:buChar char="§"/>
              <a:defRPr/>
            </a:pPr>
            <a:r>
              <a:rPr lang="en-US" altLang="ko-KR" dirty="0" smtClean="0">
                <a:solidFill>
                  <a:schemeClr val="tx1">
                    <a:lumMod val="85000"/>
                    <a:lumOff val="15000"/>
                  </a:schemeClr>
                </a:solidFill>
                <a:latin typeface="Arial Black" pitchFamily="34" charset="0"/>
              </a:rPr>
              <a:t>2010</a:t>
            </a:r>
            <a:endParaRPr lang="en-US" altLang="ko-KR" dirty="0">
              <a:solidFill>
                <a:schemeClr val="tx1">
                  <a:lumMod val="85000"/>
                  <a:lumOff val="15000"/>
                </a:schemeClr>
              </a:solidFill>
              <a:latin typeface="Arial Black" pitchFamily="34" charset="0"/>
            </a:endParaRPr>
          </a:p>
        </p:txBody>
      </p:sp>
      <p:sp>
        <p:nvSpPr>
          <p:cNvPr id="21" name="Text Box 19"/>
          <p:cNvSpPr txBox="1">
            <a:spLocks noChangeArrowheads="1"/>
          </p:cNvSpPr>
          <p:nvPr/>
        </p:nvSpPr>
        <p:spPr bwMode="auto">
          <a:xfrm rot="18900000">
            <a:off x="2520950" y="2555875"/>
            <a:ext cx="2178050" cy="542925"/>
          </a:xfrm>
          <a:prstGeom prst="rect">
            <a:avLst/>
          </a:prstGeom>
          <a:noFill/>
          <a:ln w="9525">
            <a:noFill/>
            <a:miter lim="800000"/>
            <a:headEnd/>
            <a:tailEnd/>
          </a:ln>
        </p:spPr>
        <p:txBody>
          <a:bodyPr>
            <a:spAutoFit/>
          </a:bodyP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l">
              <a:lnSpc>
                <a:spcPct val="110000"/>
              </a:lnSpc>
              <a:buClr>
                <a:schemeClr val="tx2"/>
              </a:buClr>
              <a:buFont typeface="Wingdings" pitchFamily="2" charset="2"/>
              <a:buChar char="§"/>
              <a:defRPr/>
            </a:pPr>
            <a:r>
              <a:rPr lang="en-US" altLang="ko-KR" dirty="0" smtClean="0">
                <a:solidFill>
                  <a:schemeClr val="tx1">
                    <a:lumMod val="85000"/>
                    <a:lumOff val="15000"/>
                  </a:schemeClr>
                </a:solidFill>
                <a:latin typeface="Arial Black" pitchFamily="34" charset="0"/>
              </a:rPr>
              <a:t>2012</a:t>
            </a:r>
            <a:endParaRPr lang="en-US" altLang="ko-KR" dirty="0">
              <a:solidFill>
                <a:schemeClr val="tx1">
                  <a:lumMod val="85000"/>
                  <a:lumOff val="15000"/>
                </a:schemeClr>
              </a:solidFill>
              <a:latin typeface="Arial Black" pitchFamily="34" charset="0"/>
            </a:endParaRPr>
          </a:p>
        </p:txBody>
      </p:sp>
      <p:sp>
        <p:nvSpPr>
          <p:cNvPr id="22" name="Text Box 20"/>
          <p:cNvSpPr txBox="1">
            <a:spLocks noChangeArrowheads="1"/>
          </p:cNvSpPr>
          <p:nvPr/>
        </p:nvSpPr>
        <p:spPr bwMode="auto">
          <a:xfrm rot="2700000">
            <a:off x="5940426" y="4333875"/>
            <a:ext cx="1968500" cy="542925"/>
          </a:xfrm>
          <a:prstGeom prst="rect">
            <a:avLst/>
          </a:prstGeom>
          <a:noFill/>
          <a:ln w="9525">
            <a:noFill/>
            <a:miter lim="800000"/>
            <a:headEnd/>
            <a:tailEnd/>
          </a:ln>
        </p:spPr>
        <p:txBody>
          <a:bodyPr>
            <a:spAutoFit/>
          </a:bodyP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l">
              <a:lnSpc>
                <a:spcPct val="110000"/>
              </a:lnSpc>
              <a:buClr>
                <a:schemeClr val="tx2"/>
              </a:buClr>
              <a:buFont typeface="Wingdings" pitchFamily="2" charset="2"/>
              <a:buChar char="§"/>
              <a:defRPr/>
            </a:pPr>
            <a:r>
              <a:rPr lang="en-US" altLang="ko-KR" dirty="0" smtClean="0">
                <a:solidFill>
                  <a:schemeClr val="tx1">
                    <a:lumMod val="85000"/>
                    <a:lumOff val="15000"/>
                  </a:schemeClr>
                </a:solidFill>
                <a:latin typeface="Arial Black" pitchFamily="34" charset="0"/>
              </a:rPr>
              <a:t>2015</a:t>
            </a:r>
            <a:endParaRPr lang="en-US" altLang="ko-KR" dirty="0">
              <a:solidFill>
                <a:schemeClr val="tx1">
                  <a:lumMod val="85000"/>
                  <a:lumOff val="15000"/>
                </a:schemeClr>
              </a:solidFill>
              <a:latin typeface="Arial Black" pitchFamily="34" charset="0"/>
            </a:endParaRPr>
          </a:p>
        </p:txBody>
      </p:sp>
      <p:sp>
        <p:nvSpPr>
          <p:cNvPr id="25" name="Oval 13"/>
          <p:cNvSpPr>
            <a:spLocks noChangeArrowheads="1"/>
          </p:cNvSpPr>
          <p:nvPr/>
        </p:nvSpPr>
        <p:spPr bwMode="auto">
          <a:xfrm>
            <a:off x="2844503" y="3576867"/>
            <a:ext cx="287337" cy="284163"/>
          </a:xfrm>
          <a:prstGeom prst="ellipse">
            <a:avLst/>
          </a:prstGeom>
          <a:gradFill flip="none" rotWithShape="1">
            <a:gsLst>
              <a:gs pos="96000">
                <a:srgbClr val="FF0000"/>
              </a:gs>
              <a:gs pos="100000">
                <a:schemeClr val="bg1">
                  <a:lumMod val="65000"/>
                </a:schemeClr>
              </a:gs>
            </a:gsLst>
            <a:lin ang="5400000" scaled="0"/>
            <a:tileRect/>
          </a:gradFill>
          <a:ln w="19050" algn="ctr">
            <a:noFill/>
            <a:round/>
            <a:headEnd/>
            <a:tailEnd/>
          </a:ln>
          <a:effectLst>
            <a:outerShdw dist="35921" dir="2700000" algn="ctr" rotWithShape="0">
              <a:schemeClr val="bg2">
                <a:alpha val="50000"/>
              </a:schemeClr>
            </a:outerShdw>
          </a:effectLst>
          <a:scene3d>
            <a:camera prst="orthographicFront"/>
            <a:lightRig rig="threePt" dir="t"/>
          </a:scene3d>
          <a:sp3d>
            <a:bevelT/>
          </a:sp3d>
        </p:spPr>
        <p:txBody>
          <a:bodyPr wrap="none" anchor="ct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26" name="Oval 13"/>
          <p:cNvSpPr>
            <a:spLocks noChangeArrowheads="1"/>
          </p:cNvSpPr>
          <p:nvPr/>
        </p:nvSpPr>
        <p:spPr bwMode="auto">
          <a:xfrm>
            <a:off x="3924623" y="3576867"/>
            <a:ext cx="287337" cy="284163"/>
          </a:xfrm>
          <a:prstGeom prst="ellipse">
            <a:avLst/>
          </a:prstGeom>
          <a:gradFill flip="none" rotWithShape="1">
            <a:gsLst>
              <a:gs pos="96000">
                <a:srgbClr val="FF0000"/>
              </a:gs>
              <a:gs pos="100000">
                <a:schemeClr val="bg1">
                  <a:lumMod val="65000"/>
                </a:schemeClr>
              </a:gs>
            </a:gsLst>
            <a:lin ang="5400000" scaled="0"/>
            <a:tileRect/>
          </a:gradFill>
          <a:ln w="19050" algn="ctr">
            <a:noFill/>
            <a:round/>
            <a:headEnd/>
            <a:tailEnd/>
          </a:ln>
          <a:effectLst>
            <a:outerShdw dist="35921" dir="2700000" algn="ctr" rotWithShape="0">
              <a:schemeClr val="bg2">
                <a:alpha val="50000"/>
              </a:schemeClr>
            </a:outerShdw>
          </a:effectLst>
          <a:scene3d>
            <a:camera prst="orthographicFront"/>
            <a:lightRig rig="threePt" dir="t"/>
          </a:scene3d>
          <a:sp3d>
            <a:bevelT/>
          </a:sp3d>
        </p:spPr>
        <p:txBody>
          <a:bodyPr wrap="none" anchor="ct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27" name="Oval 13"/>
          <p:cNvSpPr>
            <a:spLocks noChangeArrowheads="1"/>
          </p:cNvSpPr>
          <p:nvPr/>
        </p:nvSpPr>
        <p:spPr bwMode="auto">
          <a:xfrm>
            <a:off x="5076751" y="3576867"/>
            <a:ext cx="287337" cy="284163"/>
          </a:xfrm>
          <a:prstGeom prst="ellipse">
            <a:avLst/>
          </a:prstGeom>
          <a:gradFill flip="none" rotWithShape="1">
            <a:gsLst>
              <a:gs pos="96000">
                <a:srgbClr val="FF0000"/>
              </a:gs>
              <a:gs pos="100000">
                <a:schemeClr val="bg1">
                  <a:lumMod val="65000"/>
                </a:schemeClr>
              </a:gs>
            </a:gsLst>
            <a:lin ang="5400000" scaled="0"/>
            <a:tileRect/>
          </a:gradFill>
          <a:ln w="19050" algn="ctr">
            <a:noFill/>
            <a:round/>
            <a:headEnd/>
            <a:tailEnd/>
          </a:ln>
          <a:effectLst>
            <a:outerShdw dist="35921" dir="2700000" algn="ctr" rotWithShape="0">
              <a:schemeClr val="bg2">
                <a:alpha val="50000"/>
              </a:schemeClr>
            </a:outerShdw>
          </a:effectLst>
          <a:scene3d>
            <a:camera prst="orthographicFront"/>
            <a:lightRig rig="threePt" dir="t"/>
          </a:scene3d>
          <a:sp3d>
            <a:bevelT/>
          </a:sp3d>
        </p:spPr>
        <p:txBody>
          <a:bodyPr wrap="none" anchor="ct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28" name="Oval 13"/>
          <p:cNvSpPr>
            <a:spLocks noChangeArrowheads="1"/>
          </p:cNvSpPr>
          <p:nvPr/>
        </p:nvSpPr>
        <p:spPr bwMode="auto">
          <a:xfrm>
            <a:off x="6228184" y="3576867"/>
            <a:ext cx="287337" cy="284163"/>
          </a:xfrm>
          <a:prstGeom prst="ellipse">
            <a:avLst/>
          </a:prstGeom>
          <a:gradFill flip="none" rotWithShape="1">
            <a:gsLst>
              <a:gs pos="96000">
                <a:srgbClr val="FF0000"/>
              </a:gs>
              <a:gs pos="100000">
                <a:schemeClr val="bg1">
                  <a:lumMod val="65000"/>
                </a:schemeClr>
              </a:gs>
            </a:gsLst>
            <a:lin ang="5400000" scaled="0"/>
            <a:tileRect/>
          </a:gradFill>
          <a:ln w="19050" algn="ctr">
            <a:noFill/>
            <a:round/>
            <a:headEnd/>
            <a:tailEnd/>
          </a:ln>
          <a:effectLst>
            <a:outerShdw dist="35921" dir="2700000" algn="ctr" rotWithShape="0">
              <a:schemeClr val="bg2">
                <a:alpha val="50000"/>
              </a:schemeClr>
            </a:outerShdw>
          </a:effectLst>
          <a:scene3d>
            <a:camera prst="orthographicFront"/>
            <a:lightRig rig="threePt" dir="t"/>
          </a:scene3d>
          <a:sp3d>
            <a:bevelT/>
          </a:sp3d>
        </p:spPr>
        <p:txBody>
          <a:bodyPr wrap="none" anchor="ct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35" name="Oval 13"/>
          <p:cNvSpPr>
            <a:spLocks noChangeArrowheads="1"/>
          </p:cNvSpPr>
          <p:nvPr/>
        </p:nvSpPr>
        <p:spPr bwMode="auto">
          <a:xfrm>
            <a:off x="682873" y="3560657"/>
            <a:ext cx="288727" cy="300373"/>
          </a:xfrm>
          <a:prstGeom prst="ellipse">
            <a:avLst/>
          </a:prstGeom>
          <a:gradFill flip="none" rotWithShape="1">
            <a:gsLst>
              <a:gs pos="96000">
                <a:srgbClr val="FF0000"/>
              </a:gs>
              <a:gs pos="100000">
                <a:schemeClr val="bg1">
                  <a:lumMod val="65000"/>
                </a:schemeClr>
              </a:gs>
            </a:gsLst>
            <a:lin ang="5400000" scaled="0"/>
            <a:tileRect/>
          </a:gradFill>
          <a:ln w="19050" algn="ctr">
            <a:noFill/>
            <a:round/>
            <a:headEnd/>
            <a:tailEnd/>
          </a:ln>
          <a:effectLst>
            <a:outerShdw dist="35921" dir="2700000" algn="ctr" rotWithShape="0">
              <a:schemeClr val="bg2">
                <a:alpha val="50000"/>
              </a:schemeClr>
            </a:outerShdw>
          </a:effectLst>
          <a:scene3d>
            <a:camera prst="orthographicFront"/>
            <a:lightRig rig="threePt" dir="t"/>
          </a:scene3d>
          <a:sp3d>
            <a:bevelT/>
          </a:sp3d>
        </p:spPr>
        <p:txBody>
          <a:bodyPr wrap="none" anchor="ctr"/>
          <a:lstStyle>
            <a:defPPr>
              <a:defRPr lang="ko-KR"/>
            </a:defPPr>
            <a:lvl1pPr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ctr"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nSpc>
                <a:spcPct val="110000"/>
              </a:lnSpc>
              <a:buClr>
                <a:schemeClr val="tx2"/>
              </a:buClr>
              <a:buFont typeface="Wingdings" pitchFamily="2" charset="2"/>
              <a:buChar char="§"/>
              <a:defRPr/>
            </a:pPr>
            <a:endParaRPr lang="zh-CN" altLang="en-US"/>
          </a:p>
        </p:txBody>
      </p:sp>
      <p:sp>
        <p:nvSpPr>
          <p:cNvPr id="66588" name="Text Box 20"/>
          <p:cNvSpPr txBox="1">
            <a:spLocks noChangeArrowheads="1"/>
          </p:cNvSpPr>
          <p:nvPr/>
        </p:nvSpPr>
        <p:spPr bwMode="auto">
          <a:xfrm>
            <a:off x="300038" y="4868863"/>
            <a:ext cx="2039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latinLnBrk="1" hangingPunct="1">
              <a:lnSpc>
                <a:spcPct val="110000"/>
              </a:lnSpc>
              <a:buClr>
                <a:schemeClr val="tx2"/>
              </a:buClr>
              <a:buFont typeface="Wingdings" pitchFamily="2" charset="2"/>
              <a:buNone/>
            </a:pPr>
            <a:r>
              <a:rPr kumimoji="1" lang="zh-CN" altLang="en-US" sz="2000">
                <a:latin typeface="华文楷体" pitchFamily="2" charset="-122"/>
                <a:ea typeface="华文楷体" pitchFamily="2" charset="-122"/>
              </a:rPr>
              <a:t>国办发</a:t>
            </a:r>
            <a:r>
              <a:rPr kumimoji="1" lang="en-US" altLang="zh-CN" sz="2000">
                <a:latin typeface="华文楷体" pitchFamily="2" charset="-122"/>
                <a:ea typeface="华文楷体" pitchFamily="2" charset="-122"/>
              </a:rPr>
              <a:t>〔2010〕25</a:t>
            </a:r>
            <a:r>
              <a:rPr kumimoji="1" lang="zh-CN" altLang="en-US" sz="2000">
                <a:latin typeface="华文楷体" pitchFamily="2" charset="-122"/>
                <a:ea typeface="华文楷体" pitchFamily="2" charset="-122"/>
              </a:rPr>
              <a:t>号发布</a:t>
            </a:r>
            <a:endParaRPr kumimoji="1" lang="en-US" altLang="ko-KR" sz="2000">
              <a:latin typeface="华文楷体" pitchFamily="2" charset="-122"/>
              <a:ea typeface="华文楷体" pitchFamily="2" charset="-122"/>
            </a:endParaRPr>
          </a:p>
        </p:txBody>
      </p:sp>
      <p:sp>
        <p:nvSpPr>
          <p:cNvPr id="66589" name="Text Box 20"/>
          <p:cNvSpPr txBox="1">
            <a:spLocks noChangeArrowheads="1"/>
          </p:cNvSpPr>
          <p:nvPr/>
        </p:nvSpPr>
        <p:spPr bwMode="auto">
          <a:xfrm>
            <a:off x="1884363" y="1268413"/>
            <a:ext cx="4343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latinLnBrk="1" hangingPunct="1">
              <a:lnSpc>
                <a:spcPct val="110000"/>
              </a:lnSpc>
              <a:buClr>
                <a:schemeClr val="tx2"/>
              </a:buClr>
              <a:buFont typeface="Wingdings" pitchFamily="2" charset="2"/>
              <a:buNone/>
            </a:pPr>
            <a:r>
              <a:rPr kumimoji="1" lang="zh-CN" altLang="en-US" sz="2000">
                <a:solidFill>
                  <a:srgbClr val="FF0000"/>
                </a:solidFill>
                <a:latin typeface="华文楷体" pitchFamily="2" charset="-122"/>
                <a:ea typeface="华文楷体" pitchFamily="2" charset="-122"/>
              </a:rPr>
              <a:t>扶持培育一批</a:t>
            </a:r>
            <a:r>
              <a:rPr kumimoji="1" lang="zh-CN" altLang="en-US" sz="2000">
                <a:latin typeface="华文楷体" pitchFamily="2" charset="-122"/>
                <a:ea typeface="华文楷体" pitchFamily="2" charset="-122"/>
              </a:rPr>
              <a:t>专业化节能服务公司，</a:t>
            </a:r>
            <a:r>
              <a:rPr kumimoji="1" lang="zh-CN" altLang="en-US" sz="2000">
                <a:solidFill>
                  <a:srgbClr val="FF0000"/>
                </a:solidFill>
                <a:latin typeface="华文楷体" pitchFamily="2" charset="-122"/>
                <a:ea typeface="华文楷体" pitchFamily="2" charset="-122"/>
              </a:rPr>
              <a:t>发展壮大一批</a:t>
            </a:r>
            <a:r>
              <a:rPr kumimoji="1" lang="zh-CN" altLang="en-US" sz="2000">
                <a:latin typeface="华文楷体" pitchFamily="2" charset="-122"/>
                <a:ea typeface="华文楷体" pitchFamily="2" charset="-122"/>
              </a:rPr>
              <a:t>综合性大型节能服务公司，建立充满活力、特色鲜明、规范有序的</a:t>
            </a:r>
            <a:r>
              <a:rPr kumimoji="1" lang="zh-CN" altLang="en-US" sz="2000">
                <a:solidFill>
                  <a:srgbClr val="FF0000"/>
                </a:solidFill>
                <a:latin typeface="华文楷体" pitchFamily="2" charset="-122"/>
                <a:ea typeface="华文楷体" pitchFamily="2" charset="-122"/>
              </a:rPr>
              <a:t>节能服务市场</a:t>
            </a:r>
            <a:r>
              <a:rPr kumimoji="1" lang="zh-CN" altLang="en-US" sz="2000">
                <a:latin typeface="华文楷体" pitchFamily="2" charset="-122"/>
                <a:ea typeface="华文楷体" pitchFamily="2" charset="-122"/>
              </a:rPr>
              <a:t>。</a:t>
            </a:r>
          </a:p>
        </p:txBody>
      </p:sp>
      <p:sp>
        <p:nvSpPr>
          <p:cNvPr id="66590" name="矩形 38"/>
          <p:cNvSpPr>
            <a:spLocks noChangeArrowheads="1"/>
          </p:cNvSpPr>
          <p:nvPr/>
        </p:nvSpPr>
        <p:spPr bwMode="auto">
          <a:xfrm>
            <a:off x="2986088" y="4724400"/>
            <a:ext cx="5041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spcBef>
                <a:spcPct val="25000"/>
              </a:spcBef>
              <a:spcAft>
                <a:spcPct val="15000"/>
              </a:spcAft>
              <a:buClr>
                <a:schemeClr val="tx2"/>
              </a:buClr>
              <a:buFont typeface="Wingdings" pitchFamily="2" charset="2"/>
              <a:buNone/>
            </a:pPr>
            <a:r>
              <a:rPr kumimoji="1" lang="zh-CN" altLang="en-US" sz="2000">
                <a:latin typeface="华文楷体" pitchFamily="2" charset="-122"/>
                <a:ea typeface="华文楷体" pitchFamily="2" charset="-122"/>
              </a:rPr>
              <a:t>建立比较</a:t>
            </a:r>
            <a:r>
              <a:rPr kumimoji="1" lang="zh-CN" altLang="en-US" sz="2000">
                <a:solidFill>
                  <a:srgbClr val="FF0000"/>
                </a:solidFill>
                <a:latin typeface="华文楷体" pitchFamily="2" charset="-122"/>
                <a:ea typeface="华文楷体" pitchFamily="2" charset="-122"/>
              </a:rPr>
              <a:t>完善</a:t>
            </a:r>
            <a:r>
              <a:rPr kumimoji="1" lang="zh-CN" altLang="en-US" sz="2000">
                <a:latin typeface="华文楷体" pitchFamily="2" charset="-122"/>
                <a:ea typeface="华文楷体" pitchFamily="2" charset="-122"/>
              </a:rPr>
              <a:t>的节能服务体系，专业化节能服务公司进一步壮大，服务能力进一步增强，服务领域进一步拓宽，合同能源管理成为用能单位实施节能改造的</a:t>
            </a:r>
            <a:r>
              <a:rPr kumimoji="1" lang="zh-CN" altLang="en-US" sz="2000">
                <a:solidFill>
                  <a:srgbClr val="FF0000"/>
                </a:solidFill>
                <a:latin typeface="华文楷体" pitchFamily="2" charset="-122"/>
                <a:ea typeface="华文楷体" pitchFamily="2" charset="-122"/>
              </a:rPr>
              <a:t>主要</a:t>
            </a:r>
            <a:r>
              <a:rPr kumimoji="1" lang="zh-CN" altLang="en-US" sz="2000">
                <a:latin typeface="华文楷体" pitchFamily="2" charset="-122"/>
                <a:ea typeface="华文楷体" pitchFamily="2" charset="-122"/>
              </a:rPr>
              <a:t>方式之一。</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ctrTitle" idx="4294967295"/>
          </p:nvPr>
        </p:nvSpPr>
        <p:spPr>
          <a:xfrm>
            <a:off x="395288" y="1341438"/>
            <a:ext cx="8208962" cy="1295400"/>
          </a:xfrm>
        </p:spPr>
        <p:txBody>
          <a:bodyPr/>
          <a:lstStyle/>
          <a:p>
            <a:pPr>
              <a:lnSpc>
                <a:spcPts val="5400"/>
              </a:lnSpc>
              <a:spcBef>
                <a:spcPts val="600"/>
              </a:spcBef>
              <a:spcAft>
                <a:spcPts val="600"/>
              </a:spcAft>
            </a:pPr>
            <a:r>
              <a:rPr lang="zh-CN" altLang="en-US" sz="4400" smtClean="0">
                <a:solidFill>
                  <a:srgbClr val="003399"/>
                </a:solidFill>
                <a:ea typeface="宋体" charset="-122"/>
              </a:rPr>
              <a:t>合同能源管理项目财政奖励资金管理暂行办法</a:t>
            </a:r>
          </a:p>
        </p:txBody>
      </p:sp>
      <p:sp>
        <p:nvSpPr>
          <p:cNvPr id="69635" name="Text Box 4"/>
          <p:cNvSpPr txBox="1">
            <a:spLocks noChangeArrowheads="1"/>
          </p:cNvSpPr>
          <p:nvPr/>
        </p:nvSpPr>
        <p:spPr bwMode="auto">
          <a:xfrm>
            <a:off x="1908175" y="3933825"/>
            <a:ext cx="49672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eaLnBrk="1" hangingPunct="1">
              <a:lnSpc>
                <a:spcPts val="3500"/>
              </a:lnSpc>
              <a:spcBef>
                <a:spcPts val="600"/>
              </a:spcBef>
              <a:spcAft>
                <a:spcPts val="600"/>
              </a:spcAft>
              <a:buClr>
                <a:schemeClr val="bg2"/>
              </a:buClr>
              <a:buFont typeface="Wingdings" pitchFamily="2" charset="2"/>
              <a:buNone/>
            </a:pPr>
            <a:r>
              <a:rPr lang="zh-CN" altLang="en-US" sz="3200">
                <a:latin typeface="楷体" pitchFamily="49" charset="-122"/>
                <a:ea typeface="楷体" pitchFamily="49" charset="-122"/>
              </a:rPr>
              <a:t>财建</a:t>
            </a:r>
            <a:r>
              <a:rPr lang="en-US" altLang="zh-CN" sz="3200">
                <a:latin typeface="楷体" pitchFamily="49" charset="-122"/>
                <a:ea typeface="楷体" pitchFamily="49" charset="-122"/>
              </a:rPr>
              <a:t>[2010]249</a:t>
            </a:r>
            <a:r>
              <a:rPr lang="zh-CN" altLang="en-US" sz="3200">
                <a:latin typeface="楷体" pitchFamily="49" charset="-122"/>
                <a:ea typeface="楷体" pitchFamily="49" charset="-122"/>
              </a:rPr>
              <a:t>号</a:t>
            </a:r>
            <a:endParaRPr lang="en-US" altLang="zh-CN" sz="3200">
              <a:latin typeface="楷体" pitchFamily="49" charset="-122"/>
              <a:ea typeface="楷体" pitchFamily="49" charset="-122"/>
            </a:endParaRPr>
          </a:p>
          <a:p>
            <a:pPr algn="ctr" eaLnBrk="1" hangingPunct="1">
              <a:lnSpc>
                <a:spcPts val="3500"/>
              </a:lnSpc>
              <a:spcBef>
                <a:spcPts val="600"/>
              </a:spcBef>
              <a:spcAft>
                <a:spcPts val="600"/>
              </a:spcAft>
              <a:buClr>
                <a:schemeClr val="bg2"/>
              </a:buClr>
              <a:buFont typeface="Wingdings" pitchFamily="2" charset="2"/>
              <a:buNone/>
            </a:pPr>
            <a:r>
              <a:rPr lang="zh-CN" altLang="en-US" sz="3200">
                <a:latin typeface="楷体" pitchFamily="49" charset="-122"/>
                <a:ea typeface="楷体" pitchFamily="49" charset="-122"/>
              </a:rPr>
              <a:t>财政部 国家发展改革委</a:t>
            </a:r>
            <a:endParaRPr lang="en-US" altLang="zh-CN" sz="3200">
              <a:latin typeface="楷体" pitchFamily="49" charset="-122"/>
              <a:ea typeface="楷体" pitchFamily="49" charset="-122"/>
            </a:endParaRPr>
          </a:p>
          <a:p>
            <a:pPr algn="ctr" eaLnBrk="1" hangingPunct="1">
              <a:lnSpc>
                <a:spcPts val="3500"/>
              </a:lnSpc>
              <a:spcBef>
                <a:spcPts val="600"/>
              </a:spcBef>
              <a:spcAft>
                <a:spcPts val="600"/>
              </a:spcAft>
              <a:buClr>
                <a:schemeClr val="bg2"/>
              </a:buClr>
              <a:buFont typeface="Wingdings" pitchFamily="2" charset="2"/>
              <a:buNone/>
            </a:pPr>
            <a:r>
              <a:rPr lang="en-US" altLang="zh-CN" sz="3200">
                <a:latin typeface="楷体" pitchFamily="49" charset="-122"/>
                <a:ea typeface="楷体" pitchFamily="49" charset="-122"/>
              </a:rPr>
              <a:t>2010</a:t>
            </a:r>
            <a:r>
              <a:rPr lang="zh-CN" altLang="en-US" sz="3200">
                <a:latin typeface="楷体" pitchFamily="49" charset="-122"/>
                <a:ea typeface="楷体" pitchFamily="49" charset="-122"/>
              </a:rPr>
              <a:t>年</a:t>
            </a:r>
            <a:r>
              <a:rPr lang="en-US" altLang="zh-CN" sz="3200">
                <a:latin typeface="楷体" pitchFamily="49" charset="-122"/>
                <a:ea typeface="楷体" pitchFamily="49" charset="-122"/>
              </a:rPr>
              <a:t>6</a:t>
            </a:r>
            <a:r>
              <a:rPr lang="zh-CN" altLang="en-US" sz="3200">
                <a:latin typeface="楷体" pitchFamily="49" charset="-122"/>
                <a:ea typeface="楷体" pitchFamily="49" charset="-122"/>
              </a:rPr>
              <a:t>月</a:t>
            </a:r>
            <a:r>
              <a:rPr lang="en-US" altLang="zh-CN" sz="3200">
                <a:latin typeface="楷体" pitchFamily="49" charset="-122"/>
                <a:ea typeface="楷体" pitchFamily="49" charset="-122"/>
              </a:rPr>
              <a:t>3</a:t>
            </a:r>
            <a:r>
              <a:rPr lang="zh-CN" altLang="en-US" sz="3200">
                <a:latin typeface="楷体" pitchFamily="49" charset="-122"/>
                <a:ea typeface="楷体" pitchFamily="49" charset="-122"/>
              </a:rPr>
              <a:t>日</a:t>
            </a:r>
          </a:p>
        </p:txBody>
      </p:sp>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r>
              <a:rPr lang="zh-CN" altLang="en-US" sz="4400" smtClean="0">
                <a:solidFill>
                  <a:srgbClr val="003399"/>
                </a:solidFill>
                <a:ea typeface="宋体" charset="-122"/>
              </a:rPr>
              <a:t>合同能源管理财政奖励</a:t>
            </a:r>
          </a:p>
        </p:txBody>
      </p:sp>
      <p:sp>
        <p:nvSpPr>
          <p:cNvPr id="70659" name="Rectangle 3"/>
          <p:cNvSpPr>
            <a:spLocks noGrp="1" noChangeArrowheads="1"/>
          </p:cNvSpPr>
          <p:nvPr>
            <p:ph type="body" idx="4294967295"/>
          </p:nvPr>
        </p:nvSpPr>
        <p:spPr>
          <a:xfrm>
            <a:off x="468313" y="1341438"/>
            <a:ext cx="8135937" cy="4752975"/>
          </a:xfrm>
        </p:spPr>
        <p:txBody>
          <a:bodyPr/>
          <a:lstStyle/>
          <a:p>
            <a:pPr marL="0" indent="0">
              <a:lnSpc>
                <a:spcPts val="3600"/>
              </a:lnSpc>
              <a:spcBef>
                <a:spcPts val="600"/>
              </a:spcBef>
              <a:spcAft>
                <a:spcPts val="1200"/>
              </a:spcAft>
              <a:buFont typeface="Wingdings" pitchFamily="2" charset="2"/>
              <a:buNone/>
            </a:pPr>
            <a:r>
              <a:rPr lang="zh-CN" altLang="zh-CN" smtClean="0">
                <a:solidFill>
                  <a:srgbClr val="FF3300"/>
                </a:solidFill>
                <a:latin typeface="楷体" pitchFamily="49" charset="-122"/>
                <a:ea typeface="楷体" pitchFamily="49" charset="-122"/>
              </a:rPr>
              <a:t>★</a:t>
            </a:r>
            <a:r>
              <a:rPr lang="zh-CN" altLang="en-US" b="1" smtClean="0">
                <a:solidFill>
                  <a:srgbClr val="284C6A"/>
                </a:solidFill>
                <a:latin typeface="楷体" pitchFamily="49" charset="-122"/>
                <a:ea typeface="楷体" pitchFamily="49" charset="-122"/>
              </a:rPr>
              <a:t>文件内容：</a:t>
            </a:r>
          </a:p>
          <a:p>
            <a:pPr marL="0" indent="0">
              <a:lnSpc>
                <a:spcPts val="3600"/>
              </a:lnSpc>
              <a:spcBef>
                <a:spcPts val="600"/>
              </a:spcBef>
              <a:spcAft>
                <a:spcPts val="1200"/>
              </a:spcAft>
              <a:buFont typeface="Wingdings" pitchFamily="2" charset="2"/>
              <a:buNone/>
            </a:pPr>
            <a:r>
              <a:rPr lang="zh-CN" altLang="en-US" sz="2400" smtClean="0">
                <a:solidFill>
                  <a:srgbClr val="284C6A"/>
                </a:solidFill>
                <a:latin typeface="楷体" pitchFamily="49" charset="-122"/>
                <a:ea typeface="楷体" pitchFamily="49" charset="-122"/>
              </a:rPr>
              <a:t>    根据</a:t>
            </a:r>
            <a:r>
              <a:rPr lang="en-US" altLang="zh-CN" sz="2400" smtClean="0">
                <a:solidFill>
                  <a:srgbClr val="284C6A"/>
                </a:solidFill>
                <a:latin typeface="楷体" pitchFamily="49" charset="-122"/>
                <a:ea typeface="楷体" pitchFamily="49" charset="-122"/>
              </a:rPr>
              <a:t>《</a:t>
            </a:r>
            <a:r>
              <a:rPr lang="zh-CN" altLang="en-US" sz="2400" smtClean="0">
                <a:solidFill>
                  <a:srgbClr val="284C6A"/>
                </a:solidFill>
                <a:latin typeface="楷体" pitchFamily="49" charset="-122"/>
                <a:ea typeface="楷体" pitchFamily="49" charset="-122"/>
              </a:rPr>
              <a:t>国务院办公厅转发发展改革委等部门关于加快推行合同能源管理促进节能服务产业发展意见的通知</a:t>
            </a:r>
            <a:r>
              <a:rPr lang="en-US" altLang="zh-CN" sz="2400" smtClean="0">
                <a:solidFill>
                  <a:srgbClr val="284C6A"/>
                </a:solidFill>
                <a:latin typeface="楷体" pitchFamily="49" charset="-122"/>
                <a:ea typeface="楷体" pitchFamily="49" charset="-122"/>
              </a:rPr>
              <a:t>》</a:t>
            </a:r>
            <a:r>
              <a:rPr lang="zh-CN" altLang="en-US" sz="2400" smtClean="0">
                <a:solidFill>
                  <a:srgbClr val="284C6A"/>
                </a:solidFill>
                <a:latin typeface="楷体" pitchFamily="49" charset="-122"/>
                <a:ea typeface="楷体" pitchFamily="49" charset="-122"/>
              </a:rPr>
              <a:t>（国发办</a:t>
            </a:r>
            <a:r>
              <a:rPr lang="en-US" altLang="zh-CN" sz="2400" smtClean="0">
                <a:solidFill>
                  <a:srgbClr val="284C6A"/>
                </a:solidFill>
                <a:latin typeface="楷体" pitchFamily="49" charset="-122"/>
                <a:ea typeface="楷体" pitchFamily="49" charset="-122"/>
              </a:rPr>
              <a:t>〔2010〕25</a:t>
            </a:r>
            <a:r>
              <a:rPr lang="zh-CN" altLang="en-US" sz="2400" smtClean="0">
                <a:solidFill>
                  <a:srgbClr val="284C6A"/>
                </a:solidFill>
                <a:latin typeface="楷体" pitchFamily="49" charset="-122"/>
                <a:ea typeface="楷体" pitchFamily="49" charset="-122"/>
              </a:rPr>
              <a:t>号），中央财政安排奖励资金</a:t>
            </a:r>
            <a:r>
              <a:rPr lang="en-US" altLang="zh-CN" sz="2400" smtClean="0">
                <a:solidFill>
                  <a:srgbClr val="284C6A"/>
                </a:solidFill>
                <a:latin typeface="楷体" pitchFamily="49" charset="-122"/>
                <a:ea typeface="楷体" pitchFamily="49" charset="-122"/>
              </a:rPr>
              <a:t>20</a:t>
            </a:r>
            <a:r>
              <a:rPr lang="zh-CN" altLang="en-US" sz="2400" smtClean="0">
                <a:solidFill>
                  <a:srgbClr val="284C6A"/>
                </a:solidFill>
                <a:latin typeface="楷体" pitchFamily="49" charset="-122"/>
                <a:ea typeface="楷体" pitchFamily="49" charset="-122"/>
              </a:rPr>
              <a:t>亿元 ，支持推行合同能源管理，促进节能服务产业发展。</a:t>
            </a:r>
          </a:p>
          <a:p>
            <a:pPr marL="0" indent="0">
              <a:lnSpc>
                <a:spcPts val="3600"/>
              </a:lnSpc>
              <a:spcBef>
                <a:spcPts val="600"/>
              </a:spcBef>
              <a:spcAft>
                <a:spcPts val="1200"/>
              </a:spcAft>
              <a:buFont typeface="Wingdings" pitchFamily="2" charset="2"/>
              <a:buNone/>
            </a:pPr>
            <a:r>
              <a:rPr lang="zh-CN" altLang="en-US" sz="2400" smtClean="0">
                <a:solidFill>
                  <a:srgbClr val="284C6A"/>
                </a:solidFill>
                <a:latin typeface="楷体" pitchFamily="49" charset="-122"/>
                <a:ea typeface="楷体" pitchFamily="49" charset="-122"/>
              </a:rPr>
              <a:t>    为规范财政资金管理，提高资金使用效益，制定印发</a:t>
            </a:r>
            <a:r>
              <a:rPr lang="en-US" altLang="zh-CN" sz="2400" smtClean="0">
                <a:solidFill>
                  <a:srgbClr val="284C6A"/>
                </a:solidFill>
                <a:latin typeface="楷体" pitchFamily="49" charset="-122"/>
                <a:ea typeface="楷体" pitchFamily="49" charset="-122"/>
              </a:rPr>
              <a:t>《</a:t>
            </a:r>
            <a:r>
              <a:rPr lang="zh-CN" altLang="en-US" sz="2400" smtClean="0">
                <a:solidFill>
                  <a:srgbClr val="284C6A"/>
                </a:solidFill>
                <a:latin typeface="楷体" pitchFamily="49" charset="-122"/>
                <a:ea typeface="楷体" pitchFamily="49" charset="-122"/>
              </a:rPr>
              <a:t>合同能源管理项目财政奖励资金管理暂行办法</a:t>
            </a:r>
            <a:r>
              <a:rPr lang="en-US" altLang="zh-CN" sz="2400" smtClean="0">
                <a:solidFill>
                  <a:srgbClr val="284C6A"/>
                </a:solidFill>
                <a:latin typeface="楷体" pitchFamily="49" charset="-122"/>
                <a:ea typeface="楷体" pitchFamily="49" charset="-122"/>
              </a:rPr>
              <a:t>》</a:t>
            </a:r>
            <a:r>
              <a:rPr lang="zh-CN" altLang="en-US" sz="2400" smtClean="0">
                <a:solidFill>
                  <a:srgbClr val="284C6A"/>
                </a:solidFill>
                <a:latin typeface="楷体" pitchFamily="49" charset="-122"/>
                <a:ea typeface="楷体" pitchFamily="49" charset="-122"/>
              </a:rPr>
              <a:t>。</a:t>
            </a:r>
          </a:p>
        </p:txBody>
      </p:sp>
    </p:spTree>
  </p:cSld>
  <p:clrMapOvr>
    <a:masterClrMapping/>
  </p:clrMapOvr>
  <p:transition>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r>
              <a:rPr lang="zh-CN" altLang="en-US" sz="4400" smtClean="0">
                <a:solidFill>
                  <a:srgbClr val="003399"/>
                </a:solidFill>
                <a:ea typeface="宋体" charset="-122"/>
              </a:rPr>
              <a:t>合同能源管理财政奖励</a:t>
            </a:r>
          </a:p>
        </p:txBody>
      </p:sp>
      <p:sp>
        <p:nvSpPr>
          <p:cNvPr id="71683" name="Rectangle 3"/>
          <p:cNvSpPr>
            <a:spLocks noGrp="1" noChangeArrowheads="1"/>
          </p:cNvSpPr>
          <p:nvPr>
            <p:ph type="body" idx="4294967295"/>
          </p:nvPr>
        </p:nvSpPr>
        <p:spPr>
          <a:xfrm>
            <a:off x="468313" y="1700213"/>
            <a:ext cx="8135937" cy="4187825"/>
          </a:xfrm>
        </p:spPr>
        <p:txBody>
          <a:bodyPr/>
          <a:lstStyle/>
          <a:p>
            <a:pPr marL="0" indent="0">
              <a:lnSpc>
                <a:spcPts val="3800"/>
              </a:lnSpc>
              <a:spcBef>
                <a:spcPts val="1200"/>
              </a:spcBef>
              <a:spcAft>
                <a:spcPts val="600"/>
              </a:spcAft>
            </a:pPr>
            <a:r>
              <a:rPr lang="zh-CN" altLang="en-US" sz="2800" smtClean="0">
                <a:solidFill>
                  <a:srgbClr val="284C6A"/>
                </a:solidFill>
                <a:latin typeface="楷体" pitchFamily="49" charset="-122"/>
                <a:ea typeface="楷体" pitchFamily="49" charset="-122"/>
              </a:rPr>
              <a:t>支持对象。财政奖励资金支持的对象是实施节能效益分享型合同能源管理项目的节能服务公司。 </a:t>
            </a:r>
          </a:p>
          <a:p>
            <a:pPr marL="0" indent="0">
              <a:lnSpc>
                <a:spcPts val="3800"/>
              </a:lnSpc>
              <a:spcBef>
                <a:spcPts val="1200"/>
              </a:spcBef>
              <a:spcAft>
                <a:spcPts val="600"/>
              </a:spcAft>
            </a:pPr>
            <a:r>
              <a:rPr lang="zh-CN" altLang="en-US" sz="2800" smtClean="0">
                <a:solidFill>
                  <a:srgbClr val="284C6A"/>
                </a:solidFill>
                <a:latin typeface="楷体" pitchFamily="49" charset="-122"/>
                <a:ea typeface="楷体" pitchFamily="49" charset="-122"/>
              </a:rPr>
              <a:t>支持范围。财政奖励资金用于支持采用合同能源管理方式实施的工业、建筑、交通等领域以及公共机构节能改造项目。已享受国家其他相关补助政策的合同能源管理项目，不纳入本办法支持范围。 </a:t>
            </a:r>
          </a:p>
        </p:txBody>
      </p:sp>
    </p:spTree>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57200" y="228600"/>
            <a:ext cx="8075613" cy="868363"/>
          </a:xfrm>
        </p:spPr>
        <p:txBody>
          <a:bodyPr/>
          <a:lstStyle/>
          <a:p>
            <a:r>
              <a:rPr lang="zh-CN" altLang="en-US" sz="4400" smtClean="0">
                <a:solidFill>
                  <a:srgbClr val="003399"/>
                </a:solidFill>
                <a:ea typeface="宋体" charset="-122"/>
              </a:rPr>
              <a:t>支持合同能源管理的条件</a:t>
            </a:r>
          </a:p>
        </p:txBody>
      </p:sp>
      <p:sp>
        <p:nvSpPr>
          <p:cNvPr id="72707" name="Rectangle 3"/>
          <p:cNvSpPr>
            <a:spLocks noGrp="1" noChangeArrowheads="1"/>
          </p:cNvSpPr>
          <p:nvPr>
            <p:ph type="body" idx="4294967295"/>
          </p:nvPr>
        </p:nvSpPr>
        <p:spPr>
          <a:xfrm>
            <a:off x="611188" y="1555750"/>
            <a:ext cx="7993062" cy="4105275"/>
          </a:xfrm>
        </p:spPr>
        <p:txBody>
          <a:bodyPr/>
          <a:lstStyle/>
          <a:p>
            <a:pPr marL="0" indent="0">
              <a:lnSpc>
                <a:spcPts val="3500"/>
              </a:lnSpc>
              <a:spcBef>
                <a:spcPts val="600"/>
              </a:spcBef>
              <a:spcAft>
                <a:spcPts val="600"/>
              </a:spcAft>
            </a:pPr>
            <a:r>
              <a:rPr lang="zh-CN" altLang="en-US" sz="2400" smtClean="0">
                <a:solidFill>
                  <a:srgbClr val="284C6A"/>
                </a:solidFill>
                <a:latin typeface="楷体" pitchFamily="49" charset="-122"/>
                <a:ea typeface="楷体" pitchFamily="49" charset="-122"/>
              </a:rPr>
              <a:t>（一）</a:t>
            </a:r>
            <a:r>
              <a:rPr lang="zh-CN" altLang="en-US" sz="2400" smtClean="0">
                <a:solidFill>
                  <a:srgbClr val="FF0000"/>
                </a:solidFill>
                <a:latin typeface="楷体" pitchFamily="49" charset="-122"/>
                <a:ea typeface="楷体" pitchFamily="49" charset="-122"/>
              </a:rPr>
              <a:t>节能服务公司投资</a:t>
            </a:r>
            <a:r>
              <a:rPr lang="en-US" altLang="zh-CN" sz="2400" smtClean="0">
                <a:solidFill>
                  <a:srgbClr val="FF0000"/>
                </a:solidFill>
                <a:latin typeface="楷体" pitchFamily="49" charset="-122"/>
                <a:ea typeface="楷体" pitchFamily="49" charset="-122"/>
              </a:rPr>
              <a:t>70%</a:t>
            </a:r>
            <a:r>
              <a:rPr lang="zh-CN" altLang="en-US" sz="2400" smtClean="0">
                <a:solidFill>
                  <a:srgbClr val="FF0000"/>
                </a:solidFill>
                <a:latin typeface="楷体" pitchFamily="49" charset="-122"/>
                <a:ea typeface="楷体" pitchFamily="49" charset="-122"/>
              </a:rPr>
              <a:t>以上</a:t>
            </a:r>
            <a:r>
              <a:rPr lang="zh-CN" altLang="en-US" sz="2400" smtClean="0">
                <a:solidFill>
                  <a:srgbClr val="284C6A"/>
                </a:solidFill>
                <a:latin typeface="楷体" pitchFamily="49" charset="-122"/>
                <a:ea typeface="楷体" pitchFamily="49" charset="-122"/>
              </a:rPr>
              <a:t>，并在合同中约定节能效益分享方式； </a:t>
            </a:r>
          </a:p>
          <a:p>
            <a:pPr marL="0" indent="0">
              <a:lnSpc>
                <a:spcPts val="3500"/>
              </a:lnSpc>
              <a:spcBef>
                <a:spcPts val="600"/>
              </a:spcBef>
              <a:spcAft>
                <a:spcPts val="600"/>
              </a:spcAft>
            </a:pPr>
            <a:r>
              <a:rPr lang="zh-CN" altLang="en-US" sz="2400" smtClean="0">
                <a:solidFill>
                  <a:srgbClr val="284C6A"/>
                </a:solidFill>
                <a:latin typeface="楷体" pitchFamily="49" charset="-122"/>
                <a:ea typeface="楷体" pitchFamily="49" charset="-122"/>
              </a:rPr>
              <a:t>（二）单个项目年节能量（指节能能力）在</a:t>
            </a:r>
            <a:r>
              <a:rPr lang="en-US" altLang="zh-CN" sz="2400" smtClean="0">
                <a:solidFill>
                  <a:srgbClr val="FF0000"/>
                </a:solidFill>
                <a:latin typeface="楷体" pitchFamily="49" charset="-122"/>
                <a:ea typeface="楷体" pitchFamily="49" charset="-122"/>
              </a:rPr>
              <a:t>10000</a:t>
            </a:r>
            <a:r>
              <a:rPr lang="zh-CN" altLang="en-US" sz="2400" smtClean="0">
                <a:solidFill>
                  <a:srgbClr val="FF0000"/>
                </a:solidFill>
                <a:latin typeface="楷体" pitchFamily="49" charset="-122"/>
                <a:ea typeface="楷体" pitchFamily="49" charset="-122"/>
              </a:rPr>
              <a:t>吨标准煤以下、</a:t>
            </a:r>
            <a:r>
              <a:rPr lang="en-US" altLang="zh-CN" sz="2400" smtClean="0">
                <a:solidFill>
                  <a:srgbClr val="FF0000"/>
                </a:solidFill>
                <a:latin typeface="楷体" pitchFamily="49" charset="-122"/>
                <a:ea typeface="楷体" pitchFamily="49" charset="-122"/>
              </a:rPr>
              <a:t>100</a:t>
            </a:r>
            <a:r>
              <a:rPr lang="zh-CN" altLang="en-US" sz="2400" smtClean="0">
                <a:solidFill>
                  <a:srgbClr val="FF0000"/>
                </a:solidFill>
                <a:latin typeface="楷体" pitchFamily="49" charset="-122"/>
                <a:ea typeface="楷体" pitchFamily="49" charset="-122"/>
              </a:rPr>
              <a:t>吨标准煤以上（含）</a:t>
            </a:r>
            <a:r>
              <a:rPr lang="zh-CN" altLang="en-US" sz="2400" smtClean="0">
                <a:solidFill>
                  <a:srgbClr val="284C6A"/>
                </a:solidFill>
                <a:latin typeface="楷体" pitchFamily="49" charset="-122"/>
                <a:ea typeface="楷体" pitchFamily="49" charset="-122"/>
              </a:rPr>
              <a:t>，其中工业项目年节能量在</a:t>
            </a:r>
            <a:r>
              <a:rPr lang="en-US" altLang="zh-CN" sz="2400" smtClean="0">
                <a:solidFill>
                  <a:srgbClr val="284C6A"/>
                </a:solidFill>
                <a:latin typeface="楷体" pitchFamily="49" charset="-122"/>
                <a:ea typeface="楷体" pitchFamily="49" charset="-122"/>
              </a:rPr>
              <a:t>500</a:t>
            </a:r>
            <a:r>
              <a:rPr lang="en-US" altLang="en-US" sz="2400" smtClean="0">
                <a:solidFill>
                  <a:srgbClr val="284C6A"/>
                </a:solidFill>
                <a:latin typeface="楷体" pitchFamily="49" charset="-122"/>
                <a:ea typeface="楷体" pitchFamily="49" charset="-122"/>
              </a:rPr>
              <a:t>吨标准煤以上（含）； </a:t>
            </a:r>
            <a:r>
              <a:rPr lang="en-US" altLang="zh-CN" sz="2400" smtClean="0">
                <a:solidFill>
                  <a:srgbClr val="284C6A"/>
                </a:solidFill>
                <a:latin typeface="楷体" pitchFamily="49" charset="-122"/>
                <a:ea typeface="楷体" pitchFamily="49" charset="-122"/>
              </a:rPr>
              <a:t> </a:t>
            </a:r>
          </a:p>
          <a:p>
            <a:pPr marL="0" indent="0">
              <a:lnSpc>
                <a:spcPts val="3500"/>
              </a:lnSpc>
              <a:spcBef>
                <a:spcPts val="600"/>
              </a:spcBef>
              <a:spcAft>
                <a:spcPts val="600"/>
              </a:spcAft>
            </a:pPr>
            <a:r>
              <a:rPr lang="zh-CN" altLang="en-US" sz="2400" smtClean="0">
                <a:solidFill>
                  <a:srgbClr val="284C6A"/>
                </a:solidFill>
                <a:latin typeface="楷体" pitchFamily="49" charset="-122"/>
                <a:ea typeface="楷体" pitchFamily="49" charset="-122"/>
              </a:rPr>
              <a:t>（三）用能计量装置齐备，具备完善的能源统计和管理制度，节能量可计量、可监测、可核查。 </a:t>
            </a:r>
          </a:p>
        </p:txBody>
      </p:sp>
    </p:spTree>
  </p:cSld>
  <p:clrMapOvr>
    <a:masterClrMapping/>
  </p:clrMapOvr>
  <p:transition>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zh-CN" altLang="en-US" sz="4400" smtClean="0">
                <a:solidFill>
                  <a:srgbClr val="003399"/>
                </a:solidFill>
                <a:ea typeface="宋体" charset="-122"/>
              </a:rPr>
              <a:t>节支持能服务公司的条件</a:t>
            </a:r>
          </a:p>
        </p:txBody>
      </p:sp>
      <p:sp>
        <p:nvSpPr>
          <p:cNvPr id="73731" name="Rectangle 3"/>
          <p:cNvSpPr>
            <a:spLocks noGrp="1" noChangeArrowheads="1"/>
          </p:cNvSpPr>
          <p:nvPr>
            <p:ph type="body" idx="4294967295"/>
          </p:nvPr>
        </p:nvSpPr>
        <p:spPr>
          <a:xfrm>
            <a:off x="323850" y="1617663"/>
            <a:ext cx="8569325" cy="4187825"/>
          </a:xfrm>
        </p:spPr>
        <p:txBody>
          <a:bodyPr/>
          <a:lstStyle/>
          <a:p>
            <a:pPr marL="0" indent="0">
              <a:lnSpc>
                <a:spcPts val="3600"/>
              </a:lnSpc>
              <a:spcBef>
                <a:spcPts val="600"/>
              </a:spcBef>
              <a:spcAft>
                <a:spcPts val="600"/>
              </a:spcAft>
            </a:pPr>
            <a:r>
              <a:rPr lang="zh-CN" altLang="en-US" sz="2400" smtClean="0">
                <a:solidFill>
                  <a:srgbClr val="284C6A"/>
                </a:solidFill>
                <a:latin typeface="楷体" pitchFamily="49" charset="-122"/>
                <a:ea typeface="楷体" pitchFamily="49" charset="-122"/>
              </a:rPr>
              <a:t>（一）具有独立法人资格，以节能诊断、设计、改造、运营等节能服务为主营业务，并通过国家发展改革委、财政部审核备案； </a:t>
            </a:r>
          </a:p>
          <a:p>
            <a:pPr marL="0" indent="0">
              <a:lnSpc>
                <a:spcPts val="3600"/>
              </a:lnSpc>
              <a:spcBef>
                <a:spcPts val="600"/>
              </a:spcBef>
              <a:spcAft>
                <a:spcPts val="600"/>
              </a:spcAft>
            </a:pPr>
            <a:r>
              <a:rPr lang="zh-CN" altLang="en-US" sz="2400" smtClean="0">
                <a:solidFill>
                  <a:srgbClr val="284C6A"/>
                </a:solidFill>
                <a:latin typeface="楷体" pitchFamily="49" charset="-122"/>
                <a:ea typeface="楷体" pitchFamily="49" charset="-122"/>
              </a:rPr>
              <a:t>（二）注册资金</a:t>
            </a:r>
            <a:r>
              <a:rPr lang="en-US" altLang="zh-CN" sz="2400" smtClean="0">
                <a:solidFill>
                  <a:srgbClr val="284C6A"/>
                </a:solidFill>
                <a:latin typeface="楷体" pitchFamily="49" charset="-122"/>
                <a:ea typeface="楷体" pitchFamily="49" charset="-122"/>
              </a:rPr>
              <a:t>500</a:t>
            </a:r>
            <a:r>
              <a:rPr lang="zh-CN" altLang="en-US" sz="2400" smtClean="0">
                <a:solidFill>
                  <a:srgbClr val="284C6A"/>
                </a:solidFill>
                <a:latin typeface="楷体" pitchFamily="49" charset="-122"/>
                <a:ea typeface="楷体" pitchFamily="49" charset="-122"/>
              </a:rPr>
              <a:t>万元以上（含），具有较强的融资能力； </a:t>
            </a:r>
          </a:p>
          <a:p>
            <a:pPr marL="0" indent="0">
              <a:lnSpc>
                <a:spcPts val="3600"/>
              </a:lnSpc>
              <a:spcBef>
                <a:spcPts val="600"/>
              </a:spcBef>
              <a:spcAft>
                <a:spcPts val="600"/>
              </a:spcAft>
            </a:pPr>
            <a:r>
              <a:rPr lang="zh-CN" altLang="en-US" sz="2400" smtClean="0">
                <a:solidFill>
                  <a:srgbClr val="284C6A"/>
                </a:solidFill>
                <a:latin typeface="楷体" pitchFamily="49" charset="-122"/>
                <a:ea typeface="楷体" pitchFamily="49" charset="-122"/>
              </a:rPr>
              <a:t>（三）经营状况和信用记录良好，财务管理制度健全； </a:t>
            </a:r>
          </a:p>
          <a:p>
            <a:pPr marL="0" indent="0">
              <a:lnSpc>
                <a:spcPts val="3600"/>
              </a:lnSpc>
              <a:spcBef>
                <a:spcPts val="600"/>
              </a:spcBef>
              <a:spcAft>
                <a:spcPts val="600"/>
              </a:spcAft>
            </a:pPr>
            <a:r>
              <a:rPr lang="zh-CN" altLang="en-US" sz="2400" smtClean="0">
                <a:solidFill>
                  <a:srgbClr val="284C6A"/>
                </a:solidFill>
                <a:latin typeface="楷体" pitchFamily="49" charset="-122"/>
                <a:ea typeface="楷体" pitchFamily="49" charset="-122"/>
              </a:rPr>
              <a:t>（四）拥有匹配的专职技术人员和合同能源管理人才，具有保障项目顺利实施和稳定运行的能力。 </a:t>
            </a:r>
          </a:p>
        </p:txBody>
      </p:sp>
    </p:spTree>
  </p:cSld>
  <p:clrMapOvr>
    <a:masterClrMapping/>
  </p:clrMapOvr>
  <p:transition>
    <p:cover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r>
              <a:rPr lang="zh-CN" altLang="en-US" sz="4400" smtClean="0">
                <a:solidFill>
                  <a:srgbClr val="003399"/>
                </a:solidFill>
                <a:ea typeface="宋体" charset="-122"/>
              </a:rPr>
              <a:t>支持方式和奖励标注</a:t>
            </a:r>
          </a:p>
        </p:txBody>
      </p:sp>
      <p:sp>
        <p:nvSpPr>
          <p:cNvPr id="74755" name="Rectangle 3"/>
          <p:cNvSpPr>
            <a:spLocks noGrp="1" noChangeArrowheads="1"/>
          </p:cNvSpPr>
          <p:nvPr>
            <p:ph type="body" idx="4294967295"/>
          </p:nvPr>
        </p:nvSpPr>
        <p:spPr>
          <a:xfrm>
            <a:off x="611188" y="1412875"/>
            <a:ext cx="7848600" cy="4752975"/>
          </a:xfrm>
        </p:spPr>
        <p:txBody>
          <a:bodyPr/>
          <a:lstStyle/>
          <a:p>
            <a:pPr marL="0" indent="0">
              <a:lnSpc>
                <a:spcPts val="3800"/>
              </a:lnSpc>
              <a:spcBef>
                <a:spcPts val="1200"/>
              </a:spcBef>
              <a:spcAft>
                <a:spcPts val="1200"/>
              </a:spcAft>
            </a:pPr>
            <a:r>
              <a:rPr lang="zh-CN" altLang="en-US" sz="2600" smtClean="0">
                <a:solidFill>
                  <a:srgbClr val="284C6A"/>
                </a:solidFill>
                <a:latin typeface="楷体" pitchFamily="49" charset="-122"/>
                <a:ea typeface="楷体" pitchFamily="49" charset="-122"/>
              </a:rPr>
              <a:t>支持方式。财政对合同能源管理项目按年节能量和规定标准给予一次性奖励。奖励资金主要用于合同能源管理项目及节能服务产业发展相关支出。</a:t>
            </a:r>
            <a:endParaRPr lang="en-US" altLang="zh-CN" sz="2600" smtClean="0">
              <a:solidFill>
                <a:srgbClr val="284C6A"/>
              </a:solidFill>
              <a:latin typeface="楷体" pitchFamily="49" charset="-122"/>
              <a:ea typeface="楷体" pitchFamily="49" charset="-122"/>
            </a:endParaRPr>
          </a:p>
          <a:p>
            <a:pPr marL="0" indent="0">
              <a:lnSpc>
                <a:spcPts val="3800"/>
              </a:lnSpc>
              <a:spcBef>
                <a:spcPts val="1200"/>
              </a:spcBef>
              <a:spcAft>
                <a:spcPts val="1200"/>
              </a:spcAft>
            </a:pPr>
            <a:r>
              <a:rPr lang="zh-CN" altLang="en-US" sz="2600" smtClean="0">
                <a:solidFill>
                  <a:srgbClr val="284C6A"/>
                </a:solidFill>
                <a:latin typeface="楷体" pitchFamily="49" charset="-122"/>
                <a:ea typeface="楷体" pitchFamily="49" charset="-122"/>
              </a:rPr>
              <a:t>奖励标准及负担办法。奖励资金由中央财政和省级财政共同负担，其中：</a:t>
            </a:r>
            <a:r>
              <a:rPr lang="zh-CN" altLang="en-US" sz="2600" smtClean="0">
                <a:solidFill>
                  <a:srgbClr val="FF0000"/>
                </a:solidFill>
                <a:latin typeface="楷体" pitchFamily="49" charset="-122"/>
                <a:ea typeface="楷体" pitchFamily="49" charset="-122"/>
              </a:rPr>
              <a:t>中央财政奖励标准为</a:t>
            </a:r>
            <a:r>
              <a:rPr lang="en-US" altLang="zh-CN" sz="2600" smtClean="0">
                <a:solidFill>
                  <a:srgbClr val="FF0000"/>
                </a:solidFill>
                <a:latin typeface="楷体" pitchFamily="49" charset="-122"/>
                <a:ea typeface="楷体" pitchFamily="49" charset="-122"/>
              </a:rPr>
              <a:t>240</a:t>
            </a:r>
            <a:r>
              <a:rPr lang="zh-CN" altLang="en-US" sz="2600" smtClean="0">
                <a:solidFill>
                  <a:srgbClr val="FF0000"/>
                </a:solidFill>
                <a:latin typeface="楷体" pitchFamily="49" charset="-122"/>
                <a:ea typeface="楷体" pitchFamily="49" charset="-122"/>
              </a:rPr>
              <a:t>元</a:t>
            </a:r>
            <a:r>
              <a:rPr lang="en-US" altLang="zh-CN" sz="2600" smtClean="0">
                <a:solidFill>
                  <a:srgbClr val="FF0000"/>
                </a:solidFill>
                <a:latin typeface="楷体" pitchFamily="49" charset="-122"/>
                <a:ea typeface="楷体" pitchFamily="49" charset="-122"/>
              </a:rPr>
              <a:t>/</a:t>
            </a:r>
            <a:r>
              <a:rPr lang="zh-CN" altLang="en-US" sz="2600" smtClean="0">
                <a:solidFill>
                  <a:srgbClr val="FF0000"/>
                </a:solidFill>
                <a:latin typeface="楷体" pitchFamily="49" charset="-122"/>
                <a:ea typeface="楷体" pitchFamily="49" charset="-122"/>
              </a:rPr>
              <a:t>吨标准煤，省级财政奖励标准不低于</a:t>
            </a:r>
            <a:r>
              <a:rPr lang="en-US" altLang="zh-CN" sz="2600" smtClean="0">
                <a:solidFill>
                  <a:srgbClr val="FF0000"/>
                </a:solidFill>
                <a:latin typeface="楷体" pitchFamily="49" charset="-122"/>
                <a:ea typeface="楷体" pitchFamily="49" charset="-122"/>
              </a:rPr>
              <a:t>60</a:t>
            </a:r>
            <a:r>
              <a:rPr lang="zh-CN" altLang="en-US" sz="2600" smtClean="0">
                <a:solidFill>
                  <a:srgbClr val="FF0000"/>
                </a:solidFill>
                <a:latin typeface="楷体" pitchFamily="49" charset="-122"/>
                <a:ea typeface="楷体" pitchFamily="49" charset="-122"/>
              </a:rPr>
              <a:t>元</a:t>
            </a:r>
            <a:r>
              <a:rPr lang="en-US" altLang="zh-CN" sz="2600" smtClean="0">
                <a:solidFill>
                  <a:srgbClr val="FF0000"/>
                </a:solidFill>
                <a:latin typeface="楷体" pitchFamily="49" charset="-122"/>
                <a:ea typeface="楷体" pitchFamily="49" charset="-122"/>
              </a:rPr>
              <a:t>/</a:t>
            </a:r>
            <a:r>
              <a:rPr lang="zh-CN" altLang="en-US" sz="2600" smtClean="0">
                <a:solidFill>
                  <a:srgbClr val="FF0000"/>
                </a:solidFill>
                <a:latin typeface="楷体" pitchFamily="49" charset="-122"/>
                <a:ea typeface="楷体" pitchFamily="49" charset="-122"/>
              </a:rPr>
              <a:t>吨标准煤</a:t>
            </a:r>
            <a:r>
              <a:rPr lang="zh-CN" altLang="en-US" sz="2600" smtClean="0">
                <a:solidFill>
                  <a:srgbClr val="284C6A"/>
                </a:solidFill>
                <a:latin typeface="楷体" pitchFamily="49" charset="-122"/>
                <a:ea typeface="楷体" pitchFamily="49" charset="-122"/>
              </a:rPr>
              <a:t>。有条件的地方，可视情况适当提高奖励标准。</a:t>
            </a:r>
            <a:endParaRPr lang="en-US" altLang="zh-CN" sz="2600" smtClean="0">
              <a:solidFill>
                <a:srgbClr val="284C6A"/>
              </a:solidFill>
              <a:latin typeface="楷体" pitchFamily="49" charset="-122"/>
              <a:ea typeface="楷体" pitchFamily="49" charset="-122"/>
            </a:endParaRPr>
          </a:p>
        </p:txBody>
      </p:sp>
    </p:spTree>
  </p:cSld>
  <p:clrMapOvr>
    <a:masterClrMapping/>
  </p:clrMapOvr>
  <p:transition>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idx="4294967295"/>
          </p:nvPr>
        </p:nvSpPr>
        <p:spPr>
          <a:xfrm>
            <a:off x="611188" y="1484313"/>
            <a:ext cx="7812087" cy="2125662"/>
          </a:xfrm>
        </p:spPr>
        <p:txBody>
          <a:bodyPr/>
          <a:lstStyle/>
          <a:p>
            <a:pPr>
              <a:lnSpc>
                <a:spcPct val="115000"/>
              </a:lnSpc>
            </a:pPr>
            <a:r>
              <a:rPr lang="zh-CN" altLang="en-US" sz="4400" smtClean="0">
                <a:solidFill>
                  <a:srgbClr val="003399"/>
                </a:solidFill>
                <a:ea typeface="宋体" charset="-122"/>
              </a:rPr>
              <a:t>关于财政奖励合同能源管理项目有关事项的补充通知</a:t>
            </a:r>
            <a:br>
              <a:rPr lang="zh-CN" altLang="en-US" sz="4400" smtClean="0">
                <a:solidFill>
                  <a:srgbClr val="003399"/>
                </a:solidFill>
                <a:ea typeface="宋体" charset="-122"/>
              </a:rPr>
            </a:br>
            <a:endParaRPr lang="zh-CN" altLang="en-US" sz="4400" smtClean="0">
              <a:solidFill>
                <a:srgbClr val="003399"/>
              </a:solidFill>
              <a:ea typeface="宋体" charset="-122"/>
            </a:endParaRPr>
          </a:p>
        </p:txBody>
      </p:sp>
      <p:sp>
        <p:nvSpPr>
          <p:cNvPr id="77827" name="Text Box 3"/>
          <p:cNvSpPr txBox="1">
            <a:spLocks noChangeArrowheads="1"/>
          </p:cNvSpPr>
          <p:nvPr/>
        </p:nvSpPr>
        <p:spPr bwMode="auto">
          <a:xfrm>
            <a:off x="5724525" y="530066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spcBef>
                <a:spcPct val="50000"/>
              </a:spcBef>
            </a:pPr>
            <a:endParaRPr lang="zh-CN" altLang="en-US" sz="2000">
              <a:solidFill>
                <a:schemeClr val="tx1"/>
              </a:solidFill>
            </a:endParaRPr>
          </a:p>
        </p:txBody>
      </p:sp>
      <p:sp>
        <p:nvSpPr>
          <p:cNvPr id="77828" name="Rectangle 4"/>
          <p:cNvSpPr>
            <a:spLocks noChangeArrowheads="1"/>
          </p:cNvSpPr>
          <p:nvPr/>
        </p:nvSpPr>
        <p:spPr bwMode="auto">
          <a:xfrm>
            <a:off x="1284288" y="4235450"/>
            <a:ext cx="62896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ts val="3600"/>
              </a:lnSpc>
              <a:buFont typeface="Wingdings" pitchFamily="2" charset="2"/>
              <a:buNone/>
            </a:pPr>
            <a:r>
              <a:rPr lang="zh-CN" altLang="zh-CN">
                <a:latin typeface="楷体" pitchFamily="49" charset="-122"/>
                <a:ea typeface="楷体" pitchFamily="49" charset="-122"/>
              </a:rPr>
              <a:t>国家发展改革委办公厅、财政部办公厅</a:t>
            </a:r>
            <a:endParaRPr lang="en-US" altLang="zh-CN">
              <a:latin typeface="楷体" pitchFamily="49" charset="-122"/>
              <a:ea typeface="楷体" pitchFamily="49" charset="-122"/>
            </a:endParaRPr>
          </a:p>
          <a:p>
            <a:pPr algn="ctr">
              <a:lnSpc>
                <a:spcPts val="3600"/>
              </a:lnSpc>
            </a:pPr>
            <a:r>
              <a:rPr lang="zh-CN" altLang="en-US">
                <a:latin typeface="楷体" pitchFamily="49" charset="-122"/>
                <a:ea typeface="楷体" pitchFamily="49" charset="-122"/>
              </a:rPr>
              <a:t>发改办环资</a:t>
            </a:r>
            <a:r>
              <a:rPr lang="en-US" altLang="zh-CN">
                <a:latin typeface="楷体" pitchFamily="49" charset="-122"/>
                <a:ea typeface="楷体" pitchFamily="49" charset="-122"/>
              </a:rPr>
              <a:t>[2010]2528</a:t>
            </a:r>
            <a:r>
              <a:rPr lang="zh-CN" altLang="en-US">
                <a:latin typeface="楷体" pitchFamily="49" charset="-122"/>
                <a:ea typeface="楷体" pitchFamily="49" charset="-122"/>
              </a:rPr>
              <a:t>号</a:t>
            </a:r>
            <a:br>
              <a:rPr lang="zh-CN" altLang="en-US">
                <a:latin typeface="楷体" pitchFamily="49" charset="-122"/>
                <a:ea typeface="楷体" pitchFamily="49" charset="-122"/>
              </a:rPr>
            </a:br>
            <a:r>
              <a:rPr lang="en-US" altLang="zh-CN">
                <a:latin typeface="楷体" pitchFamily="49" charset="-122"/>
                <a:ea typeface="楷体" pitchFamily="49" charset="-122"/>
              </a:rPr>
              <a:t>2010</a:t>
            </a:r>
            <a:r>
              <a:rPr lang="zh-CN" altLang="en-US">
                <a:latin typeface="楷体" pitchFamily="49" charset="-122"/>
                <a:ea typeface="楷体" pitchFamily="49" charset="-122"/>
              </a:rPr>
              <a:t>年</a:t>
            </a:r>
            <a:r>
              <a:rPr lang="en-US" altLang="zh-CN">
                <a:latin typeface="楷体" pitchFamily="49" charset="-122"/>
                <a:ea typeface="楷体" pitchFamily="49" charset="-122"/>
              </a:rPr>
              <a:t>10</a:t>
            </a:r>
            <a:r>
              <a:rPr lang="zh-CN" altLang="en-US">
                <a:latin typeface="楷体" pitchFamily="49" charset="-122"/>
                <a:ea typeface="楷体" pitchFamily="49" charset="-122"/>
              </a:rPr>
              <a:t>月</a:t>
            </a:r>
            <a:r>
              <a:rPr lang="en-US" altLang="zh-CN">
                <a:latin typeface="楷体" pitchFamily="49" charset="-122"/>
                <a:ea typeface="楷体" pitchFamily="49" charset="-122"/>
              </a:rPr>
              <a:t>19</a:t>
            </a:r>
            <a:r>
              <a:rPr lang="zh-CN" altLang="en-US">
                <a:latin typeface="楷体" pitchFamily="49" charset="-122"/>
                <a:ea typeface="楷体" pitchFamily="49" charset="-122"/>
              </a:rPr>
              <a:t>日</a:t>
            </a:r>
            <a:endParaRPr lang="en-US" altLang="zh-CN">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r>
              <a:rPr lang="zh-CN" altLang="en-US" sz="4400" smtClean="0">
                <a:solidFill>
                  <a:srgbClr val="003399"/>
                </a:solidFill>
                <a:ea typeface="宋体" charset="-122"/>
              </a:rPr>
              <a:t>财政奖励补充通知</a:t>
            </a:r>
          </a:p>
        </p:txBody>
      </p:sp>
      <p:sp>
        <p:nvSpPr>
          <p:cNvPr id="78851" name="Rectangle 3"/>
          <p:cNvSpPr>
            <a:spLocks noGrp="1" noChangeArrowheads="1"/>
          </p:cNvSpPr>
          <p:nvPr>
            <p:ph type="body" idx="4294967295"/>
          </p:nvPr>
        </p:nvSpPr>
        <p:spPr>
          <a:xfrm>
            <a:off x="323850" y="1412875"/>
            <a:ext cx="8280400" cy="4495800"/>
          </a:xfrm>
        </p:spPr>
        <p:txBody>
          <a:bodyPr/>
          <a:lstStyle/>
          <a:p>
            <a:pPr>
              <a:lnSpc>
                <a:spcPts val="3500"/>
              </a:lnSpc>
              <a:spcBef>
                <a:spcPts val="600"/>
              </a:spcBef>
              <a:spcAft>
                <a:spcPts val="600"/>
              </a:spcAft>
            </a:pPr>
            <a:r>
              <a:rPr lang="zh-CN" altLang="en-US" sz="2400" smtClean="0">
                <a:solidFill>
                  <a:srgbClr val="284C6A"/>
                </a:solidFill>
                <a:latin typeface="楷体" pitchFamily="49" charset="-122"/>
                <a:ea typeface="楷体" pitchFamily="49" charset="-122"/>
              </a:rPr>
              <a:t>审核备案名单内的节能服务公司在</a:t>
            </a:r>
            <a:r>
              <a:rPr lang="en-US" altLang="zh-CN" sz="2400" smtClean="0">
                <a:solidFill>
                  <a:srgbClr val="FF0000"/>
                </a:solidFill>
                <a:latin typeface="楷体" pitchFamily="49" charset="-122"/>
                <a:ea typeface="楷体" pitchFamily="49" charset="-122"/>
              </a:rPr>
              <a:t>2010</a:t>
            </a:r>
            <a:r>
              <a:rPr lang="zh-CN" altLang="en-US" sz="2400" smtClean="0">
                <a:solidFill>
                  <a:srgbClr val="FF0000"/>
                </a:solidFill>
                <a:latin typeface="楷体" pitchFamily="49" charset="-122"/>
                <a:ea typeface="楷体" pitchFamily="49" charset="-122"/>
              </a:rPr>
              <a:t>年</a:t>
            </a:r>
            <a:r>
              <a:rPr lang="en-US" altLang="zh-CN" sz="2400" smtClean="0">
                <a:solidFill>
                  <a:srgbClr val="FF0000"/>
                </a:solidFill>
                <a:latin typeface="楷体" pitchFamily="49" charset="-122"/>
                <a:ea typeface="楷体" pitchFamily="49" charset="-122"/>
              </a:rPr>
              <a:t>6</a:t>
            </a:r>
            <a:r>
              <a:rPr lang="zh-CN" altLang="en-US" sz="2400" smtClean="0">
                <a:solidFill>
                  <a:srgbClr val="FF0000"/>
                </a:solidFill>
                <a:latin typeface="楷体" pitchFamily="49" charset="-122"/>
                <a:ea typeface="楷体" pitchFamily="49" charset="-122"/>
              </a:rPr>
              <a:t>月</a:t>
            </a:r>
            <a:r>
              <a:rPr lang="en-US" altLang="zh-CN" sz="2400" smtClean="0">
                <a:solidFill>
                  <a:srgbClr val="FF0000"/>
                </a:solidFill>
                <a:latin typeface="楷体" pitchFamily="49" charset="-122"/>
                <a:ea typeface="楷体" pitchFamily="49" charset="-122"/>
              </a:rPr>
              <a:t>1</a:t>
            </a:r>
            <a:r>
              <a:rPr lang="zh-CN" altLang="en-US" sz="2400" smtClean="0">
                <a:solidFill>
                  <a:srgbClr val="FF0000"/>
                </a:solidFill>
                <a:latin typeface="楷体" pitchFamily="49" charset="-122"/>
                <a:ea typeface="楷体" pitchFamily="49" charset="-122"/>
              </a:rPr>
              <a:t>日</a:t>
            </a:r>
            <a:r>
              <a:rPr lang="zh-CN" altLang="en-US" sz="2400" smtClean="0">
                <a:solidFill>
                  <a:srgbClr val="284C6A"/>
                </a:solidFill>
                <a:latin typeface="楷体" pitchFamily="49" charset="-122"/>
                <a:ea typeface="楷体" pitchFamily="49" charset="-122"/>
              </a:rPr>
              <a:t>（含）以后签订并实施的符合规定条件的合同能源管理项目，可以申请财政奖励资金。</a:t>
            </a:r>
            <a:r>
              <a:rPr lang="en-US" altLang="zh-CN" sz="2400" smtClean="0">
                <a:solidFill>
                  <a:srgbClr val="FF0000"/>
                </a:solidFill>
                <a:latin typeface="楷体" pitchFamily="49" charset="-122"/>
                <a:ea typeface="楷体" pitchFamily="49" charset="-122"/>
              </a:rPr>
              <a:t>2010</a:t>
            </a:r>
            <a:r>
              <a:rPr lang="zh-CN" altLang="en-US" sz="2400" smtClean="0">
                <a:solidFill>
                  <a:srgbClr val="FF0000"/>
                </a:solidFill>
                <a:latin typeface="楷体" pitchFamily="49" charset="-122"/>
                <a:ea typeface="楷体" pitchFamily="49" charset="-122"/>
              </a:rPr>
              <a:t>年</a:t>
            </a:r>
            <a:r>
              <a:rPr lang="en-US" altLang="zh-CN" sz="2400" smtClean="0">
                <a:solidFill>
                  <a:srgbClr val="FF0000"/>
                </a:solidFill>
                <a:latin typeface="楷体" pitchFamily="49" charset="-122"/>
                <a:ea typeface="楷体" pitchFamily="49" charset="-122"/>
              </a:rPr>
              <a:t>10</a:t>
            </a:r>
            <a:r>
              <a:rPr lang="zh-CN" altLang="en-US" sz="2400" smtClean="0">
                <a:solidFill>
                  <a:srgbClr val="FF0000"/>
                </a:solidFill>
                <a:latin typeface="楷体" pitchFamily="49" charset="-122"/>
                <a:ea typeface="楷体" pitchFamily="49" charset="-122"/>
              </a:rPr>
              <a:t>月</a:t>
            </a:r>
            <a:r>
              <a:rPr lang="en-US" altLang="zh-CN" sz="2400" smtClean="0">
                <a:solidFill>
                  <a:srgbClr val="FF0000"/>
                </a:solidFill>
                <a:latin typeface="楷体" pitchFamily="49" charset="-122"/>
                <a:ea typeface="楷体" pitchFamily="49" charset="-122"/>
              </a:rPr>
              <a:t>20</a:t>
            </a:r>
            <a:r>
              <a:rPr lang="zh-CN" altLang="en-US" sz="2400" smtClean="0">
                <a:solidFill>
                  <a:srgbClr val="FF0000"/>
                </a:solidFill>
                <a:latin typeface="楷体" pitchFamily="49" charset="-122"/>
                <a:ea typeface="楷体" pitchFamily="49" charset="-122"/>
              </a:rPr>
              <a:t>日</a:t>
            </a:r>
            <a:r>
              <a:rPr lang="zh-CN" altLang="en-US" sz="2400" smtClean="0">
                <a:solidFill>
                  <a:srgbClr val="284C6A"/>
                </a:solidFill>
                <a:latin typeface="楷体" pitchFamily="49" charset="-122"/>
                <a:ea typeface="楷体" pitchFamily="49" charset="-122"/>
              </a:rPr>
              <a:t>以后签订的能源管理合同，须参照</a:t>
            </a:r>
            <a:r>
              <a:rPr lang="en-US" altLang="zh-CN" sz="2400" smtClean="0">
                <a:solidFill>
                  <a:srgbClr val="284C6A"/>
                </a:solidFill>
                <a:latin typeface="楷体" pitchFamily="49" charset="-122"/>
                <a:ea typeface="楷体" pitchFamily="49" charset="-122"/>
              </a:rPr>
              <a:t>《</a:t>
            </a:r>
            <a:r>
              <a:rPr lang="zh-CN" altLang="en-US" sz="2400" smtClean="0">
                <a:solidFill>
                  <a:srgbClr val="284C6A"/>
                </a:solidFill>
                <a:latin typeface="楷体" pitchFamily="49" charset="-122"/>
                <a:ea typeface="楷体" pitchFamily="49" charset="-122"/>
              </a:rPr>
              <a:t>合同能源管理技术通则</a:t>
            </a:r>
            <a:r>
              <a:rPr lang="en-US" altLang="zh-CN" sz="2400" smtClean="0">
                <a:solidFill>
                  <a:srgbClr val="284C6A"/>
                </a:solidFill>
                <a:latin typeface="楷体" pitchFamily="49" charset="-122"/>
                <a:ea typeface="楷体" pitchFamily="49" charset="-122"/>
              </a:rPr>
              <a:t>》</a:t>
            </a:r>
            <a:r>
              <a:rPr lang="zh-CN" altLang="en-US" sz="2400" smtClean="0">
                <a:solidFill>
                  <a:srgbClr val="284C6A"/>
                </a:solidFill>
                <a:latin typeface="楷体" pitchFamily="49" charset="-122"/>
                <a:ea typeface="楷体" pitchFamily="49" charset="-122"/>
              </a:rPr>
              <a:t>（</a:t>
            </a:r>
            <a:r>
              <a:rPr lang="en-US" altLang="zh-CN" sz="2400" smtClean="0">
                <a:solidFill>
                  <a:srgbClr val="284C6A"/>
                </a:solidFill>
                <a:latin typeface="楷体" pitchFamily="49" charset="-122"/>
                <a:ea typeface="楷体" pitchFamily="49" charset="-122"/>
              </a:rPr>
              <a:t>GB/T24915-2010</a:t>
            </a:r>
            <a:r>
              <a:rPr lang="zh-CN" altLang="en-US" sz="2400" smtClean="0">
                <a:solidFill>
                  <a:srgbClr val="284C6A"/>
                </a:solidFill>
                <a:latin typeface="楷体" pitchFamily="49" charset="-122"/>
                <a:ea typeface="楷体" pitchFamily="49" charset="-122"/>
              </a:rPr>
              <a:t>）中的标准合同格式签订。</a:t>
            </a:r>
          </a:p>
          <a:p>
            <a:pPr>
              <a:lnSpc>
                <a:spcPts val="3500"/>
              </a:lnSpc>
              <a:spcBef>
                <a:spcPts val="600"/>
              </a:spcBef>
              <a:spcAft>
                <a:spcPts val="600"/>
              </a:spcAft>
            </a:pPr>
            <a:r>
              <a:rPr lang="zh-CN" altLang="en-US" sz="2400" smtClean="0">
                <a:solidFill>
                  <a:srgbClr val="284C6A"/>
                </a:solidFill>
                <a:latin typeface="楷体" pitchFamily="49" charset="-122"/>
                <a:ea typeface="楷体" pitchFamily="49" charset="-122"/>
              </a:rPr>
              <a:t>财政奖励资金支持的项目内容主要为</a:t>
            </a:r>
            <a:r>
              <a:rPr lang="zh-CN" altLang="en-US" sz="2400" smtClean="0">
                <a:solidFill>
                  <a:srgbClr val="FF0000"/>
                </a:solidFill>
                <a:latin typeface="楷体" pitchFamily="49" charset="-122"/>
                <a:ea typeface="楷体" pitchFamily="49" charset="-122"/>
              </a:rPr>
              <a:t>锅炉（窑炉）改造、余热余压利用、电机系统节能、能量系统优化、绿色照明改造、建筑节能改造</a:t>
            </a:r>
            <a:r>
              <a:rPr lang="zh-CN" altLang="en-US" sz="2400" smtClean="0">
                <a:solidFill>
                  <a:srgbClr val="284C6A"/>
                </a:solidFill>
                <a:latin typeface="楷体" pitchFamily="49" charset="-122"/>
                <a:ea typeface="楷体" pitchFamily="49" charset="-122"/>
              </a:rPr>
              <a:t>等节能改造项目，且采用的技术、工艺、产品先进适用。</a:t>
            </a:r>
            <a:r>
              <a:rPr lang="zh-CN" altLang="en-US" sz="2400" smtClean="0">
                <a:latin typeface="楷体" pitchFamily="49" charset="-122"/>
                <a:ea typeface="楷体" pitchFamily="49" charset="-122"/>
              </a:rPr>
              <a:t/>
            </a:r>
            <a:br>
              <a:rPr lang="zh-CN" altLang="en-US" sz="2400" smtClean="0">
                <a:latin typeface="楷体" pitchFamily="49" charset="-122"/>
                <a:ea typeface="楷体" pitchFamily="49" charset="-122"/>
              </a:rPr>
            </a:br>
            <a:endParaRPr lang="zh-CN" altLang="en-US" sz="2400" smtClean="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4294967295"/>
          </p:nvPr>
        </p:nvSpPr>
        <p:spPr>
          <a:xfrm>
            <a:off x="395288" y="1341438"/>
            <a:ext cx="8280400" cy="4679950"/>
          </a:xfrm>
        </p:spPr>
        <p:txBody>
          <a:bodyPr/>
          <a:lstStyle/>
          <a:p>
            <a:pPr>
              <a:lnSpc>
                <a:spcPts val="3300"/>
              </a:lnSpc>
              <a:spcBef>
                <a:spcPts val="1200"/>
              </a:spcBef>
              <a:spcAft>
                <a:spcPts val="1200"/>
              </a:spcAft>
            </a:pPr>
            <a:r>
              <a:rPr lang="zh-CN" altLang="en-US" sz="2800" b="1" smtClean="0">
                <a:solidFill>
                  <a:srgbClr val="284C6A"/>
                </a:solidFill>
                <a:latin typeface="楷体" pitchFamily="49" charset="-122"/>
                <a:ea typeface="楷体" pitchFamily="49" charset="-122"/>
              </a:rPr>
              <a:t>属于下列情形之一的项目</a:t>
            </a:r>
            <a:r>
              <a:rPr lang="zh-CN" altLang="en-US" sz="2800" b="1" smtClean="0">
                <a:solidFill>
                  <a:srgbClr val="FF0000"/>
                </a:solidFill>
                <a:latin typeface="楷体" pitchFamily="49" charset="-122"/>
                <a:ea typeface="楷体" pitchFamily="49" charset="-122"/>
              </a:rPr>
              <a:t>不予支持：</a:t>
            </a:r>
            <a:r>
              <a:rPr lang="zh-CN" altLang="en-US" sz="2400" smtClean="0">
                <a:solidFill>
                  <a:srgbClr val="284C6A"/>
                </a:solidFill>
                <a:latin typeface="楷体" pitchFamily="49" charset="-122"/>
                <a:ea typeface="楷体" pitchFamily="49" charset="-122"/>
              </a:rPr>
              <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（一）新建、异地迁建项目。</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（二）以扩大产能为主的改造项目，或“上大压小”、等量淘汰类项目。</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（三）改造所依附的主体装置不符合国家政策，已列入国家明令淘汰或按计划近期淘汰的目录。</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（四）改造主体属违规审批或违规建设的项目。</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（五）太阳能、风能利用类项目。</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（六）以全烧或掺烧秸杆、稻壳和其它废弃生物质燃料，或以劣质能源替代优质能源类项目。</a:t>
            </a:r>
            <a:r>
              <a:rPr lang="zh-CN" altLang="en-US" sz="2800" smtClean="0">
                <a:latin typeface="楷体" pitchFamily="49" charset="-122"/>
                <a:ea typeface="楷体" pitchFamily="49" charset="-122"/>
              </a:rPr>
              <a:t>  </a:t>
            </a:r>
          </a:p>
        </p:txBody>
      </p:sp>
      <p:sp>
        <p:nvSpPr>
          <p:cNvPr id="79875" name="Rectangle 3"/>
          <p:cNvSpPr>
            <a:spLocks noGrp="1" noChangeArrowheads="1"/>
          </p:cNvSpPr>
          <p:nvPr>
            <p:ph type="title" idx="4294967295"/>
          </p:nvPr>
        </p:nvSpPr>
        <p:spPr/>
        <p:txBody>
          <a:bodyPr/>
          <a:lstStyle/>
          <a:p>
            <a:r>
              <a:rPr lang="zh-CN" altLang="en-US" sz="4400" smtClean="0">
                <a:solidFill>
                  <a:srgbClr val="003399"/>
                </a:solidFill>
                <a:ea typeface="宋体" charset="-122"/>
              </a:rPr>
              <a:t>财政奖励补充通知</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sz="4400" smtClean="0">
                <a:solidFill>
                  <a:srgbClr val="003399"/>
                </a:solidFill>
                <a:ea typeface="宋体" charset="-122"/>
              </a:rPr>
              <a:t>合同能源管理</a:t>
            </a:r>
          </a:p>
        </p:txBody>
      </p:sp>
      <p:sp>
        <p:nvSpPr>
          <p:cNvPr id="3" name="内容占位符 2"/>
          <p:cNvSpPr>
            <a:spLocks noGrp="1"/>
          </p:cNvSpPr>
          <p:nvPr>
            <p:ph idx="1"/>
          </p:nvPr>
        </p:nvSpPr>
        <p:spPr>
          <a:xfrm>
            <a:off x="457200" y="1295400"/>
            <a:ext cx="8229600" cy="3862388"/>
          </a:xfrm>
        </p:spPr>
        <p:txBody>
          <a:bodyPr/>
          <a:lstStyle/>
          <a:p>
            <a:pPr lvl="1" eaLnBrk="1" hangingPunct="1">
              <a:lnSpc>
                <a:spcPct val="110000"/>
              </a:lnSpc>
              <a:spcBef>
                <a:spcPct val="25000"/>
              </a:spcBef>
              <a:spcAft>
                <a:spcPct val="15000"/>
              </a:spcAft>
              <a:defRPr/>
            </a:pPr>
            <a:r>
              <a:rPr lang="zh-CN" altLang="en-US" b="1" u="sng" dirty="0" smtClean="0">
                <a:solidFill>
                  <a:srgbClr val="FF0000"/>
                </a:solidFill>
                <a:effectLst>
                  <a:outerShdw blurRad="38100" dist="38100" dir="2700000" algn="tl">
                    <a:srgbClr val="C0C0C0"/>
                  </a:outerShdw>
                </a:effectLst>
                <a:ea typeface="宋体" charset="-122"/>
              </a:rPr>
              <a:t>一种以减少的能源费用来支付节能项目全部投资的节能投资方式</a:t>
            </a:r>
            <a:r>
              <a:rPr lang="zh-CN" altLang="en-US" b="1" dirty="0" smtClean="0">
                <a:solidFill>
                  <a:srgbClr val="FF0000"/>
                </a:solidFill>
                <a:ea typeface="宋体" charset="-122"/>
              </a:rPr>
              <a:t>；</a:t>
            </a:r>
          </a:p>
          <a:p>
            <a:pPr lvl="1" eaLnBrk="1" hangingPunct="1">
              <a:lnSpc>
                <a:spcPct val="110000"/>
              </a:lnSpc>
              <a:spcBef>
                <a:spcPct val="25000"/>
              </a:spcBef>
              <a:spcAft>
                <a:spcPct val="15000"/>
              </a:spcAft>
              <a:defRPr/>
            </a:pPr>
            <a:r>
              <a:rPr lang="zh-CN" altLang="en-US" dirty="0" smtClean="0">
                <a:solidFill>
                  <a:srgbClr val="284C6A"/>
                </a:solidFill>
                <a:ea typeface="楷体_GB2312" pitchFamily="49" charset="-122"/>
              </a:rPr>
              <a:t>这种节能投资方式允许客户使用未来的节能收益实施节能项目，客户与节能服务公司之间签订节能服务合同；</a:t>
            </a:r>
          </a:p>
          <a:p>
            <a:pPr lvl="1" eaLnBrk="1" hangingPunct="1">
              <a:lnSpc>
                <a:spcPct val="110000"/>
              </a:lnSpc>
              <a:spcBef>
                <a:spcPct val="25000"/>
              </a:spcBef>
              <a:spcAft>
                <a:spcPct val="15000"/>
              </a:spcAft>
              <a:defRPr/>
            </a:pPr>
            <a:r>
              <a:rPr lang="zh-CN" altLang="en-US" dirty="0" smtClean="0">
                <a:solidFill>
                  <a:srgbClr val="284C6A"/>
                </a:solidFill>
                <a:ea typeface="楷体_GB2312" pitchFamily="49" charset="-122"/>
              </a:rPr>
              <a:t>这种机制有助于推动技术上可行、经济上合理的节能项目的实施。</a:t>
            </a:r>
            <a:endParaRPr lang="zh-CN" altLang="en-US" dirty="0" smtClean="0">
              <a:ea typeface="宋体" charset="-122"/>
            </a:endParaRPr>
          </a:p>
        </p:txBody>
      </p:sp>
      <p:sp>
        <p:nvSpPr>
          <p:cNvPr id="4" name="Text Box 1028"/>
          <p:cNvSpPr txBox="1">
            <a:spLocks noChangeArrowheads="1"/>
          </p:cNvSpPr>
          <p:nvPr/>
        </p:nvSpPr>
        <p:spPr bwMode="auto">
          <a:xfrm>
            <a:off x="1371600" y="5300663"/>
            <a:ext cx="6477000" cy="701675"/>
          </a:xfrm>
          <a:prstGeom prst="rect">
            <a:avLst/>
          </a:prstGeom>
          <a:solidFill>
            <a:schemeClr val="accent1">
              <a:lumMod val="20000"/>
              <a:lumOff val="80000"/>
            </a:schemeClr>
          </a:solidFill>
          <a:ln>
            <a:noFill/>
          </a:ln>
          <a:effectLst>
            <a:outerShdw dist="117088" dir="19163922" algn="ctr" rotWithShape="0">
              <a:srgbClr val="DEFEDE"/>
            </a:outerShdw>
          </a:effectLst>
          <a:extLst/>
        </p:spPr>
        <p:txBody>
          <a:bodyPr>
            <a:spAutoFit/>
          </a:bodyPr>
          <a:lstStyle/>
          <a:p>
            <a:pPr algn="ctr">
              <a:spcBef>
                <a:spcPct val="50000"/>
              </a:spcBef>
              <a:defRPr/>
            </a:pPr>
            <a:r>
              <a:rPr lang="zh-CN" altLang="en-US" sz="4000" b="1" dirty="0">
                <a:solidFill>
                  <a:srgbClr val="FF3300"/>
                </a:solidFill>
                <a:ea typeface="楷体_GB2312" pitchFamily="49" charset="-122"/>
              </a:rPr>
              <a:t>我投资  你节能   收益共享</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323850" y="1341438"/>
            <a:ext cx="8302625" cy="4679950"/>
          </a:xfrm>
        </p:spPr>
        <p:txBody>
          <a:bodyPr/>
          <a:lstStyle/>
          <a:p>
            <a:pPr>
              <a:lnSpc>
                <a:spcPts val="4000"/>
              </a:lnSpc>
              <a:spcBef>
                <a:spcPts val="600"/>
              </a:spcBef>
              <a:spcAft>
                <a:spcPts val="600"/>
              </a:spcAft>
            </a:pPr>
            <a:r>
              <a:rPr lang="zh-CN" altLang="en-US" sz="2800" b="1" smtClean="0">
                <a:solidFill>
                  <a:srgbClr val="284C6A"/>
                </a:solidFill>
                <a:latin typeface="楷体" pitchFamily="49" charset="-122"/>
                <a:ea typeface="楷体" pitchFamily="49" charset="-122"/>
              </a:rPr>
              <a:t>属于下列情形之一的项目</a:t>
            </a:r>
            <a:r>
              <a:rPr lang="zh-CN" altLang="en-US" sz="2800" b="1" smtClean="0">
                <a:solidFill>
                  <a:srgbClr val="FF0000"/>
                </a:solidFill>
                <a:latin typeface="楷体" pitchFamily="49" charset="-122"/>
                <a:ea typeface="楷体" pitchFamily="49" charset="-122"/>
              </a:rPr>
              <a:t>不予支持：</a:t>
            </a:r>
            <a:r>
              <a:rPr lang="zh-CN" altLang="en-US" sz="2400" smtClean="0">
                <a:solidFill>
                  <a:srgbClr val="284C6A"/>
                </a:solidFill>
                <a:latin typeface="楷体" pitchFamily="49" charset="-122"/>
                <a:ea typeface="楷体" pitchFamily="49" charset="-122"/>
              </a:rPr>
              <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（七）煤矸石发电、煤层气发电、垃圾焚烧发电类项目。</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（八）热电联产类项目。</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（九）添加燃煤助燃剂类项目。</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（十）</a:t>
            </a:r>
            <a:r>
              <a:rPr lang="en-US" altLang="zh-CN" sz="2400" smtClean="0">
                <a:solidFill>
                  <a:srgbClr val="284C6A"/>
                </a:solidFill>
                <a:latin typeface="楷体" pitchFamily="49" charset="-122"/>
                <a:ea typeface="楷体" pitchFamily="49" charset="-122"/>
              </a:rPr>
              <a:t>2007</a:t>
            </a:r>
            <a:r>
              <a:rPr lang="zh-CN" altLang="en-US" sz="2400" smtClean="0">
                <a:solidFill>
                  <a:srgbClr val="284C6A"/>
                </a:solidFill>
                <a:latin typeface="楷体" pitchFamily="49" charset="-122"/>
                <a:ea typeface="楷体" pitchFamily="49" charset="-122"/>
              </a:rPr>
              <a:t>年</a:t>
            </a:r>
            <a:r>
              <a:rPr lang="en-US" altLang="zh-CN" sz="2400" smtClean="0">
                <a:solidFill>
                  <a:srgbClr val="284C6A"/>
                </a:solidFill>
                <a:latin typeface="楷体" pitchFamily="49" charset="-122"/>
                <a:ea typeface="楷体" pitchFamily="49" charset="-122"/>
              </a:rPr>
              <a:t>1</a:t>
            </a:r>
            <a:r>
              <a:rPr lang="zh-CN" altLang="en-US" sz="2400" smtClean="0">
                <a:solidFill>
                  <a:srgbClr val="284C6A"/>
                </a:solidFill>
                <a:latin typeface="楷体" pitchFamily="49" charset="-122"/>
                <a:ea typeface="楷体" pitchFamily="49" charset="-122"/>
              </a:rPr>
              <a:t>月</a:t>
            </a:r>
            <a:r>
              <a:rPr lang="en-US" altLang="zh-CN" sz="2400" smtClean="0">
                <a:solidFill>
                  <a:srgbClr val="284C6A"/>
                </a:solidFill>
                <a:latin typeface="楷体" pitchFamily="49" charset="-122"/>
                <a:ea typeface="楷体" pitchFamily="49" charset="-122"/>
              </a:rPr>
              <a:t>1</a:t>
            </a:r>
            <a:r>
              <a:rPr lang="zh-CN" altLang="en-US" sz="2400" smtClean="0">
                <a:solidFill>
                  <a:srgbClr val="284C6A"/>
                </a:solidFill>
                <a:latin typeface="楷体" pitchFamily="49" charset="-122"/>
                <a:ea typeface="楷体" pitchFamily="49" charset="-122"/>
              </a:rPr>
              <a:t>日以后建成投产的水泥生产线余热发电项目，以及</a:t>
            </a:r>
            <a:r>
              <a:rPr lang="en-US" altLang="zh-CN" sz="2400" smtClean="0">
                <a:solidFill>
                  <a:srgbClr val="284C6A"/>
                </a:solidFill>
                <a:latin typeface="楷体" pitchFamily="49" charset="-122"/>
                <a:ea typeface="楷体" pitchFamily="49" charset="-122"/>
              </a:rPr>
              <a:t>2007</a:t>
            </a:r>
            <a:r>
              <a:rPr lang="zh-CN" altLang="en-US" sz="2400" smtClean="0">
                <a:solidFill>
                  <a:srgbClr val="284C6A"/>
                </a:solidFill>
                <a:latin typeface="楷体" pitchFamily="49" charset="-122"/>
                <a:ea typeface="楷体" pitchFamily="49" charset="-122"/>
              </a:rPr>
              <a:t>年</a:t>
            </a:r>
            <a:r>
              <a:rPr lang="en-US" altLang="zh-CN" sz="2400" smtClean="0">
                <a:solidFill>
                  <a:srgbClr val="284C6A"/>
                </a:solidFill>
                <a:latin typeface="楷体" pitchFamily="49" charset="-122"/>
                <a:ea typeface="楷体" pitchFamily="49" charset="-122"/>
              </a:rPr>
              <a:t>1</a:t>
            </a:r>
            <a:r>
              <a:rPr lang="zh-CN" altLang="en-US" sz="2400" smtClean="0">
                <a:solidFill>
                  <a:srgbClr val="284C6A"/>
                </a:solidFill>
                <a:latin typeface="楷体" pitchFamily="49" charset="-122"/>
                <a:ea typeface="楷体" pitchFamily="49" charset="-122"/>
              </a:rPr>
              <a:t>月</a:t>
            </a:r>
            <a:r>
              <a:rPr lang="en-US" altLang="zh-CN" sz="2400" smtClean="0">
                <a:solidFill>
                  <a:srgbClr val="284C6A"/>
                </a:solidFill>
                <a:latin typeface="楷体" pitchFamily="49" charset="-122"/>
                <a:ea typeface="楷体" pitchFamily="49" charset="-122"/>
              </a:rPr>
              <a:t>1</a:t>
            </a:r>
            <a:r>
              <a:rPr lang="zh-CN" altLang="en-US" sz="2400" smtClean="0">
                <a:solidFill>
                  <a:srgbClr val="284C6A"/>
                </a:solidFill>
                <a:latin typeface="楷体" pitchFamily="49" charset="-122"/>
                <a:ea typeface="楷体" pitchFamily="49" charset="-122"/>
              </a:rPr>
              <a:t>日以后建成投产的钢铁企业高炉煤气、焦炉煤气、烧结余热余压发电项目。</a:t>
            </a:r>
            <a:br>
              <a:rPr lang="zh-CN" altLang="en-US" sz="2400" smtClean="0">
                <a:solidFill>
                  <a:srgbClr val="284C6A"/>
                </a:solidFill>
                <a:latin typeface="楷体" pitchFamily="49" charset="-122"/>
                <a:ea typeface="楷体" pitchFamily="49" charset="-122"/>
              </a:rPr>
            </a:br>
            <a:r>
              <a:rPr lang="zh-CN" altLang="en-US" sz="2400" smtClean="0">
                <a:solidFill>
                  <a:srgbClr val="284C6A"/>
                </a:solidFill>
                <a:latin typeface="楷体" pitchFamily="49" charset="-122"/>
                <a:ea typeface="楷体" pitchFamily="49" charset="-122"/>
              </a:rPr>
              <a:t> （十一）已获得国家其他相关补助的项目。</a:t>
            </a:r>
            <a:r>
              <a:rPr lang="zh-CN" altLang="en-US" sz="2800" smtClean="0">
                <a:latin typeface="楷体" pitchFamily="49" charset="-122"/>
                <a:ea typeface="楷体" pitchFamily="49" charset="-122"/>
              </a:rPr>
              <a:t/>
            </a:r>
            <a:br>
              <a:rPr lang="zh-CN" altLang="en-US" sz="2800" smtClean="0">
                <a:latin typeface="楷体" pitchFamily="49" charset="-122"/>
                <a:ea typeface="楷体" pitchFamily="49" charset="-122"/>
              </a:rPr>
            </a:br>
            <a:endParaRPr lang="zh-CN" altLang="en-US" sz="2800" smtClean="0">
              <a:latin typeface="楷体" pitchFamily="49" charset="-122"/>
              <a:ea typeface="楷体" pitchFamily="49" charset="-122"/>
            </a:endParaRPr>
          </a:p>
        </p:txBody>
      </p:sp>
      <p:sp>
        <p:nvSpPr>
          <p:cNvPr id="80899" name="Rectangle 3"/>
          <p:cNvSpPr>
            <a:spLocks noGrp="1" noChangeArrowheads="1"/>
          </p:cNvSpPr>
          <p:nvPr>
            <p:ph type="title" idx="4294967295"/>
          </p:nvPr>
        </p:nvSpPr>
        <p:spPr/>
        <p:txBody>
          <a:bodyPr/>
          <a:lstStyle/>
          <a:p>
            <a:r>
              <a:rPr lang="zh-CN" altLang="en-US" sz="4400" smtClean="0">
                <a:solidFill>
                  <a:srgbClr val="003399"/>
                </a:solidFill>
                <a:ea typeface="宋体" charset="-122"/>
              </a:rPr>
              <a:t>财政奖励补充通知</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r>
              <a:rPr lang="zh-CN" altLang="en-US" sz="4400" dirty="0" smtClean="0">
                <a:solidFill>
                  <a:srgbClr val="003399"/>
                </a:solidFill>
                <a:ea typeface="宋体" charset="-122"/>
              </a:rPr>
              <a:t>不同地区奖励标准</a:t>
            </a:r>
          </a:p>
        </p:txBody>
      </p:sp>
      <p:sp>
        <p:nvSpPr>
          <p:cNvPr id="81923" name="Rectangle 3"/>
          <p:cNvSpPr>
            <a:spLocks noGrp="1" noChangeArrowheads="1"/>
          </p:cNvSpPr>
          <p:nvPr>
            <p:ph type="body" idx="4294967295"/>
          </p:nvPr>
        </p:nvSpPr>
        <p:spPr>
          <a:xfrm>
            <a:off x="601663" y="1295400"/>
            <a:ext cx="6418609" cy="5029200"/>
          </a:xfrm>
        </p:spPr>
        <p:txBody>
          <a:bodyPr/>
          <a:lstStyle/>
          <a:p>
            <a:pPr>
              <a:lnSpc>
                <a:spcPts val="3300"/>
              </a:lnSpc>
              <a:spcBef>
                <a:spcPts val="0"/>
              </a:spcBef>
            </a:pPr>
            <a:r>
              <a:rPr lang="zh-CN" altLang="en-US" sz="2400" dirty="0" smtClean="0">
                <a:solidFill>
                  <a:srgbClr val="284C6A"/>
                </a:solidFill>
                <a:latin typeface="楷体" pitchFamily="49" charset="-122"/>
                <a:ea typeface="楷体" pitchFamily="49" charset="-122"/>
              </a:rPr>
              <a:t>北京：</a:t>
            </a:r>
            <a:r>
              <a:rPr lang="en-US" altLang="zh-CN" sz="2400" dirty="0" smtClean="0">
                <a:solidFill>
                  <a:srgbClr val="284C6A"/>
                </a:solidFill>
                <a:latin typeface="楷体" pitchFamily="49" charset="-122"/>
                <a:ea typeface="楷体" pitchFamily="49" charset="-122"/>
              </a:rPr>
              <a:t>500</a:t>
            </a:r>
            <a:r>
              <a:rPr lang="zh-CN" altLang="en-US" sz="2400" dirty="0" smtClean="0">
                <a:solidFill>
                  <a:srgbClr val="284C6A"/>
                </a:solidFill>
                <a:latin typeface="楷体" pitchFamily="49" charset="-122"/>
                <a:ea typeface="楷体" pitchFamily="49" charset="-122"/>
              </a:rPr>
              <a:t>元</a:t>
            </a:r>
          </a:p>
          <a:p>
            <a:pPr>
              <a:lnSpc>
                <a:spcPts val="3300"/>
              </a:lnSpc>
              <a:spcBef>
                <a:spcPts val="0"/>
              </a:spcBef>
            </a:pPr>
            <a:r>
              <a:rPr lang="zh-CN" altLang="en-US" sz="2400" dirty="0" smtClean="0">
                <a:solidFill>
                  <a:srgbClr val="284C6A"/>
                </a:solidFill>
                <a:latin typeface="楷体" pitchFamily="49" charset="-122"/>
                <a:ea typeface="楷体" pitchFamily="49" charset="-122"/>
              </a:rPr>
              <a:t>上海：</a:t>
            </a:r>
            <a:r>
              <a:rPr lang="en-US" altLang="zh-CN" sz="2400" dirty="0" smtClean="0">
                <a:solidFill>
                  <a:srgbClr val="284C6A"/>
                </a:solidFill>
                <a:latin typeface="楷体" pitchFamily="49" charset="-122"/>
                <a:ea typeface="楷体" pitchFamily="49" charset="-122"/>
              </a:rPr>
              <a:t>600</a:t>
            </a:r>
            <a:r>
              <a:rPr lang="zh-CN" altLang="en-US" sz="2400" dirty="0" smtClean="0">
                <a:solidFill>
                  <a:srgbClr val="284C6A"/>
                </a:solidFill>
                <a:latin typeface="楷体" pitchFamily="49" charset="-122"/>
                <a:ea typeface="楷体" pitchFamily="49" charset="-122"/>
              </a:rPr>
              <a:t>元</a:t>
            </a:r>
          </a:p>
          <a:p>
            <a:pPr>
              <a:lnSpc>
                <a:spcPts val="3300"/>
              </a:lnSpc>
              <a:spcBef>
                <a:spcPts val="0"/>
              </a:spcBef>
            </a:pPr>
            <a:r>
              <a:rPr lang="zh-CN" altLang="en-US" sz="2400" dirty="0" smtClean="0">
                <a:solidFill>
                  <a:srgbClr val="284C6A"/>
                </a:solidFill>
                <a:latin typeface="楷体" pitchFamily="49" charset="-122"/>
                <a:ea typeface="楷体" pitchFamily="49" charset="-122"/>
              </a:rPr>
              <a:t>深圳：</a:t>
            </a:r>
            <a:r>
              <a:rPr lang="en-US" altLang="zh-CN" sz="2400" dirty="0" smtClean="0">
                <a:solidFill>
                  <a:srgbClr val="284C6A"/>
                </a:solidFill>
                <a:latin typeface="楷体" pitchFamily="49" charset="-122"/>
                <a:ea typeface="楷体" pitchFamily="49" charset="-122"/>
              </a:rPr>
              <a:t>540</a:t>
            </a:r>
            <a:r>
              <a:rPr lang="zh-CN" altLang="en-US" sz="2400" dirty="0" smtClean="0">
                <a:solidFill>
                  <a:srgbClr val="284C6A"/>
                </a:solidFill>
                <a:latin typeface="楷体" pitchFamily="49" charset="-122"/>
                <a:ea typeface="楷体" pitchFamily="49" charset="-122"/>
              </a:rPr>
              <a:t>元</a:t>
            </a:r>
          </a:p>
          <a:p>
            <a:pPr>
              <a:lnSpc>
                <a:spcPts val="3300"/>
              </a:lnSpc>
              <a:spcBef>
                <a:spcPts val="0"/>
              </a:spcBef>
            </a:pPr>
            <a:r>
              <a:rPr lang="zh-CN" altLang="en-US" sz="2400" dirty="0" smtClean="0">
                <a:solidFill>
                  <a:srgbClr val="284C6A"/>
                </a:solidFill>
                <a:latin typeface="楷体" pitchFamily="49" charset="-122"/>
                <a:ea typeface="楷体" pitchFamily="49" charset="-122"/>
              </a:rPr>
              <a:t>山西：</a:t>
            </a:r>
            <a:r>
              <a:rPr lang="en-US" altLang="zh-CN" sz="2400" dirty="0" smtClean="0">
                <a:solidFill>
                  <a:srgbClr val="284C6A"/>
                </a:solidFill>
                <a:latin typeface="楷体" pitchFamily="49" charset="-122"/>
                <a:ea typeface="楷体" pitchFamily="49" charset="-122"/>
              </a:rPr>
              <a:t>400</a:t>
            </a:r>
            <a:r>
              <a:rPr lang="zh-CN" altLang="en-US" sz="2400" dirty="0" smtClean="0">
                <a:solidFill>
                  <a:srgbClr val="284C6A"/>
                </a:solidFill>
                <a:latin typeface="楷体" pitchFamily="49" charset="-122"/>
                <a:ea typeface="楷体" pitchFamily="49" charset="-122"/>
              </a:rPr>
              <a:t>元</a:t>
            </a:r>
          </a:p>
          <a:p>
            <a:pPr>
              <a:lnSpc>
                <a:spcPts val="3300"/>
              </a:lnSpc>
              <a:spcBef>
                <a:spcPts val="0"/>
              </a:spcBef>
            </a:pPr>
            <a:r>
              <a:rPr lang="zh-CN" altLang="en-US" sz="2400" dirty="0" smtClean="0">
                <a:solidFill>
                  <a:srgbClr val="284C6A"/>
                </a:solidFill>
                <a:latin typeface="楷体" pitchFamily="49" charset="-122"/>
                <a:ea typeface="楷体" pitchFamily="49" charset="-122"/>
              </a:rPr>
              <a:t>福建：工业：</a:t>
            </a:r>
            <a:r>
              <a:rPr lang="en-US" altLang="zh-CN" sz="2400" dirty="0" smtClean="0">
                <a:solidFill>
                  <a:srgbClr val="284C6A"/>
                </a:solidFill>
                <a:latin typeface="楷体" pitchFamily="49" charset="-122"/>
                <a:ea typeface="楷体" pitchFamily="49" charset="-122"/>
              </a:rPr>
              <a:t>500</a:t>
            </a:r>
            <a:r>
              <a:rPr lang="zh-CN" altLang="en-US" sz="2400" dirty="0" smtClean="0">
                <a:solidFill>
                  <a:srgbClr val="284C6A"/>
                </a:solidFill>
                <a:latin typeface="楷体" pitchFamily="49" charset="-122"/>
                <a:ea typeface="楷体" pitchFamily="49" charset="-122"/>
              </a:rPr>
              <a:t>元，建筑和交通：</a:t>
            </a:r>
            <a:r>
              <a:rPr lang="en-US" altLang="zh-CN" sz="2400" dirty="0" smtClean="0">
                <a:solidFill>
                  <a:srgbClr val="284C6A"/>
                </a:solidFill>
                <a:latin typeface="楷体" pitchFamily="49" charset="-122"/>
                <a:ea typeface="楷体" pitchFamily="49" charset="-122"/>
              </a:rPr>
              <a:t>800</a:t>
            </a:r>
            <a:r>
              <a:rPr lang="zh-CN" altLang="en-US" sz="2400" dirty="0" smtClean="0">
                <a:solidFill>
                  <a:srgbClr val="284C6A"/>
                </a:solidFill>
                <a:latin typeface="楷体" pitchFamily="49" charset="-122"/>
                <a:ea typeface="楷体" pitchFamily="49" charset="-122"/>
              </a:rPr>
              <a:t>元</a:t>
            </a:r>
          </a:p>
          <a:p>
            <a:pPr>
              <a:lnSpc>
                <a:spcPts val="3300"/>
              </a:lnSpc>
              <a:spcBef>
                <a:spcPts val="0"/>
              </a:spcBef>
            </a:pPr>
            <a:r>
              <a:rPr lang="zh-CN" altLang="en-US" sz="2400" dirty="0" smtClean="0">
                <a:solidFill>
                  <a:srgbClr val="284C6A"/>
                </a:solidFill>
                <a:latin typeface="楷体" pitchFamily="49" charset="-122"/>
                <a:ea typeface="楷体" pitchFamily="49" charset="-122"/>
              </a:rPr>
              <a:t>天津、海南、重庆：</a:t>
            </a:r>
            <a:r>
              <a:rPr lang="en-US" altLang="zh-CN" sz="2400" dirty="0" smtClean="0">
                <a:solidFill>
                  <a:srgbClr val="284C6A"/>
                </a:solidFill>
                <a:latin typeface="楷体" pitchFamily="49" charset="-122"/>
                <a:ea typeface="楷体" pitchFamily="49" charset="-122"/>
              </a:rPr>
              <a:t>360</a:t>
            </a:r>
            <a:r>
              <a:rPr lang="zh-CN" altLang="en-US" sz="2400" dirty="0" smtClean="0">
                <a:solidFill>
                  <a:srgbClr val="284C6A"/>
                </a:solidFill>
                <a:latin typeface="楷体" pitchFamily="49" charset="-122"/>
                <a:ea typeface="楷体" pitchFamily="49" charset="-122"/>
              </a:rPr>
              <a:t>元</a:t>
            </a:r>
            <a:endParaRPr lang="en-US" altLang="zh-CN" sz="2400" dirty="0" smtClean="0">
              <a:solidFill>
                <a:srgbClr val="284C6A"/>
              </a:solidFill>
              <a:latin typeface="楷体" pitchFamily="49" charset="-122"/>
              <a:ea typeface="楷体" pitchFamily="49" charset="-122"/>
            </a:endParaRPr>
          </a:p>
          <a:p>
            <a:pPr>
              <a:lnSpc>
                <a:spcPts val="3300"/>
              </a:lnSpc>
              <a:spcBef>
                <a:spcPts val="0"/>
              </a:spcBef>
            </a:pPr>
            <a:r>
              <a:rPr lang="zh-CN" altLang="en-US" sz="2400" dirty="0" smtClean="0">
                <a:solidFill>
                  <a:srgbClr val="284C6A"/>
                </a:solidFill>
                <a:latin typeface="楷体" pitchFamily="49" charset="-122"/>
                <a:ea typeface="楷体" pitchFamily="49" charset="-122"/>
              </a:rPr>
              <a:t>厦门：</a:t>
            </a:r>
            <a:r>
              <a:rPr lang="en-US" altLang="zh-CN" sz="2400" dirty="0" smtClean="0">
                <a:solidFill>
                  <a:srgbClr val="284C6A"/>
                </a:solidFill>
                <a:latin typeface="楷体" pitchFamily="49" charset="-122"/>
                <a:ea typeface="楷体" pitchFamily="49" charset="-122"/>
              </a:rPr>
              <a:t>340</a:t>
            </a:r>
            <a:r>
              <a:rPr lang="zh-CN" altLang="en-US" sz="2400" dirty="0" smtClean="0">
                <a:solidFill>
                  <a:srgbClr val="284C6A"/>
                </a:solidFill>
                <a:latin typeface="楷体" pitchFamily="49" charset="-122"/>
                <a:ea typeface="楷体" pitchFamily="49" charset="-122"/>
              </a:rPr>
              <a:t>元</a:t>
            </a:r>
            <a:endParaRPr lang="en-US" altLang="zh-CN" sz="2400" dirty="0" smtClean="0">
              <a:solidFill>
                <a:srgbClr val="284C6A"/>
              </a:solidFill>
              <a:latin typeface="楷体" pitchFamily="49" charset="-122"/>
              <a:ea typeface="楷体" pitchFamily="49" charset="-122"/>
            </a:endParaRPr>
          </a:p>
          <a:p>
            <a:pPr>
              <a:lnSpc>
                <a:spcPts val="3300"/>
              </a:lnSpc>
              <a:spcBef>
                <a:spcPts val="0"/>
              </a:spcBef>
            </a:pPr>
            <a:r>
              <a:rPr lang="zh-CN" altLang="en-US" sz="2400" dirty="0" smtClean="0">
                <a:solidFill>
                  <a:srgbClr val="284C6A"/>
                </a:solidFill>
                <a:latin typeface="楷体" pitchFamily="49" charset="-122"/>
                <a:ea typeface="楷体" pitchFamily="49" charset="-122"/>
              </a:rPr>
              <a:t>广东：</a:t>
            </a:r>
            <a:r>
              <a:rPr lang="en-US" altLang="zh-CN" sz="2400" dirty="0" smtClean="0">
                <a:solidFill>
                  <a:srgbClr val="284C6A"/>
                </a:solidFill>
                <a:latin typeface="楷体" pitchFamily="49" charset="-122"/>
                <a:ea typeface="楷体" pitchFamily="49" charset="-122"/>
              </a:rPr>
              <a:t>320</a:t>
            </a:r>
            <a:r>
              <a:rPr lang="zh-CN" altLang="en-US" sz="2400" dirty="0" smtClean="0">
                <a:solidFill>
                  <a:srgbClr val="284C6A"/>
                </a:solidFill>
                <a:latin typeface="楷体" pitchFamily="49" charset="-122"/>
                <a:ea typeface="楷体" pitchFamily="49" charset="-122"/>
              </a:rPr>
              <a:t>元</a:t>
            </a:r>
            <a:endParaRPr lang="en-US" altLang="zh-CN" sz="2400" dirty="0" smtClean="0">
              <a:solidFill>
                <a:srgbClr val="284C6A"/>
              </a:solidFill>
              <a:latin typeface="楷体" pitchFamily="49" charset="-122"/>
              <a:ea typeface="楷体" pitchFamily="49" charset="-122"/>
            </a:endParaRPr>
          </a:p>
          <a:p>
            <a:pPr>
              <a:lnSpc>
                <a:spcPts val="3300"/>
              </a:lnSpc>
              <a:spcBef>
                <a:spcPts val="0"/>
              </a:spcBef>
            </a:pPr>
            <a:r>
              <a:rPr lang="zh-CN" altLang="en-US" sz="2400" dirty="0" smtClean="0">
                <a:solidFill>
                  <a:srgbClr val="284C6A"/>
                </a:solidFill>
                <a:latin typeface="楷体" pitchFamily="49" charset="-122"/>
                <a:ea typeface="楷体" pitchFamily="49" charset="-122"/>
              </a:rPr>
              <a:t>新疆：</a:t>
            </a:r>
            <a:r>
              <a:rPr lang="en-US" altLang="zh-CN" sz="2400" dirty="0" smtClean="0">
                <a:solidFill>
                  <a:srgbClr val="284C6A"/>
                </a:solidFill>
                <a:latin typeface="楷体" pitchFamily="49" charset="-122"/>
                <a:ea typeface="楷体" pitchFamily="49" charset="-122"/>
              </a:rPr>
              <a:t>240</a:t>
            </a:r>
            <a:r>
              <a:rPr lang="zh-CN" altLang="en-US" sz="2400" dirty="0" smtClean="0">
                <a:solidFill>
                  <a:srgbClr val="284C6A"/>
                </a:solidFill>
                <a:latin typeface="楷体" pitchFamily="49" charset="-122"/>
                <a:ea typeface="楷体" pitchFamily="49" charset="-122"/>
              </a:rPr>
              <a:t>元</a:t>
            </a:r>
            <a:r>
              <a:rPr lang="en-US" altLang="zh-CN" sz="2400" dirty="0" smtClean="0">
                <a:solidFill>
                  <a:srgbClr val="284C6A"/>
                </a:solidFill>
                <a:latin typeface="楷体" pitchFamily="49" charset="-122"/>
                <a:ea typeface="楷体" pitchFamily="49" charset="-122"/>
              </a:rPr>
              <a:t>+</a:t>
            </a:r>
            <a:r>
              <a:rPr lang="zh-CN" altLang="en-US" sz="2400" dirty="0" smtClean="0">
                <a:solidFill>
                  <a:srgbClr val="284C6A"/>
                </a:solidFill>
                <a:latin typeface="楷体" pitchFamily="49" charset="-122"/>
                <a:ea typeface="楷体" pitchFamily="49" charset="-122"/>
              </a:rPr>
              <a:t>地方配套</a:t>
            </a:r>
            <a:endParaRPr lang="en-US" altLang="zh-CN" sz="2400" dirty="0" smtClean="0">
              <a:solidFill>
                <a:srgbClr val="284C6A"/>
              </a:solidFill>
              <a:latin typeface="楷体" pitchFamily="49" charset="-122"/>
              <a:ea typeface="楷体" pitchFamily="49" charset="-122"/>
            </a:endParaRPr>
          </a:p>
          <a:p>
            <a:pPr>
              <a:lnSpc>
                <a:spcPts val="3300"/>
              </a:lnSpc>
              <a:spcBef>
                <a:spcPts val="0"/>
              </a:spcBef>
            </a:pPr>
            <a:r>
              <a:rPr lang="zh-CN" altLang="en-US" sz="2400" dirty="0" smtClean="0">
                <a:solidFill>
                  <a:srgbClr val="284C6A"/>
                </a:solidFill>
                <a:latin typeface="楷体" pitchFamily="49" charset="-122"/>
                <a:ea typeface="楷体" pitchFamily="49" charset="-122"/>
              </a:rPr>
              <a:t>其他地区：以</a:t>
            </a:r>
            <a:r>
              <a:rPr lang="en-US" altLang="zh-CN" sz="2400" dirty="0" smtClean="0">
                <a:solidFill>
                  <a:srgbClr val="284C6A"/>
                </a:solidFill>
                <a:latin typeface="楷体" pitchFamily="49" charset="-122"/>
                <a:ea typeface="楷体" pitchFamily="49" charset="-122"/>
              </a:rPr>
              <a:t>300</a:t>
            </a:r>
            <a:r>
              <a:rPr lang="zh-CN" altLang="en-US" sz="2400" dirty="0" smtClean="0">
                <a:solidFill>
                  <a:srgbClr val="284C6A"/>
                </a:solidFill>
                <a:latin typeface="楷体" pitchFamily="49" charset="-122"/>
                <a:ea typeface="楷体" pitchFamily="49" charset="-122"/>
              </a:rPr>
              <a:t>元为主</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lipse 44"/>
          <p:cNvSpPr/>
          <p:nvPr/>
        </p:nvSpPr>
        <p:spPr bwMode="auto">
          <a:xfrm rot="21052097">
            <a:off x="6405885" y="2891309"/>
            <a:ext cx="1400695" cy="1443803"/>
          </a:xfrm>
          <a:prstGeom prst="ellipse">
            <a:avLst/>
          </a:prstGeom>
          <a:gradFill flip="none" rotWithShape="1">
            <a:gsLst>
              <a:gs pos="0">
                <a:srgbClr val="75F5FF"/>
              </a:gs>
              <a:gs pos="100000">
                <a:srgbClr val="2090CE"/>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457200">
              <a:lnSpc>
                <a:spcPct val="110000"/>
              </a:lnSpc>
              <a:buClr>
                <a:schemeClr val="tx2"/>
              </a:buClr>
              <a:buFont typeface="Wingdings" pitchFamily="2" charset="2"/>
              <a:buChar char="§"/>
              <a:defRPr/>
            </a:pPr>
            <a:endParaRPr lang="da-DK">
              <a:solidFill>
                <a:srgbClr val="FFFFFF"/>
              </a:solidFill>
              <a:latin typeface="Calibri" pitchFamily="34" charset="0"/>
              <a:ea typeface="MS PGothic" pitchFamily="34" charset="-128"/>
            </a:endParaRPr>
          </a:p>
        </p:txBody>
      </p:sp>
      <p:sp>
        <p:nvSpPr>
          <p:cNvPr id="23" name="WordArt 30"/>
          <p:cNvSpPr>
            <a:spLocks noChangeArrowheads="1" noChangeShapeType="1" noTextEdit="1"/>
          </p:cNvSpPr>
          <p:nvPr/>
        </p:nvSpPr>
        <p:spPr bwMode="auto">
          <a:xfrm>
            <a:off x="6613103" y="3401092"/>
            <a:ext cx="1055241" cy="459956"/>
          </a:xfrm>
          <a:prstGeom prst="rect">
            <a:avLst/>
          </a:prstGeom>
        </p:spPr>
        <p:txBody>
          <a:bodyPr wrap="none" fromWordArt="1">
            <a:prstTxWarp prst="textPlain">
              <a:avLst>
                <a:gd name="adj" fmla="val 50000"/>
              </a:avLst>
            </a:prstTxWarp>
          </a:bodyPr>
          <a:lstStyle/>
          <a:p>
            <a:pPr algn="ctr">
              <a:lnSpc>
                <a:spcPct val="110000"/>
              </a:lnSpc>
              <a:spcBef>
                <a:spcPct val="25000"/>
              </a:spcBef>
              <a:spcAft>
                <a:spcPct val="15000"/>
              </a:spcAft>
              <a:buClr>
                <a:schemeClr val="tx2"/>
              </a:buClr>
              <a:buFont typeface="Wingdings" pitchFamily="2" charset="2"/>
              <a:buNone/>
              <a:defRPr/>
            </a:pPr>
            <a:r>
              <a:rPr lang="en-US" altLang="zh-CN" sz="4400" b="1" kern="10" dirty="0">
                <a:ln w="9525">
                  <a:noFill/>
                  <a:round/>
                  <a:headEnd/>
                  <a:tailEnd/>
                </a:ln>
                <a:solidFill>
                  <a:srgbClr val="FF0000"/>
                </a:solidFill>
                <a:latin typeface="楷体" pitchFamily="49" charset="-122"/>
                <a:ea typeface="楷体" pitchFamily="49" charset="-122"/>
                <a:cs typeface="Times New Roman"/>
              </a:rPr>
              <a:t>2012</a:t>
            </a:r>
            <a:r>
              <a:rPr lang="zh-CN" altLang="en-US" sz="4400" b="1" kern="10" dirty="0">
                <a:ln w="9525">
                  <a:noFill/>
                  <a:round/>
                  <a:headEnd/>
                  <a:tailEnd/>
                </a:ln>
                <a:solidFill>
                  <a:srgbClr val="FF0000"/>
                </a:solidFill>
                <a:latin typeface="楷体" pitchFamily="49" charset="-122"/>
                <a:ea typeface="楷体" pitchFamily="49" charset="-122"/>
                <a:cs typeface="Times New Roman"/>
              </a:rPr>
              <a:t>年底</a:t>
            </a:r>
          </a:p>
        </p:txBody>
      </p:sp>
      <p:sp>
        <p:nvSpPr>
          <p:cNvPr id="82950" name="Rectangle 3"/>
          <p:cNvSpPr>
            <a:spLocks noGrp="1" noChangeArrowheads="1"/>
          </p:cNvSpPr>
          <p:nvPr>
            <p:ph type="title" idx="4294967295"/>
          </p:nvPr>
        </p:nvSpPr>
        <p:spPr/>
        <p:txBody>
          <a:bodyPr/>
          <a:lstStyle/>
          <a:p>
            <a:r>
              <a:rPr lang="zh-CN" altLang="en-US" sz="4400" smtClean="0">
                <a:solidFill>
                  <a:srgbClr val="003399"/>
                </a:solidFill>
                <a:ea typeface="宋体" charset="-122"/>
              </a:rPr>
              <a:t>奖励项目实施期限要求</a:t>
            </a:r>
          </a:p>
        </p:txBody>
      </p:sp>
      <p:grpSp>
        <p:nvGrpSpPr>
          <p:cNvPr id="82951" name="组合 25"/>
          <p:cNvGrpSpPr>
            <a:grpSpLocks/>
          </p:cNvGrpSpPr>
          <p:nvPr/>
        </p:nvGrpSpPr>
        <p:grpSpPr bwMode="auto">
          <a:xfrm>
            <a:off x="623888" y="1617663"/>
            <a:ext cx="4308475" cy="4114800"/>
            <a:chOff x="2339752" y="1617786"/>
            <a:chExt cx="4307632" cy="4115470"/>
          </a:xfrm>
        </p:grpSpPr>
        <p:grpSp>
          <p:nvGrpSpPr>
            <p:cNvPr id="82955" name="组合 30"/>
            <p:cNvGrpSpPr>
              <a:grpSpLocks/>
            </p:cNvGrpSpPr>
            <p:nvPr/>
          </p:nvGrpSpPr>
          <p:grpSpPr bwMode="auto">
            <a:xfrm>
              <a:off x="2339752" y="1617786"/>
              <a:ext cx="4307632" cy="4115470"/>
              <a:chOff x="1557329" y="1571613"/>
              <a:chExt cx="3600450" cy="3600450"/>
            </a:xfrm>
          </p:grpSpPr>
          <p:sp>
            <p:nvSpPr>
              <p:cNvPr id="5" name="Arc 5"/>
              <p:cNvSpPr>
                <a:spLocks/>
              </p:cNvSpPr>
              <p:nvPr/>
            </p:nvSpPr>
            <p:spPr bwMode="auto">
              <a:xfrm>
                <a:off x="3357554" y="1571613"/>
                <a:ext cx="1800225" cy="1800225"/>
              </a:xfrm>
              <a:custGeom>
                <a:avLst/>
                <a:gdLst>
                  <a:gd name="T0" fmla="*/ 0 w 21600"/>
                  <a:gd name="T1" fmla="*/ 0 h 21600"/>
                  <a:gd name="T2" fmla="*/ 1270 w 21600"/>
                  <a:gd name="T3" fmla="*/ 1270 h 21600"/>
                  <a:gd name="T4" fmla="*/ 0 w 21600"/>
                  <a:gd name="T5" fmla="*/ 127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rgbClr val="FFFF00"/>
                  </a:gs>
                  <a:gs pos="61000">
                    <a:srgbClr val="FFCF2F"/>
                  </a:gs>
                </a:gsLst>
                <a:lin ang="0" scaled="0"/>
                <a:tileRect/>
              </a:gradFill>
              <a:ln w="25400">
                <a:noFill/>
                <a:round/>
                <a:headEnd/>
                <a:tailEnd/>
              </a:ln>
              <a:effectLst/>
              <a:scene3d>
                <a:camera prst="orthographicFront">
                  <a:rot lat="0" lon="0" rev="0"/>
                </a:camera>
                <a:lightRig rig="contrasting" dir="t">
                  <a:rot lat="0" lon="0" rev="1500000"/>
                </a:lightRig>
              </a:scene3d>
              <a:sp3d prstMaterial="metal"/>
            </p:spPr>
            <p:txBody>
              <a:bodyPr wrap="none" anchor="ct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6" name="Arc 6"/>
              <p:cNvSpPr>
                <a:spLocks/>
              </p:cNvSpPr>
              <p:nvPr/>
            </p:nvSpPr>
            <p:spPr bwMode="auto">
              <a:xfrm rot="5400000">
                <a:off x="3357554" y="3371838"/>
                <a:ext cx="1800225" cy="1800225"/>
              </a:xfrm>
              <a:custGeom>
                <a:avLst/>
                <a:gdLst>
                  <a:gd name="T0" fmla="*/ 0 w 21600"/>
                  <a:gd name="T1" fmla="*/ 0 h 21600"/>
                  <a:gd name="T2" fmla="*/ 1270 w 21600"/>
                  <a:gd name="T3" fmla="*/ 1270 h 21600"/>
                  <a:gd name="T4" fmla="*/ 0 w 21600"/>
                  <a:gd name="T5" fmla="*/ 127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rgbClr val="20C4FE"/>
                  </a:gs>
                  <a:gs pos="61000">
                    <a:srgbClr val="00A4F6"/>
                  </a:gs>
                </a:gsLst>
                <a:lin ang="0" scaled="0"/>
                <a:tileRect/>
              </a:gradFill>
              <a:ln w="25400">
                <a:noFill/>
                <a:round/>
                <a:headEnd/>
                <a:tailEnd/>
              </a:ln>
              <a:effectLst/>
              <a:scene3d>
                <a:camera prst="orthographicFront">
                  <a:rot lat="0" lon="0" rev="0"/>
                </a:camera>
                <a:lightRig rig="contrasting" dir="t">
                  <a:rot lat="0" lon="0" rev="1500000"/>
                </a:lightRig>
              </a:scene3d>
              <a:sp3d prstMaterial="metal"/>
            </p:spPr>
            <p:txBody>
              <a:bodyPr wrap="none" anchor="ct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7" name="Arc 7"/>
              <p:cNvSpPr>
                <a:spLocks/>
              </p:cNvSpPr>
              <p:nvPr/>
            </p:nvSpPr>
            <p:spPr bwMode="auto">
              <a:xfrm rot="10800000">
                <a:off x="1557329" y="3371838"/>
                <a:ext cx="1800225" cy="1800225"/>
              </a:xfrm>
              <a:custGeom>
                <a:avLst/>
                <a:gdLst>
                  <a:gd name="T0" fmla="*/ 0 w 21600"/>
                  <a:gd name="T1" fmla="*/ 0 h 21600"/>
                  <a:gd name="T2" fmla="*/ 1270 w 21600"/>
                  <a:gd name="T3" fmla="*/ 1270 h 21600"/>
                  <a:gd name="T4" fmla="*/ 0 w 21600"/>
                  <a:gd name="T5" fmla="*/ 127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rgbClr val="A6E464"/>
                  </a:gs>
                  <a:gs pos="61000">
                    <a:srgbClr val="27BF2E"/>
                  </a:gs>
                </a:gsLst>
                <a:lin ang="17400000" scaled="0"/>
                <a:tileRect/>
              </a:gradFill>
              <a:ln w="25400">
                <a:noFill/>
                <a:round/>
                <a:headEnd/>
                <a:tailEnd/>
              </a:ln>
              <a:effectLst/>
              <a:scene3d>
                <a:camera prst="orthographicFront">
                  <a:rot lat="0" lon="0" rev="0"/>
                </a:camera>
                <a:lightRig rig="contrasting" dir="t">
                  <a:rot lat="0" lon="0" rev="1500000"/>
                </a:lightRig>
              </a:scene3d>
              <a:sp3d prstMaterial="metal"/>
            </p:spPr>
            <p:txBody>
              <a:bodyPr wrap="none" anchor="ct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8" name="Arc 8"/>
              <p:cNvSpPr>
                <a:spLocks/>
              </p:cNvSpPr>
              <p:nvPr/>
            </p:nvSpPr>
            <p:spPr bwMode="auto">
              <a:xfrm rot="16200000">
                <a:off x="1557329" y="1571613"/>
                <a:ext cx="1800225" cy="1800225"/>
              </a:xfrm>
              <a:custGeom>
                <a:avLst/>
                <a:gdLst>
                  <a:gd name="T0" fmla="*/ 0 w 21600"/>
                  <a:gd name="T1" fmla="*/ 0 h 21600"/>
                  <a:gd name="T2" fmla="*/ 1270 w 21600"/>
                  <a:gd name="T3" fmla="*/ 1270 h 21600"/>
                  <a:gd name="T4" fmla="*/ 0 w 21600"/>
                  <a:gd name="T5" fmla="*/ 127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26000">
                    <a:srgbClr val="FF3300"/>
                  </a:gs>
                  <a:gs pos="61000">
                    <a:srgbClr val="E1191E"/>
                  </a:gs>
                </a:gsLst>
                <a:lin ang="0" scaled="0"/>
                <a:tileRect/>
              </a:gradFill>
              <a:ln w="25400">
                <a:noFill/>
                <a:round/>
                <a:headEnd/>
                <a:tailEnd/>
              </a:ln>
              <a:effectLst/>
              <a:scene3d>
                <a:camera prst="orthographicFront">
                  <a:rot lat="0" lon="0" rev="0"/>
                </a:camera>
                <a:lightRig rig="contrasting" dir="t">
                  <a:rot lat="0" lon="0" rev="1500000"/>
                </a:lightRig>
              </a:scene3d>
              <a:sp3d prstMaterial="metal"/>
            </p:spPr>
            <p:txBody>
              <a:bodyPr wrap="none" anchor="ct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grpSp>
        <p:pic>
          <p:nvPicPr>
            <p:cNvPr id="82956" name="Picture 9" descr="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516" y="3652838"/>
              <a:ext cx="14128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10" descr="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866" y="2222500"/>
              <a:ext cx="13462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8" name="Picture 11" descr="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116" y="2293938"/>
              <a:ext cx="14128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12" descr="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204" y="3651250"/>
              <a:ext cx="13462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Text Box 34"/>
            <p:cNvSpPr txBox="1">
              <a:spLocks noChangeArrowheads="1"/>
            </p:cNvSpPr>
            <p:nvPr/>
          </p:nvSpPr>
          <p:spPr bwMode="auto">
            <a:xfrm>
              <a:off x="2438185" y="2402498"/>
              <a:ext cx="2048959"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r" eaLnBrk="1" hangingPunct="1">
                <a:lnSpc>
                  <a:spcPts val="2200"/>
                </a:lnSpc>
                <a:spcBef>
                  <a:spcPts val="600"/>
                </a:spcBef>
                <a:spcAft>
                  <a:spcPts val="600"/>
                </a:spcAft>
                <a:buClr>
                  <a:schemeClr val="tx2"/>
                </a:buClr>
                <a:buFont typeface="Wingdings" pitchFamily="2" charset="2"/>
                <a:buNone/>
              </a:pPr>
              <a:r>
                <a:rPr lang="zh-CN" altLang="en-US" sz="1800" b="1">
                  <a:solidFill>
                    <a:schemeClr val="bg1"/>
                  </a:solidFill>
                  <a:latin typeface="楷体" pitchFamily="49" charset="-122"/>
                  <a:ea typeface="楷体" pitchFamily="49" charset="-122"/>
                </a:rPr>
                <a:t>第一批</a:t>
              </a:r>
              <a:endParaRPr lang="en-US" altLang="zh-CN" sz="1800" b="1">
                <a:solidFill>
                  <a:schemeClr val="bg1"/>
                </a:solidFill>
                <a:latin typeface="楷体" pitchFamily="49" charset="-122"/>
                <a:ea typeface="楷体" pitchFamily="49" charset="-122"/>
              </a:endParaRPr>
            </a:p>
            <a:p>
              <a:pPr algn="r" eaLnBrk="1" hangingPunct="1">
                <a:lnSpc>
                  <a:spcPts val="2200"/>
                </a:lnSpc>
                <a:spcBef>
                  <a:spcPts val="600"/>
                </a:spcBef>
                <a:spcAft>
                  <a:spcPts val="600"/>
                </a:spcAft>
                <a:buClr>
                  <a:schemeClr val="tx2"/>
                </a:buClr>
                <a:buFont typeface="Wingdings" pitchFamily="2" charset="2"/>
                <a:buNone/>
              </a:pPr>
              <a:r>
                <a:rPr lang="en-US" altLang="zh-CN" sz="1800" b="1">
                  <a:solidFill>
                    <a:schemeClr val="bg1"/>
                  </a:solidFill>
                  <a:latin typeface="楷体" pitchFamily="49" charset="-122"/>
                  <a:ea typeface="楷体" pitchFamily="49" charset="-122"/>
                </a:rPr>
                <a:t>2010</a:t>
              </a:r>
              <a:r>
                <a:rPr lang="zh-CN" altLang="zh-CN" sz="1800" b="1">
                  <a:solidFill>
                    <a:schemeClr val="bg1"/>
                  </a:solidFill>
                  <a:latin typeface="楷体" pitchFamily="49" charset="-122"/>
                  <a:ea typeface="楷体" pitchFamily="49" charset="-122"/>
                </a:rPr>
                <a:t>年</a:t>
              </a:r>
              <a:r>
                <a:rPr lang="en-US" altLang="zh-CN" sz="1800" b="1">
                  <a:solidFill>
                    <a:schemeClr val="bg1"/>
                  </a:solidFill>
                  <a:latin typeface="楷体" pitchFamily="49" charset="-122"/>
                  <a:ea typeface="楷体" pitchFamily="49" charset="-122"/>
                </a:rPr>
                <a:t>6</a:t>
              </a:r>
              <a:r>
                <a:rPr lang="zh-CN" altLang="zh-CN" sz="1800" b="1">
                  <a:solidFill>
                    <a:schemeClr val="bg1"/>
                  </a:solidFill>
                  <a:latin typeface="楷体" pitchFamily="49" charset="-122"/>
                  <a:ea typeface="楷体" pitchFamily="49" charset="-122"/>
                </a:rPr>
                <a:t>月</a:t>
              </a:r>
              <a:r>
                <a:rPr lang="en-US" altLang="zh-CN" sz="1800" b="1">
                  <a:solidFill>
                    <a:schemeClr val="bg1"/>
                  </a:solidFill>
                  <a:latin typeface="楷体" pitchFamily="49" charset="-122"/>
                  <a:ea typeface="楷体" pitchFamily="49" charset="-122"/>
                </a:rPr>
                <a:t>1</a:t>
              </a:r>
              <a:r>
                <a:rPr lang="zh-CN" altLang="zh-CN" sz="1800" b="1">
                  <a:solidFill>
                    <a:schemeClr val="bg1"/>
                  </a:solidFill>
                  <a:latin typeface="楷体" pitchFamily="49" charset="-122"/>
                  <a:ea typeface="楷体" pitchFamily="49" charset="-122"/>
                </a:rPr>
                <a:t>日</a:t>
              </a:r>
              <a:r>
                <a:rPr lang="zh-CN" altLang="en-US" sz="1800" b="1">
                  <a:solidFill>
                    <a:schemeClr val="bg1"/>
                  </a:solidFill>
                  <a:latin typeface="楷体" pitchFamily="49" charset="-122"/>
                  <a:ea typeface="楷体" pitchFamily="49" charset="-122"/>
                </a:rPr>
                <a:t>以后</a:t>
              </a:r>
              <a:endParaRPr lang="en-US" altLang="zh-CN" sz="1800" b="1">
                <a:solidFill>
                  <a:schemeClr val="bg1"/>
                </a:solidFill>
                <a:latin typeface="楷体" pitchFamily="49" charset="-122"/>
                <a:ea typeface="楷体" pitchFamily="49" charset="-122"/>
              </a:endParaRPr>
            </a:p>
          </p:txBody>
        </p:sp>
        <p:sp>
          <p:nvSpPr>
            <p:cNvPr id="82961" name="Text Box 40"/>
            <p:cNvSpPr txBox="1">
              <a:spLocks noChangeArrowheads="1"/>
            </p:cNvSpPr>
            <p:nvPr/>
          </p:nvSpPr>
          <p:spPr bwMode="auto">
            <a:xfrm>
              <a:off x="2438185" y="4149080"/>
              <a:ext cx="2048959" cy="82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r" eaLnBrk="1" hangingPunct="1">
                <a:lnSpc>
                  <a:spcPts val="2200"/>
                </a:lnSpc>
                <a:spcBef>
                  <a:spcPts val="600"/>
                </a:spcBef>
                <a:spcAft>
                  <a:spcPts val="600"/>
                </a:spcAft>
                <a:buClr>
                  <a:schemeClr val="tx2"/>
                </a:buClr>
                <a:buFont typeface="Wingdings" pitchFamily="2" charset="2"/>
                <a:buNone/>
              </a:pPr>
              <a:r>
                <a:rPr lang="en-US" altLang="zh-CN" sz="1800" b="1">
                  <a:solidFill>
                    <a:schemeClr val="tx1"/>
                  </a:solidFill>
                  <a:latin typeface="楷体" pitchFamily="49" charset="-122"/>
                  <a:ea typeface="楷体" pitchFamily="49" charset="-122"/>
                </a:rPr>
                <a:t>2011</a:t>
              </a:r>
              <a:r>
                <a:rPr lang="zh-CN" altLang="zh-CN" sz="1800" b="1">
                  <a:solidFill>
                    <a:schemeClr val="tx1"/>
                  </a:solidFill>
                  <a:latin typeface="楷体" pitchFamily="49" charset="-122"/>
                  <a:ea typeface="楷体" pitchFamily="49" charset="-122"/>
                </a:rPr>
                <a:t>年</a:t>
              </a:r>
              <a:r>
                <a:rPr lang="en-US" altLang="zh-CN" sz="1800" b="1">
                  <a:solidFill>
                    <a:schemeClr val="tx1"/>
                  </a:solidFill>
                  <a:latin typeface="楷体" pitchFamily="49" charset="-122"/>
                  <a:ea typeface="楷体" pitchFamily="49" charset="-122"/>
                </a:rPr>
                <a:t>7</a:t>
              </a:r>
              <a:r>
                <a:rPr lang="zh-CN" altLang="zh-CN" sz="1800" b="1">
                  <a:solidFill>
                    <a:schemeClr val="tx1"/>
                  </a:solidFill>
                  <a:latin typeface="楷体" pitchFamily="49" charset="-122"/>
                  <a:ea typeface="楷体" pitchFamily="49" charset="-122"/>
                </a:rPr>
                <a:t>月</a:t>
              </a:r>
              <a:r>
                <a:rPr lang="en-US" altLang="zh-CN" sz="1800" b="1">
                  <a:solidFill>
                    <a:schemeClr val="tx1"/>
                  </a:solidFill>
                  <a:latin typeface="楷体" pitchFamily="49" charset="-122"/>
                  <a:ea typeface="楷体" pitchFamily="49" charset="-122"/>
                </a:rPr>
                <a:t>1</a:t>
              </a:r>
              <a:r>
                <a:rPr lang="zh-CN" altLang="zh-CN" sz="1800" b="1">
                  <a:solidFill>
                    <a:schemeClr val="tx1"/>
                  </a:solidFill>
                  <a:latin typeface="楷体" pitchFamily="49" charset="-122"/>
                  <a:ea typeface="楷体" pitchFamily="49" charset="-122"/>
                </a:rPr>
                <a:t>日</a:t>
              </a:r>
              <a:r>
                <a:rPr lang="zh-CN" altLang="en-US" sz="1800" b="1">
                  <a:solidFill>
                    <a:schemeClr val="tx1"/>
                  </a:solidFill>
                  <a:latin typeface="楷体" pitchFamily="49" charset="-122"/>
                  <a:ea typeface="楷体" pitchFamily="49" charset="-122"/>
                </a:rPr>
                <a:t>以后</a:t>
              </a:r>
              <a:endParaRPr lang="en-US" altLang="zh-CN" sz="1800" b="1">
                <a:solidFill>
                  <a:schemeClr val="tx1"/>
                </a:solidFill>
                <a:latin typeface="楷体" pitchFamily="49" charset="-122"/>
                <a:ea typeface="楷体" pitchFamily="49" charset="-122"/>
              </a:endParaRPr>
            </a:p>
            <a:p>
              <a:pPr algn="r" eaLnBrk="1" hangingPunct="1">
                <a:lnSpc>
                  <a:spcPct val="110000"/>
                </a:lnSpc>
                <a:spcBef>
                  <a:spcPct val="25000"/>
                </a:spcBef>
                <a:spcAft>
                  <a:spcPct val="15000"/>
                </a:spcAft>
                <a:buClr>
                  <a:schemeClr val="tx2"/>
                </a:buClr>
                <a:buFont typeface="Wingdings" pitchFamily="2" charset="2"/>
                <a:buNone/>
              </a:pPr>
              <a:r>
                <a:rPr lang="zh-CN" altLang="en-US" sz="1800" b="1">
                  <a:solidFill>
                    <a:schemeClr val="tx1"/>
                  </a:solidFill>
                  <a:latin typeface="楷体" pitchFamily="49" charset="-122"/>
                  <a:ea typeface="楷体" pitchFamily="49" charset="-122"/>
                </a:rPr>
                <a:t>第三批</a:t>
              </a:r>
              <a:endParaRPr lang="en-US" altLang="zh-CN" sz="1800" b="1">
                <a:solidFill>
                  <a:schemeClr val="tx1"/>
                </a:solidFill>
                <a:latin typeface="楷体" pitchFamily="49" charset="-122"/>
                <a:ea typeface="楷体" pitchFamily="49" charset="-122"/>
              </a:endParaRPr>
            </a:p>
          </p:txBody>
        </p:sp>
        <p:grpSp>
          <p:nvGrpSpPr>
            <p:cNvPr id="82962" name="Group 14"/>
            <p:cNvGrpSpPr>
              <a:grpSpLocks/>
            </p:cNvGrpSpPr>
            <p:nvPr/>
          </p:nvGrpSpPr>
          <p:grpSpPr bwMode="auto">
            <a:xfrm>
              <a:off x="4131941" y="3238500"/>
              <a:ext cx="790575" cy="790575"/>
              <a:chOff x="703" y="2115"/>
              <a:chExt cx="846" cy="846"/>
            </a:xfrm>
          </p:grpSpPr>
          <p:pic>
            <p:nvPicPr>
              <p:cNvPr id="82964" name="Picture 15" descr="bg_sha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 y="2115"/>
                <a:ext cx="84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5" name="Oval 16"/>
              <p:cNvSpPr>
                <a:spLocks noChangeArrowheads="1"/>
              </p:cNvSpPr>
              <p:nvPr/>
            </p:nvSpPr>
            <p:spPr bwMode="auto">
              <a:xfrm>
                <a:off x="823" y="2227"/>
                <a:ext cx="624" cy="624"/>
              </a:xfrm>
              <a:prstGeom prst="ellipse">
                <a:avLst/>
              </a:pr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pic>
            <p:nvPicPr>
              <p:cNvPr id="82966" name="Picture 17" descr="bg_sha_small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 y="2241"/>
                <a:ext cx="600"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63" name="Text Box 40"/>
            <p:cNvSpPr txBox="1">
              <a:spLocks noChangeArrowheads="1"/>
            </p:cNvSpPr>
            <p:nvPr/>
          </p:nvSpPr>
          <p:spPr bwMode="auto">
            <a:xfrm>
              <a:off x="4526417" y="4149080"/>
              <a:ext cx="2048959"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lnSpc>
                  <a:spcPts val="2200"/>
                </a:lnSpc>
                <a:spcBef>
                  <a:spcPts val="600"/>
                </a:spcBef>
                <a:spcAft>
                  <a:spcPts val="600"/>
                </a:spcAft>
                <a:buClr>
                  <a:schemeClr val="tx2"/>
                </a:buClr>
                <a:buFont typeface="Wingdings" pitchFamily="2" charset="2"/>
                <a:buNone/>
              </a:pPr>
              <a:r>
                <a:rPr lang="en-US" altLang="zh-CN" sz="1800" b="1">
                  <a:solidFill>
                    <a:schemeClr val="bg1"/>
                  </a:solidFill>
                  <a:latin typeface="楷体" pitchFamily="49" charset="-122"/>
                  <a:ea typeface="楷体" pitchFamily="49" charset="-122"/>
                </a:rPr>
                <a:t>2012</a:t>
              </a:r>
              <a:r>
                <a:rPr lang="zh-CN" altLang="zh-CN" sz="1800" b="1">
                  <a:solidFill>
                    <a:schemeClr val="bg1"/>
                  </a:solidFill>
                  <a:latin typeface="楷体" pitchFamily="49" charset="-122"/>
                  <a:ea typeface="楷体" pitchFamily="49" charset="-122"/>
                </a:rPr>
                <a:t>年</a:t>
              </a:r>
              <a:r>
                <a:rPr lang="en-US" altLang="zh-CN" sz="1800" b="1">
                  <a:solidFill>
                    <a:schemeClr val="bg1"/>
                  </a:solidFill>
                  <a:latin typeface="楷体" pitchFamily="49" charset="-122"/>
                  <a:ea typeface="楷体" pitchFamily="49" charset="-122"/>
                </a:rPr>
                <a:t>1</a:t>
              </a:r>
              <a:r>
                <a:rPr lang="zh-CN" altLang="zh-CN" sz="1800" b="1">
                  <a:solidFill>
                    <a:schemeClr val="bg1"/>
                  </a:solidFill>
                  <a:latin typeface="楷体" pitchFamily="49" charset="-122"/>
                  <a:ea typeface="楷体" pitchFamily="49" charset="-122"/>
                </a:rPr>
                <a:t>月</a:t>
              </a:r>
              <a:r>
                <a:rPr lang="en-US" altLang="zh-CN" sz="1800" b="1">
                  <a:solidFill>
                    <a:schemeClr val="bg1"/>
                  </a:solidFill>
                  <a:latin typeface="楷体" pitchFamily="49" charset="-122"/>
                  <a:ea typeface="楷体" pitchFamily="49" charset="-122"/>
                </a:rPr>
                <a:t>1</a:t>
              </a:r>
              <a:r>
                <a:rPr lang="zh-CN" altLang="zh-CN" sz="1800" b="1">
                  <a:solidFill>
                    <a:schemeClr val="bg1"/>
                  </a:solidFill>
                  <a:latin typeface="楷体" pitchFamily="49" charset="-122"/>
                  <a:ea typeface="楷体" pitchFamily="49" charset="-122"/>
                </a:rPr>
                <a:t>日</a:t>
              </a:r>
              <a:r>
                <a:rPr lang="zh-CN" altLang="en-US" sz="1800" b="1">
                  <a:solidFill>
                    <a:schemeClr val="bg1"/>
                  </a:solidFill>
                  <a:latin typeface="楷体" pitchFamily="49" charset="-122"/>
                  <a:ea typeface="楷体" pitchFamily="49" charset="-122"/>
                </a:rPr>
                <a:t>以后</a:t>
              </a:r>
              <a:endParaRPr lang="en-US" altLang="zh-CN" sz="1800" b="1">
                <a:solidFill>
                  <a:schemeClr val="bg1"/>
                </a:solidFill>
                <a:latin typeface="楷体" pitchFamily="49" charset="-122"/>
                <a:ea typeface="楷体" pitchFamily="49" charset="-122"/>
              </a:endParaRPr>
            </a:p>
            <a:p>
              <a:pPr eaLnBrk="1" hangingPunct="1">
                <a:lnSpc>
                  <a:spcPts val="2200"/>
                </a:lnSpc>
                <a:spcBef>
                  <a:spcPts val="600"/>
                </a:spcBef>
                <a:spcAft>
                  <a:spcPts val="600"/>
                </a:spcAft>
                <a:buClr>
                  <a:schemeClr val="tx2"/>
                </a:buClr>
                <a:buFont typeface="Wingdings" pitchFamily="2" charset="2"/>
                <a:buNone/>
              </a:pPr>
              <a:r>
                <a:rPr lang="zh-CN" altLang="en-US" sz="1800" b="1">
                  <a:solidFill>
                    <a:schemeClr val="bg1"/>
                  </a:solidFill>
                  <a:latin typeface="楷体" pitchFamily="49" charset="-122"/>
                  <a:ea typeface="楷体" pitchFamily="49" charset="-122"/>
                </a:rPr>
                <a:t>第四批</a:t>
              </a:r>
              <a:endParaRPr lang="en-US" altLang="zh-CN" sz="1800" b="1">
                <a:solidFill>
                  <a:schemeClr val="bg1"/>
                </a:solidFill>
                <a:latin typeface="楷体" pitchFamily="49" charset="-122"/>
                <a:ea typeface="楷体" pitchFamily="49" charset="-122"/>
              </a:endParaRPr>
            </a:p>
          </p:txBody>
        </p:sp>
      </p:grpSp>
      <p:sp>
        <p:nvSpPr>
          <p:cNvPr id="82952" name="Text Box 36"/>
          <p:cNvSpPr txBox="1">
            <a:spLocks noChangeArrowheads="1"/>
          </p:cNvSpPr>
          <p:nvPr/>
        </p:nvSpPr>
        <p:spPr bwMode="auto">
          <a:xfrm>
            <a:off x="2822575" y="2420938"/>
            <a:ext cx="25415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lnSpc>
                <a:spcPts val="2200"/>
              </a:lnSpc>
              <a:spcBef>
                <a:spcPts val="600"/>
              </a:spcBef>
              <a:spcAft>
                <a:spcPts val="600"/>
              </a:spcAft>
              <a:buClr>
                <a:schemeClr val="tx2"/>
              </a:buClr>
              <a:buFont typeface="Wingdings" pitchFamily="2" charset="2"/>
              <a:buNone/>
            </a:pPr>
            <a:r>
              <a:rPr lang="zh-CN" altLang="en-US" sz="1800" b="1">
                <a:solidFill>
                  <a:schemeClr val="tx1"/>
                </a:solidFill>
                <a:latin typeface="楷体" pitchFamily="49" charset="-122"/>
                <a:ea typeface="楷体" pitchFamily="49" charset="-122"/>
              </a:rPr>
              <a:t>第二批</a:t>
            </a:r>
            <a:endParaRPr lang="en-US" altLang="zh-CN" sz="1800" b="1">
              <a:solidFill>
                <a:schemeClr val="tx1"/>
              </a:solidFill>
              <a:latin typeface="楷体" pitchFamily="49" charset="-122"/>
              <a:ea typeface="楷体" pitchFamily="49" charset="-122"/>
            </a:endParaRPr>
          </a:p>
          <a:p>
            <a:pPr eaLnBrk="1" hangingPunct="1">
              <a:lnSpc>
                <a:spcPts val="2200"/>
              </a:lnSpc>
              <a:spcBef>
                <a:spcPts val="600"/>
              </a:spcBef>
              <a:spcAft>
                <a:spcPts val="600"/>
              </a:spcAft>
              <a:buClr>
                <a:schemeClr val="tx2"/>
              </a:buClr>
              <a:buFont typeface="Wingdings" pitchFamily="2" charset="2"/>
              <a:buNone/>
            </a:pPr>
            <a:r>
              <a:rPr lang="en-US" altLang="zh-CN" sz="1800" b="1">
                <a:solidFill>
                  <a:schemeClr val="tx1"/>
                </a:solidFill>
                <a:latin typeface="楷体" pitchFamily="49" charset="-122"/>
                <a:ea typeface="楷体" pitchFamily="49" charset="-122"/>
              </a:rPr>
              <a:t>2011</a:t>
            </a:r>
            <a:r>
              <a:rPr lang="zh-CN" altLang="zh-CN" sz="1800" b="1">
                <a:solidFill>
                  <a:schemeClr val="tx1"/>
                </a:solidFill>
                <a:latin typeface="楷体" pitchFamily="49" charset="-122"/>
                <a:ea typeface="楷体" pitchFamily="49" charset="-122"/>
              </a:rPr>
              <a:t>年</a:t>
            </a:r>
            <a:r>
              <a:rPr lang="en-US" altLang="zh-CN" sz="1800" b="1">
                <a:solidFill>
                  <a:schemeClr val="tx1"/>
                </a:solidFill>
                <a:latin typeface="楷体" pitchFamily="49" charset="-122"/>
                <a:ea typeface="楷体" pitchFamily="49" charset="-122"/>
              </a:rPr>
              <a:t>1</a:t>
            </a:r>
            <a:r>
              <a:rPr lang="zh-CN" altLang="zh-CN" sz="1800" b="1">
                <a:solidFill>
                  <a:schemeClr val="tx1"/>
                </a:solidFill>
                <a:latin typeface="楷体" pitchFamily="49" charset="-122"/>
                <a:ea typeface="楷体" pitchFamily="49" charset="-122"/>
              </a:rPr>
              <a:t>月</a:t>
            </a:r>
            <a:r>
              <a:rPr lang="en-US" altLang="zh-CN" sz="1800" b="1">
                <a:solidFill>
                  <a:schemeClr val="tx1"/>
                </a:solidFill>
                <a:latin typeface="楷体" pitchFamily="49" charset="-122"/>
                <a:ea typeface="楷体" pitchFamily="49" charset="-122"/>
              </a:rPr>
              <a:t>1</a:t>
            </a:r>
            <a:r>
              <a:rPr lang="zh-CN" altLang="zh-CN" sz="1800" b="1">
                <a:solidFill>
                  <a:schemeClr val="tx1"/>
                </a:solidFill>
                <a:latin typeface="楷体" pitchFamily="49" charset="-122"/>
                <a:ea typeface="楷体" pitchFamily="49" charset="-122"/>
              </a:rPr>
              <a:t>日</a:t>
            </a:r>
            <a:r>
              <a:rPr lang="zh-CN" altLang="en-US" sz="1800" b="1">
                <a:solidFill>
                  <a:schemeClr val="tx1"/>
                </a:solidFill>
                <a:latin typeface="楷体" pitchFamily="49" charset="-122"/>
                <a:ea typeface="楷体" pitchFamily="49" charset="-122"/>
              </a:rPr>
              <a:t>以后</a:t>
            </a:r>
            <a:endParaRPr lang="en-US" altLang="zh-CN" sz="1800" b="1">
              <a:solidFill>
                <a:schemeClr val="tx1"/>
              </a:solidFill>
              <a:latin typeface="楷体" pitchFamily="49" charset="-122"/>
              <a:ea typeface="楷体" pitchFamily="49" charset="-122"/>
            </a:endParaRPr>
          </a:p>
        </p:txBody>
      </p:sp>
      <p:pic>
        <p:nvPicPr>
          <p:cNvPr id="17" name="Picture 13" descr="arrow_1"/>
          <p:cNvPicPr>
            <a:picLocks noChangeAspect="1" noChangeArrowheads="1"/>
          </p:cNvPicPr>
          <p:nvPr/>
        </p:nvPicPr>
        <p:blipFill>
          <a:blip r:embed="rId8"/>
          <a:srcRect/>
          <a:stretch>
            <a:fillRect/>
          </a:stretch>
        </p:blipFill>
        <p:spPr bwMode="auto">
          <a:xfrm flipH="1">
            <a:off x="2987824" y="3462586"/>
            <a:ext cx="3455881" cy="398462"/>
          </a:xfrm>
          <a:prstGeom prst="rect">
            <a:avLst/>
          </a:prstGeom>
          <a:noFill/>
          <a:ln w="9525">
            <a:solidFill>
              <a:srgbClr val="C00000"/>
            </a:solidFill>
            <a:miter lim="800000"/>
            <a:headEnd/>
            <a:tailEnd/>
          </a:ln>
          <a:effectLst>
            <a:glow rad="63500">
              <a:schemeClr val="accent3">
                <a:satMod val="175000"/>
                <a:alpha val="40000"/>
              </a:schemeClr>
            </a:glow>
            <a:softEdge rad="31750"/>
          </a:effectLst>
        </p:spPr>
      </p:pic>
      <p:sp>
        <p:nvSpPr>
          <p:cNvPr id="82954" name="Text Box 20"/>
          <p:cNvSpPr txBox="1">
            <a:spLocks noChangeArrowheads="1"/>
          </p:cNvSpPr>
          <p:nvPr/>
        </p:nvSpPr>
        <p:spPr bwMode="auto">
          <a:xfrm>
            <a:off x="5435600" y="4292600"/>
            <a:ext cx="35290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latinLnBrk="1" hangingPunct="1">
              <a:lnSpc>
                <a:spcPct val="110000"/>
              </a:lnSpc>
              <a:buClr>
                <a:schemeClr val="tx2"/>
              </a:buClr>
              <a:buFont typeface="Wingdings" pitchFamily="2" charset="2"/>
              <a:buNone/>
            </a:pPr>
            <a:r>
              <a:rPr kumimoji="1" lang="zh-CN" altLang="en-US" sz="1800">
                <a:latin typeface="华文楷体" pitchFamily="2" charset="-122"/>
                <a:ea typeface="华文楷体" pitchFamily="2" charset="-122"/>
              </a:rPr>
              <a:t>从</a:t>
            </a:r>
            <a:r>
              <a:rPr kumimoji="1" lang="en-US" altLang="zh-CN" sz="1800">
                <a:latin typeface="华文楷体" pitchFamily="2" charset="-122"/>
                <a:ea typeface="华文楷体" pitchFamily="2" charset="-122"/>
              </a:rPr>
              <a:t>2012</a:t>
            </a:r>
            <a:r>
              <a:rPr kumimoji="1" lang="zh-CN" altLang="en-US" sz="1800">
                <a:latin typeface="华文楷体" pitchFamily="2" charset="-122"/>
                <a:ea typeface="华文楷体" pitchFamily="2" charset="-122"/>
              </a:rPr>
              <a:t>年</a:t>
            </a:r>
            <a:r>
              <a:rPr kumimoji="1" lang="en-US" altLang="zh-CN" sz="1800">
                <a:latin typeface="华文楷体" pitchFamily="2" charset="-122"/>
                <a:ea typeface="华文楷体" pitchFamily="2" charset="-122"/>
              </a:rPr>
              <a:t>1</a:t>
            </a:r>
            <a:r>
              <a:rPr kumimoji="1" lang="zh-CN" altLang="en-US" sz="1800">
                <a:latin typeface="华文楷体" pitchFamily="2" charset="-122"/>
                <a:ea typeface="华文楷体" pitchFamily="2" charset="-122"/>
              </a:rPr>
              <a:t>月</a:t>
            </a:r>
            <a:r>
              <a:rPr kumimoji="1" lang="en-US" altLang="zh-CN" sz="1800">
                <a:latin typeface="华文楷体" pitchFamily="2" charset="-122"/>
                <a:ea typeface="华文楷体" pitchFamily="2" charset="-122"/>
              </a:rPr>
              <a:t>1</a:t>
            </a:r>
            <a:r>
              <a:rPr kumimoji="1" lang="zh-CN" altLang="en-US" sz="1800">
                <a:latin typeface="华文楷体" pitchFamily="2" charset="-122"/>
                <a:ea typeface="华文楷体" pitchFamily="2" charset="-122"/>
              </a:rPr>
              <a:t>日起，每年实施并获得国家财政奖励资金的合同能源管理项目数少于</a:t>
            </a:r>
            <a:r>
              <a:rPr kumimoji="1" lang="en-US" altLang="zh-CN" sz="1800">
                <a:latin typeface="华文楷体" pitchFamily="2" charset="-122"/>
                <a:ea typeface="华文楷体" pitchFamily="2" charset="-122"/>
              </a:rPr>
              <a:t>2</a:t>
            </a:r>
            <a:r>
              <a:rPr kumimoji="1" lang="zh-CN" altLang="en-US" sz="1800">
                <a:latin typeface="华文楷体" pitchFamily="2" charset="-122"/>
                <a:ea typeface="华文楷体" pitchFamily="2" charset="-122"/>
              </a:rPr>
              <a:t>个或项目实现的总节能能力不足</a:t>
            </a:r>
            <a:r>
              <a:rPr kumimoji="1" lang="en-US" altLang="zh-CN" sz="1800">
                <a:latin typeface="华文楷体" pitchFamily="2" charset="-122"/>
                <a:ea typeface="华文楷体" pitchFamily="2" charset="-122"/>
              </a:rPr>
              <a:t>1000</a:t>
            </a:r>
            <a:r>
              <a:rPr kumimoji="1" lang="zh-CN" altLang="en-US" sz="1800">
                <a:latin typeface="华文楷体" pitchFamily="2" charset="-122"/>
                <a:ea typeface="华文楷体" pitchFamily="2" charset="-122"/>
              </a:rPr>
              <a:t>吨标准煤</a:t>
            </a:r>
            <a:r>
              <a:rPr kumimoji="1" lang="en-US" altLang="zh-CN" sz="1800">
                <a:latin typeface="华文楷体" pitchFamily="2" charset="-122"/>
                <a:ea typeface="华文楷体" pitchFamily="2" charset="-122"/>
              </a:rPr>
              <a:t>/</a:t>
            </a:r>
            <a:r>
              <a:rPr kumimoji="1" lang="zh-CN" altLang="en-US" sz="1800">
                <a:latin typeface="华文楷体" pitchFamily="2" charset="-122"/>
                <a:ea typeface="华文楷体" pitchFamily="2" charset="-122"/>
              </a:rPr>
              <a:t>年的，将取消其备案资格。</a:t>
            </a:r>
            <a:br>
              <a:rPr kumimoji="1" lang="zh-CN" altLang="en-US" sz="1800">
                <a:latin typeface="华文楷体" pitchFamily="2" charset="-122"/>
                <a:ea typeface="华文楷体" pitchFamily="2" charset="-122"/>
              </a:rPr>
            </a:br>
            <a:endParaRPr kumimoji="1" lang="zh-CN" altLang="en-US" sz="180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A3FE18D-1777-43AD-B253-E5CD6465E9FD}" type="slidenum">
              <a:rPr lang="zh-CN" altLang="en-US"/>
              <a:pPr/>
              <a:t>33</a:t>
            </a:fld>
            <a:endParaRPr lang="en-US" altLang="zh-CN"/>
          </a:p>
        </p:txBody>
      </p:sp>
      <p:sp>
        <p:nvSpPr>
          <p:cNvPr id="951298" name="Rectangle 2"/>
          <p:cNvSpPr>
            <a:spLocks noGrp="1" noChangeArrowheads="1"/>
          </p:cNvSpPr>
          <p:nvPr>
            <p:ph type="title"/>
          </p:nvPr>
        </p:nvSpPr>
        <p:spPr>
          <a:xfrm>
            <a:off x="1177280" y="188640"/>
            <a:ext cx="6419056" cy="868363"/>
          </a:xfrm>
        </p:spPr>
        <p:txBody>
          <a:bodyPr/>
          <a:lstStyle/>
          <a:p>
            <a:r>
              <a:rPr lang="zh-CN" altLang="en-US" sz="4400" dirty="0">
                <a:solidFill>
                  <a:srgbClr val="003399"/>
                </a:solidFill>
                <a:ea typeface="宋体" charset="-122"/>
              </a:rPr>
              <a:t>地方节能主管部门</a:t>
            </a:r>
          </a:p>
        </p:txBody>
      </p:sp>
      <p:sp>
        <p:nvSpPr>
          <p:cNvPr id="951299" name="Rectangle 3"/>
          <p:cNvSpPr>
            <a:spLocks noGrp="1" noChangeArrowheads="1"/>
          </p:cNvSpPr>
          <p:nvPr>
            <p:ph type="body" idx="1"/>
          </p:nvPr>
        </p:nvSpPr>
        <p:spPr>
          <a:xfrm>
            <a:off x="467544" y="1451967"/>
            <a:ext cx="2519363" cy="3705225"/>
          </a:xfrm>
          <a:noFill/>
          <a:ln/>
        </p:spPr>
        <p:txBody>
          <a:bodyPr/>
          <a:lstStyle/>
          <a:p>
            <a:pPr>
              <a:lnSpc>
                <a:spcPct val="110000"/>
              </a:lnSpc>
              <a:spcBef>
                <a:spcPts val="600"/>
              </a:spcBef>
            </a:pPr>
            <a:r>
              <a:rPr lang="zh-CN" altLang="en-US" sz="2400" dirty="0">
                <a:solidFill>
                  <a:srgbClr val="284C6A"/>
                </a:solidFill>
                <a:latin typeface="楷体" pitchFamily="49" charset="-122"/>
                <a:ea typeface="楷体" pitchFamily="49" charset="-122"/>
              </a:rPr>
              <a:t>天津、经信委</a:t>
            </a:r>
          </a:p>
          <a:p>
            <a:pPr>
              <a:lnSpc>
                <a:spcPct val="110000"/>
              </a:lnSpc>
              <a:spcBef>
                <a:spcPts val="600"/>
              </a:spcBef>
            </a:pPr>
            <a:r>
              <a:rPr lang="zh-CN" altLang="en-US" sz="2400" dirty="0" smtClean="0">
                <a:solidFill>
                  <a:srgbClr val="284C6A"/>
                </a:solidFill>
                <a:latin typeface="楷体" pitchFamily="49" charset="-122"/>
                <a:ea typeface="楷体" pitchFamily="49" charset="-122"/>
              </a:rPr>
              <a:t>山西</a:t>
            </a:r>
            <a:r>
              <a:rPr lang="zh-CN" altLang="en-US" sz="2400" dirty="0">
                <a:solidFill>
                  <a:srgbClr val="284C6A"/>
                </a:solidFill>
                <a:latin typeface="楷体" pitchFamily="49" charset="-122"/>
                <a:ea typeface="楷体" pitchFamily="49" charset="-122"/>
              </a:rPr>
              <a:t>、经信委</a:t>
            </a:r>
          </a:p>
          <a:p>
            <a:pPr>
              <a:lnSpc>
                <a:spcPct val="110000"/>
              </a:lnSpc>
              <a:spcBef>
                <a:spcPts val="600"/>
              </a:spcBef>
            </a:pPr>
            <a:r>
              <a:rPr lang="zh-CN" altLang="en-US" sz="2400" dirty="0">
                <a:solidFill>
                  <a:srgbClr val="284C6A"/>
                </a:solidFill>
                <a:latin typeface="楷体" pitchFamily="49" charset="-122"/>
                <a:ea typeface="楷体" pitchFamily="49" charset="-122"/>
              </a:rPr>
              <a:t>山东、经信委         </a:t>
            </a:r>
          </a:p>
          <a:p>
            <a:pPr>
              <a:lnSpc>
                <a:spcPct val="110000"/>
              </a:lnSpc>
              <a:spcBef>
                <a:spcPts val="600"/>
              </a:spcBef>
            </a:pPr>
            <a:r>
              <a:rPr lang="zh-CN" altLang="en-US" sz="2400" dirty="0">
                <a:solidFill>
                  <a:srgbClr val="284C6A"/>
                </a:solidFill>
                <a:latin typeface="楷体" pitchFamily="49" charset="-122"/>
                <a:ea typeface="楷体" pitchFamily="49" charset="-122"/>
              </a:rPr>
              <a:t>浙江、经信委         </a:t>
            </a:r>
          </a:p>
          <a:p>
            <a:pPr>
              <a:lnSpc>
                <a:spcPct val="110000"/>
              </a:lnSpc>
              <a:spcBef>
                <a:spcPts val="600"/>
              </a:spcBef>
            </a:pPr>
            <a:r>
              <a:rPr lang="zh-CN" altLang="en-US" sz="2400" dirty="0">
                <a:solidFill>
                  <a:srgbClr val="284C6A"/>
                </a:solidFill>
                <a:latin typeface="楷体" pitchFamily="49" charset="-122"/>
                <a:ea typeface="楷体" pitchFamily="49" charset="-122"/>
              </a:rPr>
              <a:t>江苏、经信委</a:t>
            </a:r>
          </a:p>
          <a:p>
            <a:pPr>
              <a:lnSpc>
                <a:spcPct val="110000"/>
              </a:lnSpc>
              <a:spcBef>
                <a:spcPts val="600"/>
              </a:spcBef>
            </a:pPr>
            <a:r>
              <a:rPr lang="zh-CN" altLang="en-US" sz="2400" dirty="0">
                <a:solidFill>
                  <a:srgbClr val="284C6A"/>
                </a:solidFill>
                <a:latin typeface="楷体" pitchFamily="49" charset="-122"/>
                <a:ea typeface="楷体" pitchFamily="49" charset="-122"/>
              </a:rPr>
              <a:t>广东、经信</a:t>
            </a:r>
            <a:r>
              <a:rPr lang="zh-CN" altLang="en-US" sz="2400" dirty="0" smtClean="0">
                <a:solidFill>
                  <a:srgbClr val="284C6A"/>
                </a:solidFill>
                <a:latin typeface="楷体" pitchFamily="49" charset="-122"/>
                <a:ea typeface="楷体" pitchFamily="49" charset="-122"/>
              </a:rPr>
              <a:t>委        </a:t>
            </a:r>
            <a:endParaRPr lang="zh-CN" altLang="en-US" sz="2400" dirty="0">
              <a:solidFill>
                <a:srgbClr val="284C6A"/>
              </a:solidFill>
              <a:latin typeface="楷体" pitchFamily="49" charset="-122"/>
              <a:ea typeface="楷体" pitchFamily="49" charset="-122"/>
            </a:endParaRPr>
          </a:p>
        </p:txBody>
      </p:sp>
      <p:sp>
        <p:nvSpPr>
          <p:cNvPr id="951300" name="Text Box 4"/>
          <p:cNvSpPr txBox="1">
            <a:spLocks noChangeArrowheads="1"/>
          </p:cNvSpPr>
          <p:nvPr/>
        </p:nvSpPr>
        <p:spPr bwMode="auto">
          <a:xfrm>
            <a:off x="6156176" y="1412776"/>
            <a:ext cx="2304231" cy="410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30000"/>
              </a:lnSpc>
              <a:spcBef>
                <a:spcPct val="25000"/>
              </a:spcBef>
            </a:pPr>
            <a:r>
              <a:rPr lang="en-US" altLang="zh-CN" sz="2400" b="1" dirty="0">
                <a:latin typeface="楷体" pitchFamily="49" charset="-122"/>
                <a:ea typeface="楷体" pitchFamily="49" charset="-122"/>
              </a:rPr>
              <a:t>5</a:t>
            </a:r>
            <a:r>
              <a:rPr lang="zh-CN" altLang="en-US" sz="2400" b="1" dirty="0">
                <a:latin typeface="楷体" pitchFamily="49" charset="-122"/>
                <a:ea typeface="楷体" pitchFamily="49" charset="-122"/>
              </a:rPr>
              <a:t>个</a:t>
            </a:r>
            <a:r>
              <a:rPr lang="zh-CN" altLang="en-US" sz="2400" b="1" dirty="0" smtClean="0">
                <a:latin typeface="楷体" pitchFamily="49" charset="-122"/>
                <a:ea typeface="楷体" pitchFamily="49" charset="-122"/>
              </a:rPr>
              <a:t>计划单列市</a:t>
            </a:r>
            <a:r>
              <a:rPr lang="en-US" altLang="zh-CN" sz="2400" b="1" dirty="0" smtClean="0">
                <a:latin typeface="楷体" pitchFamily="49" charset="-122"/>
                <a:ea typeface="楷体" pitchFamily="49" charset="-122"/>
              </a:rPr>
              <a:t>:</a:t>
            </a:r>
            <a:endParaRPr lang="zh-CN" altLang="en-US" sz="2400" b="1" dirty="0">
              <a:latin typeface="楷体" pitchFamily="49" charset="-122"/>
              <a:ea typeface="楷体" pitchFamily="49" charset="-122"/>
            </a:endParaRPr>
          </a:p>
          <a:p>
            <a:pPr algn="l">
              <a:lnSpc>
                <a:spcPct val="130000"/>
              </a:lnSpc>
              <a:spcBef>
                <a:spcPct val="25000"/>
              </a:spcBef>
              <a:buFontTx/>
              <a:buChar char="•"/>
            </a:pPr>
            <a:r>
              <a:rPr lang="zh-CN" altLang="en-US" sz="2400" dirty="0">
                <a:latin typeface="楷体" pitchFamily="49" charset="-122"/>
                <a:ea typeface="楷体" pitchFamily="49" charset="-122"/>
              </a:rPr>
              <a:t>大连市发改委</a:t>
            </a:r>
          </a:p>
          <a:p>
            <a:pPr algn="l">
              <a:lnSpc>
                <a:spcPct val="130000"/>
              </a:lnSpc>
              <a:spcBef>
                <a:spcPct val="25000"/>
              </a:spcBef>
              <a:buFontTx/>
              <a:buChar char="•"/>
            </a:pPr>
            <a:r>
              <a:rPr lang="zh-CN" altLang="en-US" sz="2400" dirty="0">
                <a:latin typeface="楷体" pitchFamily="49" charset="-122"/>
                <a:ea typeface="楷体" pitchFamily="49" charset="-122"/>
              </a:rPr>
              <a:t>青岛市发改委</a:t>
            </a:r>
          </a:p>
          <a:p>
            <a:pPr algn="l">
              <a:lnSpc>
                <a:spcPct val="130000"/>
              </a:lnSpc>
              <a:spcBef>
                <a:spcPct val="25000"/>
              </a:spcBef>
              <a:buFontTx/>
              <a:buChar char="•"/>
            </a:pPr>
            <a:r>
              <a:rPr lang="zh-CN" altLang="en-US" sz="2400" dirty="0">
                <a:latin typeface="楷体" pitchFamily="49" charset="-122"/>
                <a:ea typeface="楷体" pitchFamily="49" charset="-122"/>
              </a:rPr>
              <a:t>宁波市经委</a:t>
            </a:r>
          </a:p>
          <a:p>
            <a:pPr algn="l">
              <a:lnSpc>
                <a:spcPct val="130000"/>
              </a:lnSpc>
              <a:spcBef>
                <a:spcPct val="25000"/>
              </a:spcBef>
              <a:buFontTx/>
              <a:buChar char="•"/>
            </a:pPr>
            <a:r>
              <a:rPr lang="zh-CN" altLang="en-US" sz="2400" dirty="0">
                <a:latin typeface="楷体" pitchFamily="49" charset="-122"/>
                <a:ea typeface="楷体" pitchFamily="49" charset="-122"/>
              </a:rPr>
              <a:t>厦门市经发局</a:t>
            </a:r>
          </a:p>
          <a:p>
            <a:pPr algn="l">
              <a:lnSpc>
                <a:spcPct val="130000"/>
              </a:lnSpc>
              <a:spcBef>
                <a:spcPct val="25000"/>
              </a:spcBef>
              <a:buFontTx/>
              <a:buChar char="•"/>
            </a:pPr>
            <a:r>
              <a:rPr lang="zh-CN" altLang="en-US" sz="2400" dirty="0">
                <a:latin typeface="楷体" pitchFamily="49" charset="-122"/>
                <a:ea typeface="楷体" pitchFamily="49" charset="-122"/>
              </a:rPr>
              <a:t>深圳市发改委</a:t>
            </a:r>
          </a:p>
          <a:p>
            <a:pPr algn="l">
              <a:lnSpc>
                <a:spcPct val="130000"/>
              </a:lnSpc>
              <a:spcBef>
                <a:spcPct val="25000"/>
              </a:spcBef>
              <a:buFontTx/>
              <a:buChar char="•"/>
            </a:pPr>
            <a:endParaRPr lang="zh-CN" altLang="en-US" b="1" dirty="0">
              <a:solidFill>
                <a:srgbClr val="284C6A"/>
              </a:solidFill>
            </a:endParaRPr>
          </a:p>
        </p:txBody>
      </p:sp>
      <p:sp>
        <p:nvSpPr>
          <p:cNvPr id="951301" name="Rectangle 5"/>
          <p:cNvSpPr>
            <a:spLocks noChangeArrowheads="1"/>
          </p:cNvSpPr>
          <p:nvPr/>
        </p:nvSpPr>
        <p:spPr bwMode="auto">
          <a:xfrm>
            <a:off x="2987824" y="5033528"/>
            <a:ext cx="3096368" cy="98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10000"/>
              </a:spcBef>
              <a:buClr>
                <a:schemeClr val="bg2"/>
              </a:buClr>
              <a:buFontTx/>
              <a:buChar char="•"/>
            </a:pPr>
            <a:r>
              <a:rPr lang="zh-CN" altLang="en-US" sz="2400" dirty="0" smtClean="0">
                <a:latin typeface="楷体" pitchFamily="49" charset="-122"/>
                <a:ea typeface="楷体" pitchFamily="49" charset="-122"/>
              </a:rPr>
              <a:t>新疆自治区</a:t>
            </a:r>
            <a:r>
              <a:rPr lang="zh-CN" altLang="en-US" sz="2400" dirty="0">
                <a:latin typeface="楷体" pitchFamily="49" charset="-122"/>
                <a:ea typeface="楷体" pitchFamily="49" charset="-122"/>
              </a:rPr>
              <a:t>发改委</a:t>
            </a:r>
          </a:p>
          <a:p>
            <a:pPr marL="342900" indent="-342900" algn="l">
              <a:lnSpc>
                <a:spcPct val="125000"/>
              </a:lnSpc>
              <a:spcBef>
                <a:spcPct val="20000"/>
              </a:spcBef>
              <a:buClr>
                <a:schemeClr val="bg2"/>
              </a:buClr>
              <a:buFontTx/>
              <a:buChar char="•"/>
            </a:pPr>
            <a:r>
              <a:rPr lang="zh-CN" altLang="en-US" sz="2400" dirty="0">
                <a:latin typeface="楷体" pitchFamily="49" charset="-122"/>
                <a:ea typeface="楷体" pitchFamily="49" charset="-122"/>
              </a:rPr>
              <a:t>新疆兵团发改</a:t>
            </a:r>
            <a:r>
              <a:rPr lang="zh-CN" altLang="en-US" sz="2400" dirty="0" smtClean="0">
                <a:latin typeface="楷体" pitchFamily="49" charset="-122"/>
                <a:ea typeface="楷体" pitchFamily="49" charset="-122"/>
              </a:rPr>
              <a:t>委</a:t>
            </a:r>
            <a:endParaRPr lang="zh-CN" altLang="en-US" sz="2400" dirty="0">
              <a:latin typeface="楷体" pitchFamily="49" charset="-122"/>
              <a:ea typeface="楷体" pitchFamily="49" charset="-122"/>
            </a:endParaRPr>
          </a:p>
        </p:txBody>
      </p:sp>
      <p:sp>
        <p:nvSpPr>
          <p:cNvPr id="7" name="Rectangle 3"/>
          <p:cNvSpPr txBox="1">
            <a:spLocks noChangeArrowheads="1"/>
          </p:cNvSpPr>
          <p:nvPr/>
        </p:nvSpPr>
        <p:spPr bwMode="auto">
          <a:xfrm>
            <a:off x="3139307" y="1523975"/>
            <a:ext cx="2519363" cy="298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10000"/>
              </a:lnSpc>
              <a:spcBef>
                <a:spcPts val="600"/>
              </a:spcBef>
            </a:pPr>
            <a:r>
              <a:rPr lang="zh-CN" altLang="en-US" sz="2400" dirty="0">
                <a:solidFill>
                  <a:srgbClr val="284C6A"/>
                </a:solidFill>
                <a:latin typeface="楷体" pitchFamily="49" charset="-122"/>
                <a:ea typeface="楷体" pitchFamily="49" charset="-122"/>
              </a:rPr>
              <a:t>福建、经贸委</a:t>
            </a:r>
            <a:endParaRPr lang="en-US" altLang="zh-CN" sz="2400" dirty="0">
              <a:solidFill>
                <a:srgbClr val="284C6A"/>
              </a:solidFill>
              <a:latin typeface="楷体" pitchFamily="49" charset="-122"/>
              <a:ea typeface="楷体" pitchFamily="49" charset="-122"/>
            </a:endParaRPr>
          </a:p>
          <a:p>
            <a:pPr>
              <a:lnSpc>
                <a:spcPct val="110000"/>
              </a:lnSpc>
              <a:spcBef>
                <a:spcPts val="600"/>
              </a:spcBef>
            </a:pPr>
            <a:r>
              <a:rPr lang="zh-CN" altLang="en-US" sz="2400" dirty="0">
                <a:solidFill>
                  <a:srgbClr val="284C6A"/>
                </a:solidFill>
                <a:latin typeface="楷体" pitchFamily="49" charset="-122"/>
                <a:ea typeface="楷体" pitchFamily="49" charset="-122"/>
              </a:rPr>
              <a:t>海南、工信厅</a:t>
            </a:r>
            <a:endParaRPr lang="en-US" altLang="zh-CN" sz="2400" dirty="0">
              <a:solidFill>
                <a:srgbClr val="284C6A"/>
              </a:solidFill>
              <a:latin typeface="楷体" pitchFamily="49" charset="-122"/>
              <a:ea typeface="楷体" pitchFamily="49" charset="-122"/>
            </a:endParaRPr>
          </a:p>
          <a:p>
            <a:pPr>
              <a:lnSpc>
                <a:spcPct val="110000"/>
              </a:lnSpc>
              <a:spcBef>
                <a:spcPts val="600"/>
              </a:spcBef>
            </a:pPr>
            <a:r>
              <a:rPr lang="zh-CN" altLang="en-US" sz="2400" dirty="0">
                <a:solidFill>
                  <a:srgbClr val="284C6A"/>
                </a:solidFill>
                <a:latin typeface="楷体" pitchFamily="49" charset="-122"/>
                <a:ea typeface="楷体" pitchFamily="49" charset="-122"/>
              </a:rPr>
              <a:t>重庆、经信委</a:t>
            </a:r>
            <a:endParaRPr lang="en-US" altLang="zh-CN" sz="2400" dirty="0">
              <a:solidFill>
                <a:srgbClr val="284C6A"/>
              </a:solidFill>
              <a:latin typeface="楷体" pitchFamily="49" charset="-122"/>
              <a:ea typeface="楷体" pitchFamily="49" charset="-122"/>
            </a:endParaRPr>
          </a:p>
          <a:p>
            <a:pPr>
              <a:lnSpc>
                <a:spcPct val="110000"/>
              </a:lnSpc>
              <a:spcBef>
                <a:spcPts val="600"/>
              </a:spcBef>
            </a:pPr>
            <a:r>
              <a:rPr lang="zh-CN" altLang="en-US" sz="2400" dirty="0">
                <a:solidFill>
                  <a:srgbClr val="284C6A"/>
                </a:solidFill>
                <a:latin typeface="楷体" pitchFamily="49" charset="-122"/>
                <a:ea typeface="楷体" pitchFamily="49" charset="-122"/>
              </a:rPr>
              <a:t>辽宁、经信委</a:t>
            </a:r>
            <a:endParaRPr lang="en-US" altLang="zh-CN" sz="2400" dirty="0">
              <a:solidFill>
                <a:srgbClr val="284C6A"/>
              </a:solidFill>
              <a:latin typeface="楷体" pitchFamily="49" charset="-122"/>
              <a:ea typeface="楷体" pitchFamily="49" charset="-122"/>
            </a:endParaRPr>
          </a:p>
          <a:p>
            <a:pPr>
              <a:lnSpc>
                <a:spcPct val="110000"/>
              </a:lnSpc>
              <a:spcBef>
                <a:spcPts val="600"/>
              </a:spcBef>
            </a:pPr>
            <a:r>
              <a:rPr lang="zh-CN" altLang="en-US" sz="2400" dirty="0">
                <a:solidFill>
                  <a:srgbClr val="284C6A"/>
                </a:solidFill>
                <a:latin typeface="楷体" pitchFamily="49" charset="-122"/>
                <a:ea typeface="楷体" pitchFamily="49" charset="-122"/>
              </a:rPr>
              <a:t>宁夏、经信委</a:t>
            </a:r>
            <a:endParaRPr lang="en-US" altLang="zh-CN" sz="2400" dirty="0">
              <a:solidFill>
                <a:srgbClr val="284C6A"/>
              </a:solidFill>
              <a:latin typeface="楷体" pitchFamily="49" charset="-122"/>
              <a:ea typeface="楷体" pitchFamily="49" charset="-122"/>
            </a:endParaRPr>
          </a:p>
          <a:p>
            <a:pPr>
              <a:lnSpc>
                <a:spcPct val="110000"/>
              </a:lnSpc>
              <a:spcBef>
                <a:spcPts val="600"/>
              </a:spcBef>
            </a:pPr>
            <a:r>
              <a:rPr lang="zh-CN" altLang="en-US" sz="2400" dirty="0">
                <a:solidFill>
                  <a:srgbClr val="284C6A"/>
                </a:solidFill>
                <a:latin typeface="楷体" pitchFamily="49" charset="-122"/>
                <a:ea typeface="楷体" pitchFamily="49" charset="-122"/>
              </a:rPr>
              <a:t>青海、经委         </a:t>
            </a:r>
          </a:p>
        </p:txBody>
      </p:sp>
    </p:spTree>
    <p:extLst>
      <p:ext uri="{BB962C8B-B14F-4D97-AF65-F5344CB8AC3E}">
        <p14:creationId xmlns:p14="http://schemas.microsoft.com/office/powerpoint/2010/main" val="1940518064"/>
      </p:ext>
    </p:extLst>
  </p:cSld>
  <p:clrMapOvr>
    <a:masterClrMapping/>
  </p:clrMapOvr>
  <p:transition>
    <p:cover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idx="4294967295"/>
          </p:nvPr>
        </p:nvSpPr>
        <p:spPr>
          <a:xfrm>
            <a:off x="611188" y="1447800"/>
            <a:ext cx="7777162" cy="2125663"/>
          </a:xfrm>
        </p:spPr>
        <p:txBody>
          <a:bodyPr/>
          <a:lstStyle/>
          <a:p>
            <a:pPr>
              <a:lnSpc>
                <a:spcPct val="115000"/>
              </a:lnSpc>
            </a:pPr>
            <a:r>
              <a:rPr lang="zh-CN" altLang="en-US" sz="4000" smtClean="0">
                <a:solidFill>
                  <a:srgbClr val="003399"/>
                </a:solidFill>
                <a:ea typeface="宋体" charset="-122"/>
              </a:rPr>
              <a:t>关于促进节能服务产业发展增值税 营业税和企业所得税政策问题的通知</a:t>
            </a:r>
          </a:p>
        </p:txBody>
      </p:sp>
      <p:sp>
        <p:nvSpPr>
          <p:cNvPr id="83971" name="Text Box 3"/>
          <p:cNvSpPr txBox="1">
            <a:spLocks noChangeArrowheads="1"/>
          </p:cNvSpPr>
          <p:nvPr/>
        </p:nvSpPr>
        <p:spPr bwMode="auto">
          <a:xfrm>
            <a:off x="5724525" y="530066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spcBef>
                <a:spcPct val="50000"/>
              </a:spcBef>
            </a:pPr>
            <a:endParaRPr lang="zh-CN" altLang="en-US" sz="2000">
              <a:solidFill>
                <a:schemeClr val="tx1"/>
              </a:solidFill>
            </a:endParaRPr>
          </a:p>
        </p:txBody>
      </p:sp>
      <p:sp>
        <p:nvSpPr>
          <p:cNvPr id="83972" name="Rectangle 4"/>
          <p:cNvSpPr>
            <a:spLocks noChangeArrowheads="1"/>
          </p:cNvSpPr>
          <p:nvPr/>
        </p:nvSpPr>
        <p:spPr bwMode="auto">
          <a:xfrm>
            <a:off x="2451100" y="4384675"/>
            <a:ext cx="39560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ts val="3800"/>
              </a:lnSpc>
              <a:buFont typeface="Wingdings" pitchFamily="2" charset="2"/>
              <a:buNone/>
            </a:pPr>
            <a:r>
              <a:rPr lang="zh-CN" altLang="zh-CN">
                <a:latin typeface="楷体" pitchFamily="49" charset="-122"/>
                <a:ea typeface="楷体" pitchFamily="49" charset="-122"/>
              </a:rPr>
              <a:t> 财政部　国家税务总</a:t>
            </a:r>
            <a:r>
              <a:rPr lang="zh-CN" altLang="en-US">
                <a:latin typeface="楷体" pitchFamily="49" charset="-122"/>
                <a:ea typeface="楷体" pitchFamily="49" charset="-122"/>
              </a:rPr>
              <a:t>局</a:t>
            </a:r>
            <a:endParaRPr lang="en-US" altLang="zh-CN">
              <a:latin typeface="楷体" pitchFamily="49" charset="-122"/>
              <a:ea typeface="楷体" pitchFamily="49" charset="-122"/>
            </a:endParaRPr>
          </a:p>
          <a:p>
            <a:pPr algn="ctr">
              <a:lnSpc>
                <a:spcPts val="3800"/>
              </a:lnSpc>
              <a:buFont typeface="Wingdings" pitchFamily="2" charset="2"/>
              <a:buNone/>
            </a:pPr>
            <a:r>
              <a:rPr lang="zh-CN" altLang="en-US">
                <a:latin typeface="楷体" pitchFamily="49" charset="-122"/>
                <a:ea typeface="楷体" pitchFamily="49" charset="-122"/>
              </a:rPr>
              <a:t>财税</a:t>
            </a:r>
            <a:r>
              <a:rPr lang="en-US" altLang="zh-CN">
                <a:latin typeface="楷体" pitchFamily="49" charset="-122"/>
                <a:ea typeface="楷体" pitchFamily="49" charset="-122"/>
              </a:rPr>
              <a:t>〔2010〕110</a:t>
            </a:r>
            <a:r>
              <a:rPr lang="zh-CN" altLang="en-US">
                <a:latin typeface="楷体" pitchFamily="49" charset="-122"/>
                <a:ea typeface="楷体" pitchFamily="49" charset="-122"/>
              </a:rPr>
              <a:t>号 </a:t>
            </a:r>
            <a:br>
              <a:rPr lang="zh-CN" altLang="en-US">
                <a:latin typeface="楷体" pitchFamily="49" charset="-122"/>
                <a:ea typeface="楷体" pitchFamily="49" charset="-122"/>
              </a:rPr>
            </a:br>
            <a:r>
              <a:rPr lang="en-US" altLang="zh-CN">
                <a:latin typeface="楷体" pitchFamily="49" charset="-122"/>
                <a:ea typeface="楷体" pitchFamily="49" charset="-122"/>
              </a:rPr>
              <a:t>2010</a:t>
            </a:r>
            <a:r>
              <a:rPr lang="zh-CN" altLang="en-US">
                <a:latin typeface="楷体" pitchFamily="49" charset="-122"/>
                <a:ea typeface="楷体" pitchFamily="49" charset="-122"/>
              </a:rPr>
              <a:t>年</a:t>
            </a:r>
            <a:r>
              <a:rPr lang="en-US" altLang="zh-CN">
                <a:latin typeface="楷体" pitchFamily="49" charset="-122"/>
                <a:ea typeface="楷体" pitchFamily="49" charset="-122"/>
              </a:rPr>
              <a:t>12</a:t>
            </a:r>
            <a:r>
              <a:rPr lang="zh-CN" altLang="en-US">
                <a:latin typeface="楷体" pitchFamily="49" charset="-122"/>
                <a:ea typeface="楷体" pitchFamily="49" charset="-122"/>
              </a:rPr>
              <a:t>月</a:t>
            </a:r>
            <a:r>
              <a:rPr lang="en-US" altLang="zh-CN">
                <a:latin typeface="楷体" pitchFamily="49" charset="-122"/>
                <a:ea typeface="楷体" pitchFamily="49" charset="-122"/>
              </a:rPr>
              <a:t>30</a:t>
            </a:r>
            <a:r>
              <a:rPr lang="zh-CN" altLang="en-US">
                <a:latin typeface="楷体" pitchFamily="49" charset="-122"/>
                <a:ea typeface="楷体" pitchFamily="49" charset="-122"/>
              </a:rPr>
              <a:t>日</a:t>
            </a:r>
            <a:endParaRPr lang="en-US" altLang="zh-CN">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AutoShape 2"/>
          <p:cNvSpPr>
            <a:spLocks noChangeArrowheads="1"/>
          </p:cNvSpPr>
          <p:nvPr/>
        </p:nvSpPr>
        <p:spPr bwMode="gray">
          <a:xfrm>
            <a:off x="2484438" y="908050"/>
            <a:ext cx="4608512" cy="433388"/>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latin typeface="楷体" pitchFamily="49" charset="-122"/>
              <a:ea typeface="楷体" pitchFamily="49" charset="-122"/>
            </a:endParaRPr>
          </a:p>
        </p:txBody>
      </p:sp>
      <p:sp>
        <p:nvSpPr>
          <p:cNvPr id="84995" name="Rectangle 3"/>
          <p:cNvSpPr>
            <a:spLocks noChangeArrowheads="1"/>
          </p:cNvSpPr>
          <p:nvPr/>
        </p:nvSpPr>
        <p:spPr bwMode="auto">
          <a:xfrm>
            <a:off x="2843213" y="908050"/>
            <a:ext cx="41576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0" hangingPunct="0"/>
            <a:r>
              <a:rPr lang="zh-CN" altLang="en-US" sz="2200" b="1">
                <a:latin typeface="楷体" pitchFamily="49" charset="-122"/>
                <a:ea typeface="楷体" pitchFamily="49" charset="-122"/>
              </a:rPr>
              <a:t>鼓励企业运用合同能源管理机制</a:t>
            </a:r>
          </a:p>
        </p:txBody>
      </p:sp>
      <p:sp>
        <p:nvSpPr>
          <p:cNvPr id="84996" name="AutoShape 4"/>
          <p:cNvSpPr>
            <a:spLocks noChangeArrowheads="1"/>
          </p:cNvSpPr>
          <p:nvPr/>
        </p:nvSpPr>
        <p:spPr bwMode="gray">
          <a:xfrm>
            <a:off x="2484438" y="1701800"/>
            <a:ext cx="4608512" cy="4318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latin typeface="楷体" pitchFamily="49" charset="-122"/>
              <a:ea typeface="楷体" pitchFamily="49" charset="-122"/>
            </a:endParaRPr>
          </a:p>
        </p:txBody>
      </p:sp>
      <p:sp>
        <p:nvSpPr>
          <p:cNvPr id="84997" name="Oval 5"/>
          <p:cNvSpPr>
            <a:spLocks noChangeArrowheads="1"/>
          </p:cNvSpPr>
          <p:nvPr/>
        </p:nvSpPr>
        <p:spPr bwMode="gray">
          <a:xfrm>
            <a:off x="2492375" y="1009650"/>
            <a:ext cx="228600" cy="2286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latin typeface="楷体" pitchFamily="49" charset="-122"/>
              <a:ea typeface="楷体" pitchFamily="49" charset="-122"/>
            </a:endParaRPr>
          </a:p>
        </p:txBody>
      </p:sp>
      <p:sp>
        <p:nvSpPr>
          <p:cNvPr id="84998" name="Oval 6"/>
          <p:cNvSpPr>
            <a:spLocks noChangeArrowheads="1"/>
          </p:cNvSpPr>
          <p:nvPr/>
        </p:nvSpPr>
        <p:spPr bwMode="gray">
          <a:xfrm>
            <a:off x="2484438" y="1762125"/>
            <a:ext cx="228600" cy="228600"/>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latin typeface="楷体" pitchFamily="49" charset="-122"/>
              <a:ea typeface="楷体" pitchFamily="49" charset="-122"/>
            </a:endParaRPr>
          </a:p>
        </p:txBody>
      </p:sp>
      <p:sp>
        <p:nvSpPr>
          <p:cNvPr id="84999" name="Rectangle 7"/>
          <p:cNvSpPr>
            <a:spLocks noChangeArrowheads="1"/>
          </p:cNvSpPr>
          <p:nvPr/>
        </p:nvSpPr>
        <p:spPr bwMode="auto">
          <a:xfrm>
            <a:off x="2843213" y="1700213"/>
            <a:ext cx="41576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200" b="1">
                <a:latin typeface="楷体" pitchFamily="49" charset="-122"/>
                <a:ea typeface="楷体" pitchFamily="49" charset="-122"/>
              </a:rPr>
              <a:t>加大节能减排技术改造工作力度</a:t>
            </a:r>
          </a:p>
        </p:txBody>
      </p:sp>
      <p:sp>
        <p:nvSpPr>
          <p:cNvPr id="85000" name="Freeform 8"/>
          <p:cNvSpPr>
            <a:spLocks/>
          </p:cNvSpPr>
          <p:nvPr/>
        </p:nvSpPr>
        <p:spPr bwMode="gray">
          <a:xfrm rot="-5400000">
            <a:off x="1823244" y="1421607"/>
            <a:ext cx="311150" cy="868362"/>
          </a:xfrm>
          <a:custGeom>
            <a:avLst/>
            <a:gdLst>
              <a:gd name="T0" fmla="*/ 81074 w 142"/>
              <a:gd name="T1" fmla="*/ 1438 h 604"/>
              <a:gd name="T2" fmla="*/ 98604 w 142"/>
              <a:gd name="T3" fmla="*/ 678588 h 604"/>
              <a:gd name="T4" fmla="*/ 0 w 142"/>
              <a:gd name="T5" fmla="*/ 681463 h 604"/>
              <a:gd name="T6" fmla="*/ 157766 w 142"/>
              <a:gd name="T7" fmla="*/ 868362 h 604"/>
              <a:gd name="T8" fmla="*/ 311150 w 142"/>
              <a:gd name="T9" fmla="*/ 681463 h 604"/>
              <a:gd name="T10" fmla="*/ 219120 w 142"/>
              <a:gd name="T11" fmla="*/ 681463 h 604"/>
              <a:gd name="T12" fmla="*/ 216929 w 142"/>
              <a:gd name="T13" fmla="*/ 0 h 604"/>
              <a:gd name="T14" fmla="*/ 81074 w 142"/>
              <a:gd name="T15" fmla="*/ 1438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zh-CN" altLang="en-US"/>
          </a:p>
        </p:txBody>
      </p:sp>
      <p:sp>
        <p:nvSpPr>
          <p:cNvPr id="85001" name="Freeform 9"/>
          <p:cNvSpPr>
            <a:spLocks/>
          </p:cNvSpPr>
          <p:nvPr/>
        </p:nvSpPr>
        <p:spPr bwMode="gray">
          <a:xfrm rot="-5400000">
            <a:off x="1823244" y="702469"/>
            <a:ext cx="311150" cy="868362"/>
          </a:xfrm>
          <a:custGeom>
            <a:avLst/>
            <a:gdLst>
              <a:gd name="T0" fmla="*/ 81074 w 142"/>
              <a:gd name="T1" fmla="*/ 1438 h 604"/>
              <a:gd name="T2" fmla="*/ 98604 w 142"/>
              <a:gd name="T3" fmla="*/ 678588 h 604"/>
              <a:gd name="T4" fmla="*/ 0 w 142"/>
              <a:gd name="T5" fmla="*/ 681463 h 604"/>
              <a:gd name="T6" fmla="*/ 157766 w 142"/>
              <a:gd name="T7" fmla="*/ 868362 h 604"/>
              <a:gd name="T8" fmla="*/ 311150 w 142"/>
              <a:gd name="T9" fmla="*/ 681463 h 604"/>
              <a:gd name="T10" fmla="*/ 219120 w 142"/>
              <a:gd name="T11" fmla="*/ 681463 h 604"/>
              <a:gd name="T12" fmla="*/ 216929 w 142"/>
              <a:gd name="T13" fmla="*/ 0 h 604"/>
              <a:gd name="T14" fmla="*/ 81074 w 142"/>
              <a:gd name="T15" fmla="*/ 1438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zh-CN" altLang="en-US"/>
          </a:p>
        </p:txBody>
      </p:sp>
      <p:pic>
        <p:nvPicPr>
          <p:cNvPr id="85002" name="Picture 10"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908050"/>
            <a:ext cx="12239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3" name="Text Box 11"/>
          <p:cNvSpPr txBox="1">
            <a:spLocks noChangeArrowheads="1"/>
          </p:cNvSpPr>
          <p:nvPr/>
        </p:nvSpPr>
        <p:spPr bwMode="gray">
          <a:xfrm>
            <a:off x="973138" y="1268413"/>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zh-CN" altLang="en-US" sz="2400" b="1">
                <a:solidFill>
                  <a:schemeClr val="accent1"/>
                </a:solidFill>
                <a:latin typeface="楷体" pitchFamily="49" charset="-122"/>
                <a:ea typeface="楷体" pitchFamily="49" charset="-122"/>
              </a:rPr>
              <a:t>目的</a:t>
            </a:r>
          </a:p>
        </p:txBody>
      </p:sp>
      <p:sp>
        <p:nvSpPr>
          <p:cNvPr id="223244" name="Line 12"/>
          <p:cNvSpPr>
            <a:spLocks noChangeShapeType="1"/>
          </p:cNvSpPr>
          <p:nvPr/>
        </p:nvSpPr>
        <p:spPr bwMode="auto">
          <a:xfrm>
            <a:off x="0" y="2781300"/>
            <a:ext cx="91440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5005" name="Picture 13"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286125"/>
            <a:ext cx="12239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6" name="Text Box 14"/>
          <p:cNvSpPr txBox="1">
            <a:spLocks noChangeArrowheads="1"/>
          </p:cNvSpPr>
          <p:nvPr/>
        </p:nvSpPr>
        <p:spPr bwMode="gray">
          <a:xfrm>
            <a:off x="971550" y="36195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zh-CN" altLang="en-US" sz="2400" b="1">
                <a:solidFill>
                  <a:schemeClr val="accent1"/>
                </a:solidFill>
                <a:latin typeface="楷体" pitchFamily="49" charset="-122"/>
                <a:ea typeface="楷体" pitchFamily="49" charset="-122"/>
              </a:rPr>
              <a:t>根据</a:t>
            </a:r>
          </a:p>
        </p:txBody>
      </p:sp>
      <p:sp>
        <p:nvSpPr>
          <p:cNvPr id="223247" name="Rectangle 15"/>
          <p:cNvSpPr>
            <a:spLocks noGrp="1" noChangeArrowheads="1"/>
          </p:cNvSpPr>
          <p:nvPr>
            <p:ph type="subTitle" idx="4294967295"/>
          </p:nvPr>
        </p:nvSpPr>
        <p:spPr>
          <a:xfrm>
            <a:off x="2124075" y="3357563"/>
            <a:ext cx="6400800" cy="2592387"/>
          </a:xfrm>
        </p:spPr>
        <p:txBody>
          <a:bodyPr/>
          <a:lstStyle/>
          <a:p>
            <a:pPr marL="0" indent="0">
              <a:lnSpc>
                <a:spcPct val="110000"/>
              </a:lnSpc>
              <a:buFont typeface="Wingdings" pitchFamily="2" charset="2"/>
              <a:buNone/>
            </a:pPr>
            <a:r>
              <a:rPr lang="zh-CN" altLang="en-US" sz="2400" smtClean="0">
                <a:latin typeface="楷体" pitchFamily="49" charset="-122"/>
                <a:ea typeface="楷体" pitchFamily="49" charset="-122"/>
              </a:rPr>
              <a:t>根据税收法律法规有关规定和</a:t>
            </a:r>
            <a:r>
              <a:rPr lang="en-US" altLang="zh-CN" sz="2400" smtClean="0">
                <a:latin typeface="楷体" pitchFamily="49" charset="-122"/>
                <a:ea typeface="楷体" pitchFamily="49" charset="-122"/>
              </a:rPr>
              <a:t>《</a:t>
            </a:r>
            <a:r>
              <a:rPr lang="zh-CN" altLang="en-US" sz="2400" smtClean="0">
                <a:latin typeface="楷体" pitchFamily="49" charset="-122"/>
                <a:ea typeface="楷体" pitchFamily="49" charset="-122"/>
              </a:rPr>
              <a:t>国务院办公厅转发发展改革委等部门关于加快推进合同能源管理促进节能服务产业发展意见的通知</a:t>
            </a:r>
            <a:r>
              <a:rPr lang="en-US" altLang="zh-CN" sz="2400" smtClean="0">
                <a:latin typeface="楷体" pitchFamily="49" charset="-122"/>
                <a:ea typeface="楷体" pitchFamily="49" charset="-122"/>
              </a:rPr>
              <a:t>》</a:t>
            </a:r>
            <a:r>
              <a:rPr lang="zh-CN" altLang="en-US" sz="2400" smtClean="0">
                <a:latin typeface="楷体" pitchFamily="49" charset="-122"/>
                <a:ea typeface="楷体" pitchFamily="49" charset="-122"/>
              </a:rPr>
              <a:t>（国办发</a:t>
            </a:r>
            <a:r>
              <a:rPr lang="en-US" altLang="zh-CN" sz="2400" smtClean="0">
                <a:latin typeface="楷体" pitchFamily="49" charset="-122"/>
                <a:ea typeface="楷体" pitchFamily="49" charset="-122"/>
              </a:rPr>
              <a:t>[2010]25</a:t>
            </a:r>
            <a:r>
              <a:rPr lang="zh-CN" altLang="en-US" sz="2400" smtClean="0">
                <a:latin typeface="楷体" pitchFamily="49" charset="-122"/>
                <a:ea typeface="楷体" pitchFamily="49" charset="-122"/>
              </a:rPr>
              <a:t>号）精神，现将节能服务公司实施合同能源管理项目涉及的增值税、营业税和企业所得税政策问题通知如下：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3244"/>
                                        </p:tgtEl>
                                        <p:attrNameLst>
                                          <p:attrName>style.visibility</p:attrName>
                                        </p:attrNameLst>
                                      </p:cBhvr>
                                      <p:to>
                                        <p:strVal val="visible"/>
                                      </p:to>
                                    </p:set>
                                    <p:animEffect transition="in" filter="wipe(left)">
                                      <p:cBhvr>
                                        <p:cTn id="7" dur="500"/>
                                        <p:tgtEl>
                                          <p:spTgt spid="22324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23247">
                                            <p:txEl>
                                              <p:pRg st="0" end="0"/>
                                            </p:txEl>
                                          </p:spTgt>
                                        </p:tgtEl>
                                        <p:attrNameLst>
                                          <p:attrName>style.visibility</p:attrName>
                                        </p:attrNameLst>
                                      </p:cBhvr>
                                      <p:to>
                                        <p:strVal val="visible"/>
                                      </p:to>
                                    </p:set>
                                    <p:animEffect transition="in" filter="fade">
                                      <p:cBhvr>
                                        <p:cTn id="10" dur="1000"/>
                                        <p:tgtEl>
                                          <p:spTgt spid="2232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4" grpId="0" animBg="1"/>
      <p:bldP spid="22324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subTitle" idx="4294967295"/>
          </p:nvPr>
        </p:nvSpPr>
        <p:spPr>
          <a:xfrm>
            <a:off x="71438" y="215900"/>
            <a:ext cx="7956550" cy="620713"/>
          </a:xfrm>
        </p:spPr>
        <p:txBody>
          <a:bodyPr/>
          <a:lstStyle/>
          <a:p>
            <a:pPr marL="0" indent="0">
              <a:buFont typeface="Wingdings" pitchFamily="2" charset="2"/>
              <a:buNone/>
            </a:pPr>
            <a:r>
              <a:rPr lang="zh-CN" altLang="en-US" sz="3600" b="1" i="1" smtClean="0">
                <a:solidFill>
                  <a:srgbClr val="003399"/>
                </a:solidFill>
                <a:ea typeface="宋体" charset="-122"/>
              </a:rPr>
              <a:t>一、关于增值税、营业税政策问题</a:t>
            </a:r>
          </a:p>
        </p:txBody>
      </p:sp>
      <p:sp>
        <p:nvSpPr>
          <p:cNvPr id="224259" name="Line 3"/>
          <p:cNvSpPr>
            <a:spLocks noChangeShapeType="1"/>
          </p:cNvSpPr>
          <p:nvPr/>
        </p:nvSpPr>
        <p:spPr bwMode="auto">
          <a:xfrm>
            <a:off x="0" y="908050"/>
            <a:ext cx="91440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6020" name="Group 4"/>
          <p:cNvGrpSpPr>
            <a:grpSpLocks/>
          </p:cNvGrpSpPr>
          <p:nvPr/>
        </p:nvGrpSpPr>
        <p:grpSpPr bwMode="auto">
          <a:xfrm>
            <a:off x="1187450" y="1412875"/>
            <a:ext cx="6424613" cy="4079875"/>
            <a:chOff x="748" y="890"/>
            <a:chExt cx="4047" cy="2570"/>
          </a:xfrm>
        </p:grpSpPr>
        <p:sp>
          <p:nvSpPr>
            <p:cNvPr id="86021" name="AutoShape 5"/>
            <p:cNvSpPr>
              <a:spLocks noChangeArrowheads="1"/>
            </p:cNvSpPr>
            <p:nvPr/>
          </p:nvSpPr>
          <p:spPr bwMode="gray">
            <a:xfrm>
              <a:off x="748" y="890"/>
              <a:ext cx="4047" cy="1207"/>
            </a:xfrm>
            <a:prstGeom prst="roundRect">
              <a:avLst>
                <a:gd name="adj" fmla="val 10889"/>
              </a:avLst>
            </a:prstGeom>
            <a:solidFill>
              <a:srgbClr val="CCFFCC"/>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nvGrpSpPr>
            <p:cNvPr id="86022" name="Group 6"/>
            <p:cNvGrpSpPr>
              <a:grpSpLocks/>
            </p:cNvGrpSpPr>
            <p:nvPr/>
          </p:nvGrpSpPr>
          <p:grpSpPr bwMode="auto">
            <a:xfrm>
              <a:off x="836" y="1001"/>
              <a:ext cx="781" cy="987"/>
              <a:chOff x="999" y="1092"/>
              <a:chExt cx="768" cy="746"/>
            </a:xfrm>
          </p:grpSpPr>
          <p:sp>
            <p:nvSpPr>
              <p:cNvPr id="224263" name="AutoShape 7"/>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224264" name="Freeform 8"/>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86032" name="Text Box 9"/>
              <p:cNvSpPr txBox="1">
                <a:spLocks noChangeArrowheads="1"/>
              </p:cNvSpPr>
              <p:nvPr/>
            </p:nvSpPr>
            <p:spPr bwMode="gray">
              <a:xfrm>
                <a:off x="1033" y="1317"/>
                <a:ext cx="68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zh-CN" altLang="en-US" sz="2400" b="1">
                    <a:solidFill>
                      <a:schemeClr val="tx1"/>
                    </a:solidFill>
                  </a:rPr>
                  <a:t>（一）</a:t>
                </a:r>
                <a:endParaRPr lang="en-US" altLang="zh-CN" sz="2400" b="1">
                  <a:solidFill>
                    <a:schemeClr val="tx1"/>
                  </a:solidFill>
                </a:endParaRPr>
              </a:p>
            </p:txBody>
          </p:sp>
        </p:grpSp>
        <p:sp>
          <p:nvSpPr>
            <p:cNvPr id="86023" name="Text Box 10"/>
            <p:cNvSpPr txBox="1">
              <a:spLocks noChangeArrowheads="1"/>
            </p:cNvSpPr>
            <p:nvPr/>
          </p:nvSpPr>
          <p:spPr bwMode="gray">
            <a:xfrm>
              <a:off x="1723" y="1077"/>
              <a:ext cx="297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2400">
                  <a:latin typeface="楷体" pitchFamily="49" charset="-122"/>
                  <a:ea typeface="楷体" pitchFamily="49" charset="-122"/>
                </a:rPr>
                <a:t>对符合条件的节能服务公司实施合同能源管理项目，取得的营业税应税收入，</a:t>
              </a:r>
              <a:r>
                <a:rPr lang="zh-CN" altLang="en-US" sz="2400" b="1" u="sng">
                  <a:latin typeface="楷体" pitchFamily="49" charset="-122"/>
                  <a:ea typeface="楷体" pitchFamily="49" charset="-122"/>
                </a:rPr>
                <a:t>暂免征收营业税。</a:t>
              </a:r>
              <a:r>
                <a:rPr lang="zh-CN" altLang="en-US" sz="2400" b="1" u="sng">
                  <a:solidFill>
                    <a:schemeClr val="accent1"/>
                  </a:solidFill>
                </a:rPr>
                <a:t> </a:t>
              </a:r>
              <a:endParaRPr lang="en-US" altLang="zh-CN" sz="2400" b="1" u="sng">
                <a:solidFill>
                  <a:schemeClr val="accent1"/>
                </a:solidFill>
              </a:endParaRPr>
            </a:p>
          </p:txBody>
        </p:sp>
        <p:sp>
          <p:nvSpPr>
            <p:cNvPr id="86024" name="AutoShape 11"/>
            <p:cNvSpPr>
              <a:spLocks noChangeArrowheads="1"/>
            </p:cNvSpPr>
            <p:nvPr/>
          </p:nvSpPr>
          <p:spPr bwMode="gray">
            <a:xfrm>
              <a:off x="748" y="2296"/>
              <a:ext cx="4047" cy="1164"/>
            </a:xfrm>
            <a:prstGeom prst="roundRect">
              <a:avLst>
                <a:gd name="adj" fmla="val 10889"/>
              </a:avLst>
            </a:prstGeom>
            <a:solidFill>
              <a:srgbClr val="66FFCC"/>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nvGrpSpPr>
            <p:cNvPr id="86025" name="Group 12"/>
            <p:cNvGrpSpPr>
              <a:grpSpLocks/>
            </p:cNvGrpSpPr>
            <p:nvPr/>
          </p:nvGrpSpPr>
          <p:grpSpPr bwMode="auto">
            <a:xfrm>
              <a:off x="854" y="2447"/>
              <a:ext cx="801" cy="952"/>
              <a:chOff x="980" y="2100"/>
              <a:chExt cx="788" cy="746"/>
            </a:xfrm>
          </p:grpSpPr>
          <p:sp>
            <p:nvSpPr>
              <p:cNvPr id="86027" name="AutoShape 13"/>
              <p:cNvSpPr>
                <a:spLocks noChangeArrowheads="1"/>
              </p:cNvSpPr>
              <p:nvPr/>
            </p:nvSpPr>
            <p:spPr bwMode="gray">
              <a:xfrm>
                <a:off x="999" y="2100"/>
                <a:ext cx="768" cy="746"/>
              </a:xfrm>
              <a:prstGeom prst="roundRect">
                <a:avLst>
                  <a:gd name="adj" fmla="val 11921"/>
                </a:avLst>
              </a:prstGeom>
              <a:solidFill>
                <a:srgbClr val="3366FF"/>
              </a:solidFill>
              <a:ln w="38100">
                <a:solidFill>
                  <a:schemeClr val="bg1"/>
                </a:solidFill>
                <a:round/>
                <a:headEnd/>
                <a:tailEnd/>
              </a:ln>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224270"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224271" name="Text Box 15"/>
              <p:cNvSpPr txBox="1">
                <a:spLocks noChangeArrowheads="1"/>
              </p:cNvSpPr>
              <p:nvPr/>
            </p:nvSpPr>
            <p:spPr bwMode="gray">
              <a:xfrm>
                <a:off x="980" y="2328"/>
                <a:ext cx="788" cy="226"/>
              </a:xfrm>
              <a:prstGeom prst="rect">
                <a:avLst/>
              </a:prstGeom>
              <a:noFill/>
              <a:ln w="9525" algn="ctr">
                <a:noFill/>
                <a:miter lim="800000"/>
                <a:headEnd/>
                <a:tailEnd/>
              </a:ln>
              <a:effectLst/>
            </p:spPr>
            <p:txBody>
              <a:bodyPr wrap="none">
                <a:spAutoFit/>
              </a:bodyPr>
              <a:lstStyle/>
              <a:p>
                <a:pPr algn="ctr" eaLnBrk="0" hangingPunct="0">
                  <a:defRPr/>
                </a:pPr>
                <a:r>
                  <a:rPr lang="zh-CN" altLang="en-US" sz="2400">
                    <a:solidFill>
                      <a:schemeClr val="tx1"/>
                    </a:solidFill>
                  </a:rPr>
                  <a:t> </a:t>
                </a:r>
                <a:r>
                  <a:rPr lang="zh-CN" altLang="en-US" sz="2400" b="1">
                    <a:solidFill>
                      <a:schemeClr val="tx1"/>
                    </a:solidFill>
                  </a:rPr>
                  <a:t>（二）</a:t>
                </a:r>
                <a:r>
                  <a:rPr lang="en-US" altLang="zh-CN" sz="2400">
                    <a:solidFill>
                      <a:schemeClr val="tx1"/>
                    </a:solidFill>
                  </a:rPr>
                  <a:t> </a:t>
                </a:r>
                <a:endParaRPr lang="en-US" altLang="zh-CN">
                  <a:solidFill>
                    <a:srgbClr val="FFFFFF"/>
                  </a:solidFill>
                  <a:effectLst>
                    <a:outerShdw blurRad="38100" dist="38100" dir="2700000" algn="tl">
                      <a:srgbClr val="C0C0C0"/>
                    </a:outerShdw>
                  </a:effectLst>
                </a:endParaRPr>
              </a:p>
            </p:txBody>
          </p:sp>
        </p:grpSp>
        <p:sp>
          <p:nvSpPr>
            <p:cNvPr id="86026" name="Text Box 16"/>
            <p:cNvSpPr txBox="1">
              <a:spLocks noChangeArrowheads="1"/>
            </p:cNvSpPr>
            <p:nvPr/>
          </p:nvSpPr>
          <p:spPr bwMode="gray">
            <a:xfrm>
              <a:off x="1746" y="2387"/>
              <a:ext cx="2974"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2400">
                  <a:latin typeface="楷体" pitchFamily="49" charset="-122"/>
                  <a:ea typeface="楷体" pitchFamily="49" charset="-122"/>
                </a:rPr>
                <a:t>节能服务公司实施符合条件的合同能源管理项目，将项目中的增值税应税货物转让给用能企业，</a:t>
              </a:r>
              <a:r>
                <a:rPr lang="zh-CN" altLang="en-US" sz="2400" b="1" u="sng">
                  <a:latin typeface="楷体" pitchFamily="49" charset="-122"/>
                  <a:ea typeface="楷体" pitchFamily="49" charset="-122"/>
                </a:rPr>
                <a:t>暂免征收增值税。 </a:t>
              </a:r>
              <a:endParaRPr lang="en-US" altLang="zh-CN" sz="2400" b="1" u="sng">
                <a:latin typeface="楷体" pitchFamily="49" charset="-122"/>
                <a:ea typeface="楷体" pitchFamily="49"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4258">
                                            <p:txEl>
                                              <p:pRg st="0" end="0"/>
                                            </p:txEl>
                                          </p:spTgt>
                                        </p:tgtEl>
                                        <p:attrNameLst>
                                          <p:attrName>style.visibility</p:attrName>
                                        </p:attrNameLst>
                                      </p:cBhvr>
                                      <p:to>
                                        <p:strVal val="visible"/>
                                      </p:to>
                                    </p:set>
                                    <p:animEffect transition="in" filter="fade">
                                      <p:cBhvr>
                                        <p:cTn id="7" dur="1000"/>
                                        <p:tgtEl>
                                          <p:spTgt spid="224258">
                                            <p:txEl>
                                              <p:pRg st="0" end="0"/>
                                            </p:txEl>
                                          </p:spTgt>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24259"/>
                                        </p:tgtEl>
                                        <p:attrNameLst>
                                          <p:attrName>style.visibility</p:attrName>
                                        </p:attrNameLst>
                                      </p:cBhvr>
                                      <p:to>
                                        <p:strVal val="visible"/>
                                      </p:to>
                                    </p:set>
                                    <p:animEffect transition="in" filter="wipe(left)">
                                      <p:cBhvr>
                                        <p:cTn id="11" dur="500"/>
                                        <p:tgtEl>
                                          <p:spTgt spid="224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build="p"/>
      <p:bldP spid="22425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subTitle" idx="4294967295"/>
          </p:nvPr>
        </p:nvSpPr>
        <p:spPr>
          <a:xfrm>
            <a:off x="73025" y="215900"/>
            <a:ext cx="7667625" cy="620713"/>
          </a:xfrm>
        </p:spPr>
        <p:txBody>
          <a:bodyPr/>
          <a:lstStyle/>
          <a:p>
            <a:pPr marL="0" indent="0">
              <a:lnSpc>
                <a:spcPct val="90000"/>
              </a:lnSpc>
              <a:buFont typeface="Wingdings" pitchFamily="2" charset="2"/>
              <a:buNone/>
            </a:pPr>
            <a:r>
              <a:rPr lang="zh-CN" altLang="en-US" sz="3600" b="1" i="1" smtClean="0">
                <a:solidFill>
                  <a:srgbClr val="003399"/>
                </a:solidFill>
                <a:ea typeface="宋体" charset="-122"/>
              </a:rPr>
              <a:t>一、关于增值税、营业税政策问题</a:t>
            </a:r>
          </a:p>
        </p:txBody>
      </p:sp>
      <p:sp>
        <p:nvSpPr>
          <p:cNvPr id="225283" name="Line 3"/>
          <p:cNvSpPr>
            <a:spLocks noChangeShapeType="1"/>
          </p:cNvSpPr>
          <p:nvPr/>
        </p:nvSpPr>
        <p:spPr bwMode="auto">
          <a:xfrm>
            <a:off x="0" y="836613"/>
            <a:ext cx="91440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7044" name="Group 4"/>
          <p:cNvGrpSpPr>
            <a:grpSpLocks/>
          </p:cNvGrpSpPr>
          <p:nvPr/>
        </p:nvGrpSpPr>
        <p:grpSpPr bwMode="auto">
          <a:xfrm>
            <a:off x="1547813" y="2205038"/>
            <a:ext cx="2817812" cy="4032250"/>
            <a:chOff x="528" y="1058"/>
            <a:chExt cx="1680" cy="3125"/>
          </a:xfrm>
        </p:grpSpPr>
        <p:grpSp>
          <p:nvGrpSpPr>
            <p:cNvPr id="87065" name="Group 5"/>
            <p:cNvGrpSpPr>
              <a:grpSpLocks/>
            </p:cNvGrpSpPr>
            <p:nvPr/>
          </p:nvGrpSpPr>
          <p:grpSpPr bwMode="auto">
            <a:xfrm>
              <a:off x="528" y="1296"/>
              <a:ext cx="1680" cy="2887"/>
              <a:chOff x="720" y="905"/>
              <a:chExt cx="2263" cy="3319"/>
            </a:xfrm>
          </p:grpSpPr>
          <p:sp>
            <p:nvSpPr>
              <p:cNvPr id="87072" name="AutoShape 6"/>
              <p:cNvSpPr>
                <a:spLocks noChangeArrowheads="1"/>
              </p:cNvSpPr>
              <p:nvPr/>
            </p:nvSpPr>
            <p:spPr bwMode="gray">
              <a:xfrm>
                <a:off x="720" y="905"/>
                <a:ext cx="2256" cy="2544"/>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73" name="AutoShape 7"/>
              <p:cNvSpPr>
                <a:spLocks noChangeArrowheads="1"/>
              </p:cNvSpPr>
              <p:nvPr/>
            </p:nvSpPr>
            <p:spPr bwMode="gray">
              <a:xfrm>
                <a:off x="755" y="912"/>
                <a:ext cx="2188" cy="2496"/>
              </a:xfrm>
              <a:prstGeom prst="roundRect">
                <a:avLst>
                  <a:gd name="adj" fmla="val 16667"/>
                </a:avLst>
              </a:prstGeom>
              <a:gradFill rotWithShape="1">
                <a:gsLst>
                  <a:gs pos="0">
                    <a:srgbClr val="80D4F2"/>
                  </a:gs>
                  <a:gs pos="100000">
                    <a:srgbClr val="3CA1E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74" name="AutoShape 8"/>
              <p:cNvSpPr>
                <a:spLocks noChangeArrowheads="1"/>
              </p:cNvSpPr>
              <p:nvPr/>
            </p:nvSpPr>
            <p:spPr bwMode="gray">
              <a:xfrm>
                <a:off x="773" y="2750"/>
                <a:ext cx="2158" cy="631"/>
              </a:xfrm>
              <a:prstGeom prst="roundRect">
                <a:avLst>
                  <a:gd name="adj" fmla="val 50000"/>
                </a:avLst>
              </a:prstGeom>
              <a:gradFill rotWithShape="1">
                <a:gsLst>
                  <a:gs pos="0">
                    <a:srgbClr val="80D4F2">
                      <a:alpha val="0"/>
                    </a:srgbClr>
                  </a:gs>
                  <a:gs pos="100000">
                    <a:srgbClr val="8FD9F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75" name="AutoShape 9"/>
              <p:cNvSpPr>
                <a:spLocks noChangeArrowheads="1"/>
              </p:cNvSpPr>
              <p:nvPr/>
            </p:nvSpPr>
            <p:spPr bwMode="gray">
              <a:xfrm>
                <a:off x="773" y="932"/>
                <a:ext cx="2158" cy="631"/>
              </a:xfrm>
              <a:prstGeom prst="roundRect">
                <a:avLst>
                  <a:gd name="adj" fmla="val 50000"/>
                </a:avLst>
              </a:prstGeom>
              <a:gradFill rotWithShape="1">
                <a:gsLst>
                  <a:gs pos="0">
                    <a:srgbClr val="D5F1FB"/>
                  </a:gs>
                  <a:gs pos="100000">
                    <a:srgbClr val="80D4F2">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76" name="AutoShape 10"/>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77" name="AutoShape 11"/>
              <p:cNvSpPr>
                <a:spLocks noChangeArrowheads="1"/>
              </p:cNvSpPr>
              <p:nvPr/>
            </p:nvSpPr>
            <p:spPr bwMode="gray">
              <a:xfrm>
                <a:off x="773" y="3470"/>
                <a:ext cx="2158" cy="631"/>
              </a:xfrm>
              <a:prstGeom prst="roundRect">
                <a:avLst>
                  <a:gd name="adj" fmla="val 50000"/>
                </a:avLst>
              </a:prstGeom>
              <a:gradFill rotWithShape="1">
                <a:gsLst>
                  <a:gs pos="0">
                    <a:srgbClr val="D5F1FB">
                      <a:alpha val="50000"/>
                    </a:srgbClr>
                  </a:gs>
                  <a:gs pos="100000">
                    <a:srgbClr val="80D4F2">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87066" name="Group 12"/>
            <p:cNvGrpSpPr>
              <a:grpSpLocks/>
            </p:cNvGrpSpPr>
            <p:nvPr/>
          </p:nvGrpSpPr>
          <p:grpSpPr bwMode="auto">
            <a:xfrm>
              <a:off x="1104" y="1058"/>
              <a:ext cx="498" cy="498"/>
              <a:chOff x="1289" y="582"/>
              <a:chExt cx="668" cy="668"/>
            </a:xfrm>
          </p:grpSpPr>
          <p:sp>
            <p:nvSpPr>
              <p:cNvPr id="87067" name="Oval 13"/>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68"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69"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70"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71"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grpSp>
        <p:nvGrpSpPr>
          <p:cNvPr id="87045" name="Group 18"/>
          <p:cNvGrpSpPr>
            <a:grpSpLocks/>
          </p:cNvGrpSpPr>
          <p:nvPr/>
        </p:nvGrpSpPr>
        <p:grpSpPr bwMode="auto">
          <a:xfrm>
            <a:off x="4572000" y="2205038"/>
            <a:ext cx="2879725" cy="4032250"/>
            <a:chOff x="528" y="1058"/>
            <a:chExt cx="1680" cy="3125"/>
          </a:xfrm>
        </p:grpSpPr>
        <p:grpSp>
          <p:nvGrpSpPr>
            <p:cNvPr id="87052" name="Group 19"/>
            <p:cNvGrpSpPr>
              <a:grpSpLocks/>
            </p:cNvGrpSpPr>
            <p:nvPr/>
          </p:nvGrpSpPr>
          <p:grpSpPr bwMode="auto">
            <a:xfrm>
              <a:off x="528" y="1296"/>
              <a:ext cx="1680" cy="2887"/>
              <a:chOff x="720" y="905"/>
              <a:chExt cx="2263" cy="3319"/>
            </a:xfrm>
          </p:grpSpPr>
          <p:sp>
            <p:nvSpPr>
              <p:cNvPr id="87059" name="AutoShape 20"/>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60" name="AutoShape 21"/>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61" name="AutoShape 22"/>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96ED9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62" name="AutoShape 23"/>
              <p:cNvSpPr>
                <a:spLocks noChangeArrowheads="1"/>
              </p:cNvSpPr>
              <p:nvPr/>
            </p:nvSpPr>
            <p:spPr bwMode="gray">
              <a:xfrm>
                <a:off x="773" y="932"/>
                <a:ext cx="2158" cy="631"/>
              </a:xfrm>
              <a:prstGeom prst="roundRect">
                <a:avLst>
                  <a:gd name="adj" fmla="val 50000"/>
                </a:avLst>
              </a:prstGeom>
              <a:gradFill rotWithShape="1">
                <a:gsLst>
                  <a:gs pos="0">
                    <a:srgbClr val="D7F8DA"/>
                  </a:gs>
                  <a:gs pos="100000">
                    <a:srgbClr val="88EA91">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63" name="AutoShape 24"/>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64" name="AutoShape 25"/>
              <p:cNvSpPr>
                <a:spLocks noChangeArrowheads="1"/>
              </p:cNvSpPr>
              <p:nvPr/>
            </p:nvSpPr>
            <p:spPr bwMode="gray">
              <a:xfrm>
                <a:off x="773" y="3470"/>
                <a:ext cx="2158" cy="631"/>
              </a:xfrm>
              <a:prstGeom prst="roundRect">
                <a:avLst>
                  <a:gd name="adj" fmla="val 50000"/>
                </a:avLst>
              </a:prstGeom>
              <a:gradFill rotWithShape="1">
                <a:gsLst>
                  <a:gs pos="0">
                    <a:srgbClr val="B5F0C2">
                      <a:alpha val="50000"/>
                    </a:srgbClr>
                  </a:gs>
                  <a:gs pos="100000">
                    <a:srgbClr val="21D347">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87053" name="Group 26"/>
            <p:cNvGrpSpPr>
              <a:grpSpLocks/>
            </p:cNvGrpSpPr>
            <p:nvPr/>
          </p:nvGrpSpPr>
          <p:grpSpPr bwMode="auto">
            <a:xfrm>
              <a:off x="1104" y="1058"/>
              <a:ext cx="498" cy="498"/>
              <a:chOff x="1289" y="582"/>
              <a:chExt cx="668" cy="668"/>
            </a:xfrm>
          </p:grpSpPr>
          <p:sp>
            <p:nvSpPr>
              <p:cNvPr id="87054" name="Oval 27"/>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55" name="Oval 2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56" name="Oval 2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57" name="Oval 3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7058" name="Oval 3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grpSp>
        <p:nvGrpSpPr>
          <p:cNvPr id="87046" name="Group 32"/>
          <p:cNvGrpSpPr>
            <a:grpSpLocks/>
          </p:cNvGrpSpPr>
          <p:nvPr/>
        </p:nvGrpSpPr>
        <p:grpSpPr bwMode="auto">
          <a:xfrm>
            <a:off x="900113" y="1341438"/>
            <a:ext cx="7200900" cy="3660775"/>
            <a:chOff x="567" y="845"/>
            <a:chExt cx="4536" cy="2306"/>
          </a:xfrm>
        </p:grpSpPr>
        <p:sp>
          <p:nvSpPr>
            <p:cNvPr id="87047" name="AutoShape 33"/>
            <p:cNvSpPr>
              <a:spLocks noChangeArrowheads="1"/>
            </p:cNvSpPr>
            <p:nvPr/>
          </p:nvSpPr>
          <p:spPr bwMode="gray">
            <a:xfrm>
              <a:off x="567" y="845"/>
              <a:ext cx="4536" cy="314"/>
            </a:xfrm>
            <a:prstGeom prst="roundRect">
              <a:avLst>
                <a:gd name="adj" fmla="val 50000"/>
              </a:avLst>
            </a:prstGeom>
            <a:solidFill>
              <a:srgbClr val="3366FF"/>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zh-CN" altLang="en-US" sz="2400" b="1">
                  <a:solidFill>
                    <a:schemeClr val="accent1"/>
                  </a:solidFill>
                </a:rPr>
                <a:t> </a:t>
              </a:r>
              <a:r>
                <a:rPr lang="zh-CN" altLang="en-US" sz="2400" b="1">
                  <a:solidFill>
                    <a:schemeClr val="bg1"/>
                  </a:solidFill>
                </a:rPr>
                <a:t>（三）本条所称“符合条件”是指同时满足以下条件：</a:t>
              </a:r>
              <a:r>
                <a:rPr lang="zh-CN" altLang="en-US" sz="2400">
                  <a:solidFill>
                    <a:schemeClr val="bg1"/>
                  </a:solidFill>
                </a:rPr>
                <a:t> </a:t>
              </a:r>
              <a:endParaRPr lang="en-US" altLang="zh-CN" sz="2400">
                <a:solidFill>
                  <a:schemeClr val="bg1"/>
                </a:solidFill>
              </a:endParaRPr>
            </a:p>
          </p:txBody>
        </p:sp>
        <p:sp>
          <p:nvSpPr>
            <p:cNvPr id="87048" name="Text Box 34"/>
            <p:cNvSpPr txBox="1">
              <a:spLocks noChangeArrowheads="1"/>
            </p:cNvSpPr>
            <p:nvPr/>
          </p:nvSpPr>
          <p:spPr bwMode="gray">
            <a:xfrm>
              <a:off x="1703" y="1434"/>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1</a:t>
              </a:r>
            </a:p>
          </p:txBody>
        </p:sp>
        <p:sp>
          <p:nvSpPr>
            <p:cNvPr id="87049" name="Text Box 35"/>
            <p:cNvSpPr txBox="1">
              <a:spLocks noChangeArrowheads="1"/>
            </p:cNvSpPr>
            <p:nvPr/>
          </p:nvSpPr>
          <p:spPr bwMode="gray">
            <a:xfrm>
              <a:off x="1111" y="1823"/>
              <a:ext cx="1542"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600">
                  <a:solidFill>
                    <a:srgbClr val="000000"/>
                  </a:solidFill>
                  <a:latin typeface="Verdana" pitchFamily="34" charset="0"/>
                </a:rPr>
                <a:t>节能服务公司实施合同能源管理项目相关技术应符合国家质量监督检验检疫总局和国家标准化管理委员会发布的</a:t>
              </a:r>
              <a:r>
                <a:rPr lang="en-US" altLang="zh-CN" sz="1600">
                  <a:solidFill>
                    <a:srgbClr val="000000"/>
                  </a:solidFill>
                  <a:latin typeface="Verdana" pitchFamily="34" charset="0"/>
                </a:rPr>
                <a:t>《</a:t>
              </a:r>
              <a:r>
                <a:rPr lang="zh-CN" altLang="en-US" sz="1600">
                  <a:solidFill>
                    <a:srgbClr val="000000"/>
                  </a:solidFill>
                  <a:latin typeface="Verdana" pitchFamily="34" charset="0"/>
                </a:rPr>
                <a:t>合同能源管理技术通则</a:t>
              </a:r>
              <a:r>
                <a:rPr lang="en-US" altLang="zh-CN" sz="1600">
                  <a:solidFill>
                    <a:srgbClr val="000000"/>
                  </a:solidFill>
                  <a:latin typeface="Verdana" pitchFamily="34" charset="0"/>
                </a:rPr>
                <a:t>》</a:t>
              </a:r>
            </a:p>
            <a:p>
              <a:r>
                <a:rPr lang="zh-CN" altLang="en-US" sz="1600">
                  <a:solidFill>
                    <a:srgbClr val="000000"/>
                  </a:solidFill>
                  <a:latin typeface="Verdana" pitchFamily="34" charset="0"/>
                </a:rPr>
                <a:t>（</a:t>
              </a:r>
              <a:r>
                <a:rPr lang="en-US" altLang="zh-CN" sz="1600">
                  <a:solidFill>
                    <a:srgbClr val="000000"/>
                  </a:solidFill>
                  <a:latin typeface="Verdana" pitchFamily="34" charset="0"/>
                </a:rPr>
                <a:t>GB/T24915-2010</a:t>
              </a:r>
              <a:r>
                <a:rPr lang="zh-CN" altLang="en-US" sz="1600">
                  <a:solidFill>
                    <a:srgbClr val="000000"/>
                  </a:solidFill>
                  <a:latin typeface="Verdana" pitchFamily="34" charset="0"/>
                </a:rPr>
                <a:t>）规定的技术要求；</a:t>
              </a:r>
              <a:r>
                <a:rPr lang="zh-CN" altLang="en-US" sz="1600">
                  <a:solidFill>
                    <a:schemeClr val="tx1"/>
                  </a:solidFill>
                </a:rPr>
                <a:t> </a:t>
              </a:r>
              <a:endParaRPr lang="en-US" altLang="zh-CN" sz="1600">
                <a:solidFill>
                  <a:schemeClr val="tx1"/>
                </a:solidFill>
              </a:endParaRPr>
            </a:p>
          </p:txBody>
        </p:sp>
        <p:sp>
          <p:nvSpPr>
            <p:cNvPr id="87050" name="Text Box 36"/>
            <p:cNvSpPr txBox="1">
              <a:spLocks noChangeArrowheads="1"/>
            </p:cNvSpPr>
            <p:nvPr/>
          </p:nvSpPr>
          <p:spPr bwMode="gray">
            <a:xfrm>
              <a:off x="3655" y="143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2</a:t>
              </a:r>
            </a:p>
          </p:txBody>
        </p:sp>
        <p:sp>
          <p:nvSpPr>
            <p:cNvPr id="87051" name="Text Box 37"/>
            <p:cNvSpPr txBox="1">
              <a:spLocks noChangeArrowheads="1"/>
            </p:cNvSpPr>
            <p:nvPr/>
          </p:nvSpPr>
          <p:spPr bwMode="gray">
            <a:xfrm>
              <a:off x="3016" y="1797"/>
              <a:ext cx="1588"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500">
                  <a:solidFill>
                    <a:srgbClr val="000000"/>
                  </a:solidFill>
                  <a:latin typeface="Verdana" pitchFamily="34" charset="0"/>
                </a:rPr>
                <a:t>节能服务公司与用能企业签订</a:t>
              </a:r>
              <a:r>
                <a:rPr lang="en-US" altLang="zh-CN" sz="1500">
                  <a:solidFill>
                    <a:srgbClr val="000000"/>
                  </a:solidFill>
                  <a:latin typeface="Verdana" pitchFamily="34" charset="0"/>
                </a:rPr>
                <a:t>《</a:t>
              </a:r>
              <a:r>
                <a:rPr lang="zh-CN" altLang="en-US" sz="1500">
                  <a:solidFill>
                    <a:srgbClr val="000000"/>
                  </a:solidFill>
                  <a:latin typeface="Verdana" pitchFamily="34" charset="0"/>
                </a:rPr>
                <a:t>节能效益分享型</a:t>
              </a:r>
              <a:r>
                <a:rPr lang="en-US" altLang="zh-CN" sz="1500">
                  <a:solidFill>
                    <a:srgbClr val="000000"/>
                  </a:solidFill>
                  <a:latin typeface="Verdana" pitchFamily="34" charset="0"/>
                </a:rPr>
                <a:t>》</a:t>
              </a:r>
              <a:r>
                <a:rPr lang="zh-CN" altLang="en-US" sz="1500">
                  <a:solidFill>
                    <a:srgbClr val="000000"/>
                  </a:solidFill>
                  <a:latin typeface="Verdana" pitchFamily="34" charset="0"/>
                </a:rPr>
                <a:t>合同，其合同格式和内容，符合</a:t>
              </a:r>
              <a:r>
                <a:rPr lang="en-US" altLang="zh-CN" sz="1500">
                  <a:solidFill>
                    <a:srgbClr val="000000"/>
                  </a:solidFill>
                  <a:latin typeface="Verdana" pitchFamily="34" charset="0"/>
                </a:rPr>
                <a:t>《</a:t>
              </a:r>
              <a:r>
                <a:rPr lang="zh-CN" altLang="en-US" sz="1500">
                  <a:solidFill>
                    <a:srgbClr val="000000"/>
                  </a:solidFill>
                  <a:latin typeface="Verdana" pitchFamily="34" charset="0"/>
                </a:rPr>
                <a:t>合同法</a:t>
              </a:r>
              <a:r>
                <a:rPr lang="en-US" altLang="zh-CN" sz="1500">
                  <a:solidFill>
                    <a:srgbClr val="000000"/>
                  </a:solidFill>
                  <a:latin typeface="Verdana" pitchFamily="34" charset="0"/>
                </a:rPr>
                <a:t>》</a:t>
              </a:r>
              <a:r>
                <a:rPr lang="zh-CN" altLang="en-US" sz="1500">
                  <a:solidFill>
                    <a:srgbClr val="000000"/>
                  </a:solidFill>
                  <a:latin typeface="Verdana" pitchFamily="34" charset="0"/>
                </a:rPr>
                <a:t>和国家质量监督检验检疫总局和国家标准化管理委员会发布的</a:t>
              </a:r>
              <a:r>
                <a:rPr lang="en-US" altLang="zh-CN" sz="1500">
                  <a:solidFill>
                    <a:srgbClr val="000000"/>
                  </a:solidFill>
                  <a:latin typeface="Verdana" pitchFamily="34" charset="0"/>
                </a:rPr>
                <a:t>《</a:t>
              </a:r>
              <a:r>
                <a:rPr lang="zh-CN" altLang="en-US" sz="1500">
                  <a:solidFill>
                    <a:srgbClr val="000000"/>
                  </a:solidFill>
                  <a:latin typeface="Verdana" pitchFamily="34" charset="0"/>
                </a:rPr>
                <a:t>合同能源管理技术通则</a:t>
              </a:r>
              <a:r>
                <a:rPr lang="en-US" altLang="zh-CN" sz="1500">
                  <a:solidFill>
                    <a:srgbClr val="000000"/>
                  </a:solidFill>
                  <a:latin typeface="Verdana" pitchFamily="34" charset="0"/>
                </a:rPr>
                <a:t>》</a:t>
              </a:r>
            </a:p>
            <a:p>
              <a:r>
                <a:rPr lang="zh-CN" altLang="en-US" sz="1500">
                  <a:solidFill>
                    <a:srgbClr val="000000"/>
                  </a:solidFill>
                  <a:latin typeface="Verdana" pitchFamily="34" charset="0"/>
                </a:rPr>
                <a:t>（</a:t>
              </a:r>
              <a:r>
                <a:rPr lang="en-US" altLang="zh-CN" sz="1500">
                  <a:solidFill>
                    <a:srgbClr val="000000"/>
                  </a:solidFill>
                  <a:latin typeface="Verdana" pitchFamily="34" charset="0"/>
                </a:rPr>
                <a:t>GB/T24915-2010</a:t>
              </a:r>
              <a:r>
                <a:rPr lang="zh-CN" altLang="en-US" sz="1500">
                  <a:solidFill>
                    <a:srgbClr val="000000"/>
                  </a:solidFill>
                  <a:latin typeface="Verdana" pitchFamily="34" charset="0"/>
                </a:rPr>
                <a:t>）等规定。 </a:t>
              </a:r>
              <a:endParaRPr lang="en-US" altLang="zh-CN" sz="1500">
                <a:solidFill>
                  <a:srgbClr val="000000"/>
                </a:solidFill>
                <a:latin typeface="Verdana"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5282">
                                            <p:txEl>
                                              <p:pRg st="0" end="0"/>
                                            </p:txEl>
                                          </p:spTgt>
                                        </p:tgtEl>
                                        <p:attrNameLst>
                                          <p:attrName>style.visibility</p:attrName>
                                        </p:attrNameLst>
                                      </p:cBhvr>
                                      <p:to>
                                        <p:strVal val="visible"/>
                                      </p:to>
                                    </p:set>
                                    <p:animEffect transition="in" filter="fade">
                                      <p:cBhvr>
                                        <p:cTn id="7" dur="1000"/>
                                        <p:tgtEl>
                                          <p:spTgt spid="225282">
                                            <p:txEl>
                                              <p:pRg st="0" end="0"/>
                                            </p:txEl>
                                          </p:spTgt>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25283"/>
                                        </p:tgtEl>
                                        <p:attrNameLst>
                                          <p:attrName>style.visibility</p:attrName>
                                        </p:attrNameLst>
                                      </p:cBhvr>
                                      <p:to>
                                        <p:strVal val="visible"/>
                                      </p:to>
                                    </p:set>
                                    <p:animEffect transition="in" filter="wipe(left)">
                                      <p:cBhvr>
                                        <p:cTn id="11" dur="500"/>
                                        <p:tgtEl>
                                          <p:spTgt spid="225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build="p"/>
      <p:bldP spid="22528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subTitle" idx="4294967295"/>
          </p:nvPr>
        </p:nvSpPr>
        <p:spPr>
          <a:xfrm>
            <a:off x="80963" y="215900"/>
            <a:ext cx="7011987" cy="620713"/>
          </a:xfrm>
        </p:spPr>
        <p:txBody>
          <a:bodyPr/>
          <a:lstStyle/>
          <a:p>
            <a:pPr marL="0" indent="0">
              <a:lnSpc>
                <a:spcPct val="80000"/>
              </a:lnSpc>
              <a:buFont typeface="Wingdings" pitchFamily="2" charset="2"/>
              <a:buNone/>
            </a:pPr>
            <a:r>
              <a:rPr lang="zh-CN" altLang="en-US" sz="4000" b="1" i="1" smtClean="0">
                <a:solidFill>
                  <a:srgbClr val="003399"/>
                </a:solidFill>
                <a:ea typeface="宋体" charset="-122"/>
              </a:rPr>
              <a:t>二、关于企业所得税政策问题</a:t>
            </a:r>
            <a:r>
              <a:rPr lang="zh-CN" altLang="en-US" sz="2800" smtClean="0">
                <a:ea typeface="宋体" charset="-122"/>
              </a:rPr>
              <a:t> </a:t>
            </a:r>
          </a:p>
        </p:txBody>
      </p:sp>
      <p:sp>
        <p:nvSpPr>
          <p:cNvPr id="226307" name="Line 3"/>
          <p:cNvSpPr>
            <a:spLocks noChangeShapeType="1"/>
          </p:cNvSpPr>
          <p:nvPr/>
        </p:nvSpPr>
        <p:spPr bwMode="auto">
          <a:xfrm>
            <a:off x="0" y="836613"/>
            <a:ext cx="91440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68" name="AutoShape 4"/>
          <p:cNvSpPr>
            <a:spLocks noChangeArrowheads="1"/>
          </p:cNvSpPr>
          <p:nvPr/>
        </p:nvSpPr>
        <p:spPr bwMode="gray">
          <a:xfrm>
            <a:off x="1187450" y="1341438"/>
            <a:ext cx="6424613" cy="4321175"/>
          </a:xfrm>
          <a:prstGeom prst="roundRect">
            <a:avLst>
              <a:gd name="adj" fmla="val 10889"/>
            </a:avLst>
          </a:prstGeom>
          <a:solidFill>
            <a:srgbClr val="FFFF99"/>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226309" name="AutoShape 5"/>
          <p:cNvSpPr>
            <a:spLocks noChangeArrowheads="1"/>
          </p:cNvSpPr>
          <p:nvPr/>
        </p:nvSpPr>
        <p:spPr bwMode="gray">
          <a:xfrm>
            <a:off x="1331913" y="1844675"/>
            <a:ext cx="1239837" cy="3606800"/>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226310" name="Freeform 6"/>
          <p:cNvSpPr>
            <a:spLocks/>
          </p:cNvSpPr>
          <p:nvPr/>
        </p:nvSpPr>
        <p:spPr bwMode="gray">
          <a:xfrm>
            <a:off x="1409700" y="2076450"/>
            <a:ext cx="617538" cy="18034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88071" name="Text Box 7"/>
          <p:cNvSpPr txBox="1">
            <a:spLocks noChangeArrowheads="1"/>
          </p:cNvSpPr>
          <p:nvPr/>
        </p:nvSpPr>
        <p:spPr bwMode="gray">
          <a:xfrm>
            <a:off x="1387475" y="3333750"/>
            <a:ext cx="11033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zh-CN" altLang="en-US" sz="2400" b="1">
                <a:solidFill>
                  <a:schemeClr val="tx1"/>
                </a:solidFill>
              </a:rPr>
              <a:t>（一）</a:t>
            </a:r>
            <a:endParaRPr lang="en-US" altLang="zh-CN" sz="2400" b="1">
              <a:solidFill>
                <a:schemeClr val="tx1"/>
              </a:solidFill>
            </a:endParaRPr>
          </a:p>
        </p:txBody>
      </p:sp>
      <p:sp>
        <p:nvSpPr>
          <p:cNvPr id="88072" name="Text Box 8"/>
          <p:cNvSpPr txBox="1">
            <a:spLocks noChangeArrowheads="1"/>
          </p:cNvSpPr>
          <p:nvPr/>
        </p:nvSpPr>
        <p:spPr bwMode="gray">
          <a:xfrm>
            <a:off x="2735263" y="2081213"/>
            <a:ext cx="47212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2400">
                <a:latin typeface="楷体" pitchFamily="49" charset="-122"/>
                <a:ea typeface="楷体" pitchFamily="49" charset="-122"/>
              </a:rPr>
              <a:t>对符合条件的节能服务公司实施合同能源管理项目，符合企业所得税税法有关规定的，自项目取得第一笔生产经营收入所属纳税年度起，</a:t>
            </a:r>
            <a:r>
              <a:rPr lang="zh-CN" altLang="en-US" sz="2400" b="1" u="sng">
                <a:latin typeface="楷体" pitchFamily="49" charset="-122"/>
                <a:ea typeface="楷体" pitchFamily="49" charset="-122"/>
              </a:rPr>
              <a:t>第一年至第三年免征企业所得税，第四年至第六年按照</a:t>
            </a:r>
            <a:r>
              <a:rPr lang="en-US" altLang="zh-CN" sz="2400" b="1" u="sng">
                <a:latin typeface="楷体" pitchFamily="49" charset="-122"/>
                <a:ea typeface="楷体" pitchFamily="49" charset="-122"/>
              </a:rPr>
              <a:t>25%</a:t>
            </a:r>
            <a:r>
              <a:rPr lang="zh-CN" altLang="en-US" sz="2400" b="1" u="sng">
                <a:latin typeface="楷体" pitchFamily="49" charset="-122"/>
                <a:ea typeface="楷体" pitchFamily="49" charset="-122"/>
              </a:rPr>
              <a:t>的法定税率减半征收企业所得税。</a:t>
            </a:r>
            <a:r>
              <a:rPr lang="zh-CN" altLang="en-US" sz="2400" b="1" u="sng">
                <a:solidFill>
                  <a:schemeClr val="accent1"/>
                </a:solidFill>
              </a:rPr>
              <a:t> </a:t>
            </a:r>
            <a:endParaRPr lang="en-US" altLang="zh-CN" sz="2400" b="1" u="sng">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6306">
                                            <p:txEl>
                                              <p:pRg st="0" end="0"/>
                                            </p:txEl>
                                          </p:spTgt>
                                        </p:tgtEl>
                                        <p:attrNameLst>
                                          <p:attrName>style.visibility</p:attrName>
                                        </p:attrNameLst>
                                      </p:cBhvr>
                                      <p:to>
                                        <p:strVal val="visible"/>
                                      </p:to>
                                    </p:set>
                                    <p:animEffect transition="in" filter="fade">
                                      <p:cBhvr>
                                        <p:cTn id="7" dur="1000"/>
                                        <p:tgtEl>
                                          <p:spTgt spid="226306">
                                            <p:txEl>
                                              <p:pRg st="0" end="0"/>
                                            </p:txEl>
                                          </p:spTgt>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26307"/>
                                        </p:tgtEl>
                                        <p:attrNameLst>
                                          <p:attrName>style.visibility</p:attrName>
                                        </p:attrNameLst>
                                      </p:cBhvr>
                                      <p:to>
                                        <p:strVal val="visible"/>
                                      </p:to>
                                    </p:set>
                                    <p:animEffect transition="in" filter="wipe(left)">
                                      <p:cBhvr>
                                        <p:cTn id="11" dur="500"/>
                                        <p:tgtEl>
                                          <p:spTgt spid="226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build="p"/>
      <p:bldP spid="22630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Line 3"/>
          <p:cNvSpPr>
            <a:spLocks noChangeShapeType="1"/>
          </p:cNvSpPr>
          <p:nvPr/>
        </p:nvSpPr>
        <p:spPr bwMode="auto">
          <a:xfrm>
            <a:off x="0" y="836613"/>
            <a:ext cx="91440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9091" name="Group 4"/>
          <p:cNvGrpSpPr>
            <a:grpSpLocks/>
          </p:cNvGrpSpPr>
          <p:nvPr/>
        </p:nvGrpSpPr>
        <p:grpSpPr bwMode="auto">
          <a:xfrm>
            <a:off x="1116013" y="2636838"/>
            <a:ext cx="2170112" cy="3730625"/>
            <a:chOff x="528" y="1058"/>
            <a:chExt cx="1680" cy="3125"/>
          </a:xfrm>
        </p:grpSpPr>
        <p:grpSp>
          <p:nvGrpSpPr>
            <p:cNvPr id="89129" name="Group 5"/>
            <p:cNvGrpSpPr>
              <a:grpSpLocks/>
            </p:cNvGrpSpPr>
            <p:nvPr/>
          </p:nvGrpSpPr>
          <p:grpSpPr bwMode="auto">
            <a:xfrm>
              <a:off x="528" y="1296"/>
              <a:ext cx="1680" cy="2887"/>
              <a:chOff x="720" y="905"/>
              <a:chExt cx="2263" cy="3319"/>
            </a:xfrm>
          </p:grpSpPr>
          <p:sp>
            <p:nvSpPr>
              <p:cNvPr id="89136" name="AutoShape 6"/>
              <p:cNvSpPr>
                <a:spLocks noChangeArrowheads="1"/>
              </p:cNvSpPr>
              <p:nvPr/>
            </p:nvSpPr>
            <p:spPr bwMode="gray">
              <a:xfrm>
                <a:off x="720" y="905"/>
                <a:ext cx="2256" cy="2544"/>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37" name="AutoShape 7"/>
              <p:cNvSpPr>
                <a:spLocks noChangeArrowheads="1"/>
              </p:cNvSpPr>
              <p:nvPr/>
            </p:nvSpPr>
            <p:spPr bwMode="gray">
              <a:xfrm>
                <a:off x="755" y="912"/>
                <a:ext cx="2188" cy="2496"/>
              </a:xfrm>
              <a:prstGeom prst="roundRect">
                <a:avLst>
                  <a:gd name="adj" fmla="val 16667"/>
                </a:avLst>
              </a:prstGeom>
              <a:gradFill rotWithShape="1">
                <a:gsLst>
                  <a:gs pos="0">
                    <a:srgbClr val="80D4F2"/>
                  </a:gs>
                  <a:gs pos="100000">
                    <a:srgbClr val="3CA1E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38" name="AutoShape 8"/>
              <p:cNvSpPr>
                <a:spLocks noChangeArrowheads="1"/>
              </p:cNvSpPr>
              <p:nvPr/>
            </p:nvSpPr>
            <p:spPr bwMode="gray">
              <a:xfrm>
                <a:off x="773" y="2750"/>
                <a:ext cx="2158" cy="631"/>
              </a:xfrm>
              <a:prstGeom prst="roundRect">
                <a:avLst>
                  <a:gd name="adj" fmla="val 50000"/>
                </a:avLst>
              </a:prstGeom>
              <a:gradFill rotWithShape="1">
                <a:gsLst>
                  <a:gs pos="0">
                    <a:srgbClr val="80D4F2">
                      <a:alpha val="0"/>
                    </a:srgbClr>
                  </a:gs>
                  <a:gs pos="100000">
                    <a:srgbClr val="8FD9F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39" name="AutoShape 9"/>
              <p:cNvSpPr>
                <a:spLocks noChangeArrowheads="1"/>
              </p:cNvSpPr>
              <p:nvPr/>
            </p:nvSpPr>
            <p:spPr bwMode="gray">
              <a:xfrm>
                <a:off x="773" y="932"/>
                <a:ext cx="2158" cy="631"/>
              </a:xfrm>
              <a:prstGeom prst="roundRect">
                <a:avLst>
                  <a:gd name="adj" fmla="val 50000"/>
                </a:avLst>
              </a:prstGeom>
              <a:gradFill rotWithShape="1">
                <a:gsLst>
                  <a:gs pos="0">
                    <a:srgbClr val="D5F1FB"/>
                  </a:gs>
                  <a:gs pos="100000">
                    <a:srgbClr val="80D4F2">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40" name="AutoShape 10"/>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41" name="AutoShape 11"/>
              <p:cNvSpPr>
                <a:spLocks noChangeArrowheads="1"/>
              </p:cNvSpPr>
              <p:nvPr/>
            </p:nvSpPr>
            <p:spPr bwMode="gray">
              <a:xfrm>
                <a:off x="773" y="3470"/>
                <a:ext cx="2158" cy="631"/>
              </a:xfrm>
              <a:prstGeom prst="roundRect">
                <a:avLst>
                  <a:gd name="adj" fmla="val 50000"/>
                </a:avLst>
              </a:prstGeom>
              <a:gradFill rotWithShape="1">
                <a:gsLst>
                  <a:gs pos="0">
                    <a:srgbClr val="D5F1FB">
                      <a:alpha val="50000"/>
                    </a:srgbClr>
                  </a:gs>
                  <a:gs pos="100000">
                    <a:srgbClr val="80D4F2">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89130" name="Group 12"/>
            <p:cNvGrpSpPr>
              <a:grpSpLocks/>
            </p:cNvGrpSpPr>
            <p:nvPr/>
          </p:nvGrpSpPr>
          <p:grpSpPr bwMode="auto">
            <a:xfrm>
              <a:off x="1104" y="1058"/>
              <a:ext cx="498" cy="498"/>
              <a:chOff x="1289" y="582"/>
              <a:chExt cx="668" cy="668"/>
            </a:xfrm>
          </p:grpSpPr>
          <p:sp>
            <p:nvSpPr>
              <p:cNvPr id="89131" name="Oval 13"/>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32"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33"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34"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35"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grpSp>
        <p:nvGrpSpPr>
          <p:cNvPr id="89092" name="Group 18"/>
          <p:cNvGrpSpPr>
            <a:grpSpLocks/>
          </p:cNvGrpSpPr>
          <p:nvPr/>
        </p:nvGrpSpPr>
        <p:grpSpPr bwMode="auto">
          <a:xfrm>
            <a:off x="3419475" y="2636838"/>
            <a:ext cx="2305050" cy="3730625"/>
            <a:chOff x="528" y="1058"/>
            <a:chExt cx="1680" cy="3125"/>
          </a:xfrm>
        </p:grpSpPr>
        <p:grpSp>
          <p:nvGrpSpPr>
            <p:cNvPr id="89116" name="Group 19"/>
            <p:cNvGrpSpPr>
              <a:grpSpLocks/>
            </p:cNvGrpSpPr>
            <p:nvPr/>
          </p:nvGrpSpPr>
          <p:grpSpPr bwMode="auto">
            <a:xfrm>
              <a:off x="528" y="1296"/>
              <a:ext cx="1680" cy="2887"/>
              <a:chOff x="720" y="905"/>
              <a:chExt cx="2263" cy="3319"/>
            </a:xfrm>
          </p:grpSpPr>
          <p:sp>
            <p:nvSpPr>
              <p:cNvPr id="89123" name="AutoShape 20"/>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24" name="AutoShape 21"/>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25" name="AutoShape 22"/>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96ED9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26" name="AutoShape 23"/>
              <p:cNvSpPr>
                <a:spLocks noChangeArrowheads="1"/>
              </p:cNvSpPr>
              <p:nvPr/>
            </p:nvSpPr>
            <p:spPr bwMode="gray">
              <a:xfrm>
                <a:off x="773" y="932"/>
                <a:ext cx="2158" cy="631"/>
              </a:xfrm>
              <a:prstGeom prst="roundRect">
                <a:avLst>
                  <a:gd name="adj" fmla="val 50000"/>
                </a:avLst>
              </a:prstGeom>
              <a:gradFill rotWithShape="1">
                <a:gsLst>
                  <a:gs pos="0">
                    <a:srgbClr val="D7F8DA"/>
                  </a:gs>
                  <a:gs pos="100000">
                    <a:srgbClr val="88EA91">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27" name="AutoShape 24"/>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28" name="AutoShape 25"/>
              <p:cNvSpPr>
                <a:spLocks noChangeArrowheads="1"/>
              </p:cNvSpPr>
              <p:nvPr/>
            </p:nvSpPr>
            <p:spPr bwMode="gray">
              <a:xfrm>
                <a:off x="773" y="3470"/>
                <a:ext cx="2158" cy="631"/>
              </a:xfrm>
              <a:prstGeom prst="roundRect">
                <a:avLst>
                  <a:gd name="adj" fmla="val 50000"/>
                </a:avLst>
              </a:prstGeom>
              <a:gradFill rotWithShape="1">
                <a:gsLst>
                  <a:gs pos="0">
                    <a:srgbClr val="B5F0C2">
                      <a:alpha val="50000"/>
                    </a:srgbClr>
                  </a:gs>
                  <a:gs pos="100000">
                    <a:srgbClr val="21D347">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89117" name="Group 26"/>
            <p:cNvGrpSpPr>
              <a:grpSpLocks/>
            </p:cNvGrpSpPr>
            <p:nvPr/>
          </p:nvGrpSpPr>
          <p:grpSpPr bwMode="auto">
            <a:xfrm>
              <a:off x="1104" y="1058"/>
              <a:ext cx="498" cy="498"/>
              <a:chOff x="1289" y="582"/>
              <a:chExt cx="668" cy="668"/>
            </a:xfrm>
          </p:grpSpPr>
          <p:sp>
            <p:nvSpPr>
              <p:cNvPr id="89118" name="Oval 27"/>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19" name="Oval 2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20" name="Oval 2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21" name="Oval 3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22" name="Oval 3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grpSp>
        <p:nvGrpSpPr>
          <p:cNvPr id="89093" name="Group 32"/>
          <p:cNvGrpSpPr>
            <a:grpSpLocks/>
          </p:cNvGrpSpPr>
          <p:nvPr/>
        </p:nvGrpSpPr>
        <p:grpSpPr bwMode="auto">
          <a:xfrm>
            <a:off x="5867400" y="2636838"/>
            <a:ext cx="2305050" cy="3730625"/>
            <a:chOff x="528" y="1058"/>
            <a:chExt cx="1680" cy="3125"/>
          </a:xfrm>
        </p:grpSpPr>
        <p:grpSp>
          <p:nvGrpSpPr>
            <p:cNvPr id="89103" name="Group 33"/>
            <p:cNvGrpSpPr>
              <a:grpSpLocks/>
            </p:cNvGrpSpPr>
            <p:nvPr/>
          </p:nvGrpSpPr>
          <p:grpSpPr bwMode="auto">
            <a:xfrm>
              <a:off x="528" y="1296"/>
              <a:ext cx="1680" cy="2887"/>
              <a:chOff x="720" y="905"/>
              <a:chExt cx="2263" cy="3319"/>
            </a:xfrm>
          </p:grpSpPr>
          <p:sp>
            <p:nvSpPr>
              <p:cNvPr id="89110" name="AutoShape 34"/>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11" name="AutoShape 35"/>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12" name="AutoShape 36"/>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DEE9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13" name="AutoShape 37"/>
              <p:cNvSpPr>
                <a:spLocks noChangeArrowheads="1"/>
              </p:cNvSpPr>
              <p:nvPr/>
            </p:nvSpPr>
            <p:spPr bwMode="gray">
              <a:xfrm>
                <a:off x="773" y="932"/>
                <a:ext cx="2158" cy="631"/>
              </a:xfrm>
              <a:prstGeom prst="roundRect">
                <a:avLst>
                  <a:gd name="adj" fmla="val 50000"/>
                </a:avLst>
              </a:prstGeom>
              <a:gradFill rotWithShape="1">
                <a:gsLst>
                  <a:gs pos="0">
                    <a:srgbClr val="F8F9D7"/>
                  </a:gs>
                  <a:gs pos="100000">
                    <a:srgbClr val="EAEC8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14" name="AutoShape 38"/>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15" name="AutoShape 39"/>
              <p:cNvSpPr>
                <a:spLocks noChangeArrowheads="1"/>
              </p:cNvSpPr>
              <p:nvPr/>
            </p:nvSpPr>
            <p:spPr bwMode="gray">
              <a:xfrm>
                <a:off x="773" y="3470"/>
                <a:ext cx="2158" cy="631"/>
              </a:xfrm>
              <a:prstGeom prst="roundRect">
                <a:avLst>
                  <a:gd name="adj" fmla="val 50000"/>
                </a:avLst>
              </a:prstGeom>
              <a:gradFill rotWithShape="1">
                <a:gsLst>
                  <a:gs pos="0">
                    <a:srgbClr val="F8F9D7">
                      <a:alpha val="50000"/>
                    </a:srgbClr>
                  </a:gs>
                  <a:gs pos="100000">
                    <a:srgbClr val="EAEC8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89104" name="Group 40"/>
            <p:cNvGrpSpPr>
              <a:grpSpLocks/>
            </p:cNvGrpSpPr>
            <p:nvPr/>
          </p:nvGrpSpPr>
          <p:grpSpPr bwMode="auto">
            <a:xfrm>
              <a:off x="1104" y="1058"/>
              <a:ext cx="498" cy="498"/>
              <a:chOff x="1289" y="582"/>
              <a:chExt cx="668" cy="668"/>
            </a:xfrm>
          </p:grpSpPr>
          <p:sp>
            <p:nvSpPr>
              <p:cNvPr id="89105" name="Oval 41"/>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06" name="Oval 4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07" name="Oval 4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08" name="Oval 4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89109" name="Oval 4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grpSp>
        <p:nvGrpSpPr>
          <p:cNvPr id="89094" name="Group 46"/>
          <p:cNvGrpSpPr>
            <a:grpSpLocks/>
          </p:cNvGrpSpPr>
          <p:nvPr/>
        </p:nvGrpSpPr>
        <p:grpSpPr bwMode="auto">
          <a:xfrm>
            <a:off x="755650" y="1125538"/>
            <a:ext cx="7632700" cy="4333875"/>
            <a:chOff x="476" y="709"/>
            <a:chExt cx="4808" cy="2730"/>
          </a:xfrm>
        </p:grpSpPr>
        <p:sp>
          <p:nvSpPr>
            <p:cNvPr id="89096" name="Text Box 47"/>
            <p:cNvSpPr txBox="1">
              <a:spLocks noChangeArrowheads="1"/>
            </p:cNvSpPr>
            <p:nvPr/>
          </p:nvSpPr>
          <p:spPr bwMode="gray">
            <a:xfrm>
              <a:off x="1246" y="170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1</a:t>
              </a:r>
            </a:p>
          </p:txBody>
        </p:sp>
        <p:sp>
          <p:nvSpPr>
            <p:cNvPr id="89097" name="Text Box 48"/>
            <p:cNvSpPr txBox="1">
              <a:spLocks noChangeArrowheads="1"/>
            </p:cNvSpPr>
            <p:nvPr/>
          </p:nvSpPr>
          <p:spPr bwMode="gray">
            <a:xfrm>
              <a:off x="793" y="1979"/>
              <a:ext cx="1255"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600">
                  <a:solidFill>
                    <a:schemeClr val="tx1"/>
                  </a:solidFill>
                  <a:latin typeface="楷体" pitchFamily="49" charset="-122"/>
                  <a:ea typeface="楷体" pitchFamily="49" charset="-122"/>
                </a:rPr>
                <a:t>用能企业按照能源管理合同实际支付给节能服务公司的合理支出，均可以在计算当期应纳税所得额时扣除，不再区分服务费用和资产价款进行税务处理； </a:t>
              </a:r>
              <a:endParaRPr lang="en-US" altLang="zh-CN" sz="1600">
                <a:solidFill>
                  <a:schemeClr val="tx1"/>
                </a:solidFill>
                <a:latin typeface="楷体" pitchFamily="49" charset="-122"/>
                <a:ea typeface="楷体" pitchFamily="49" charset="-122"/>
              </a:endParaRPr>
            </a:p>
          </p:txBody>
        </p:sp>
        <p:sp>
          <p:nvSpPr>
            <p:cNvPr id="89098" name="Text Box 49"/>
            <p:cNvSpPr txBox="1">
              <a:spLocks noChangeArrowheads="1"/>
            </p:cNvSpPr>
            <p:nvPr/>
          </p:nvSpPr>
          <p:spPr bwMode="gray">
            <a:xfrm>
              <a:off x="2747" y="169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2</a:t>
              </a:r>
            </a:p>
          </p:txBody>
        </p:sp>
        <p:sp>
          <p:nvSpPr>
            <p:cNvPr id="89099" name="Text Box 50"/>
            <p:cNvSpPr txBox="1">
              <a:spLocks noChangeArrowheads="1"/>
            </p:cNvSpPr>
            <p:nvPr/>
          </p:nvSpPr>
          <p:spPr bwMode="gray">
            <a:xfrm>
              <a:off x="2199" y="2024"/>
              <a:ext cx="1361"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400">
                  <a:solidFill>
                    <a:schemeClr val="tx1"/>
                  </a:solidFill>
                  <a:latin typeface="楷体" pitchFamily="49" charset="-122"/>
                  <a:ea typeface="楷体" pitchFamily="49" charset="-122"/>
                </a:rPr>
                <a:t>能源管理合同期满后，节能服务公司转让给用能企业的因实施合同能源管理项目形成的资产，按折旧或摊销期满的资产进行税务处理，用能企业从节能服务公司接受有关资产的计税基础也应按折旧或摊销期满的资产进行税务处理； </a:t>
              </a:r>
              <a:endParaRPr lang="en-US" altLang="zh-CN" sz="1400">
                <a:solidFill>
                  <a:schemeClr val="tx1"/>
                </a:solidFill>
                <a:latin typeface="楷体" pitchFamily="49" charset="-122"/>
                <a:ea typeface="楷体" pitchFamily="49" charset="-122"/>
              </a:endParaRPr>
            </a:p>
          </p:txBody>
        </p:sp>
        <p:sp>
          <p:nvSpPr>
            <p:cNvPr id="89100" name="Text Box 51"/>
            <p:cNvSpPr txBox="1">
              <a:spLocks noChangeArrowheads="1"/>
            </p:cNvSpPr>
            <p:nvPr/>
          </p:nvSpPr>
          <p:spPr bwMode="gray">
            <a:xfrm>
              <a:off x="4286" y="169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3</a:t>
              </a:r>
            </a:p>
          </p:txBody>
        </p:sp>
        <p:sp>
          <p:nvSpPr>
            <p:cNvPr id="89101" name="Text Box 52"/>
            <p:cNvSpPr txBox="1">
              <a:spLocks noChangeArrowheads="1"/>
            </p:cNvSpPr>
            <p:nvPr/>
          </p:nvSpPr>
          <p:spPr bwMode="gray">
            <a:xfrm>
              <a:off x="3787" y="2113"/>
              <a:ext cx="1315"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600">
                  <a:solidFill>
                    <a:schemeClr val="tx1"/>
                  </a:solidFill>
                  <a:latin typeface="楷体" pitchFamily="49" charset="-122"/>
                  <a:ea typeface="楷体" pitchFamily="49" charset="-122"/>
                </a:rPr>
                <a:t>能源管理合同期满后，节能服务公司与用能企业办理有关资产的权属转移时，用能企业已支付的资产价款，不再另行计入节能服务公司的收入。 </a:t>
              </a:r>
              <a:endParaRPr lang="en-US" altLang="zh-CN" sz="1600">
                <a:solidFill>
                  <a:schemeClr val="tx1"/>
                </a:solidFill>
                <a:latin typeface="楷体" pitchFamily="49" charset="-122"/>
                <a:ea typeface="楷体" pitchFamily="49" charset="-122"/>
              </a:endParaRPr>
            </a:p>
          </p:txBody>
        </p:sp>
        <p:sp>
          <p:nvSpPr>
            <p:cNvPr id="89102" name="AutoShape 53"/>
            <p:cNvSpPr>
              <a:spLocks noChangeArrowheads="1"/>
            </p:cNvSpPr>
            <p:nvPr/>
          </p:nvSpPr>
          <p:spPr bwMode="gray">
            <a:xfrm>
              <a:off x="476" y="709"/>
              <a:ext cx="4808" cy="770"/>
            </a:xfrm>
            <a:prstGeom prst="roundRect">
              <a:avLst>
                <a:gd name="adj" fmla="val 50000"/>
              </a:avLst>
            </a:prstGeom>
            <a:solidFill>
              <a:srgbClr val="6699FF"/>
            </a:solidFill>
            <a:ln w="38100" algn="ctr">
              <a:solidFill>
                <a:srgbClr val="FFFFFF"/>
              </a:solidFill>
              <a:round/>
              <a:headEnd/>
              <a:tailEnd/>
            </a:ln>
            <a:effectLst>
              <a:outerShdw dist="63500" dir="3187806" algn="ctr" rotWithShape="0">
                <a:srgbClr val="001D3A"/>
              </a:outerShdw>
            </a:effectLst>
          </p:spPr>
          <p:txBody>
            <a:bodyPr wrap="none" anchor="ctr"/>
            <a:lstStyle/>
            <a:p>
              <a:pPr eaLnBrk="0" hangingPunct="0"/>
              <a:r>
                <a:rPr lang="zh-CN" altLang="en-US" sz="1800" b="1">
                  <a:solidFill>
                    <a:schemeClr val="bg1"/>
                  </a:solidFill>
                  <a:latin typeface="楷体" pitchFamily="49" charset="-122"/>
                  <a:ea typeface="楷体" pitchFamily="49" charset="-122"/>
                </a:rPr>
                <a:t>（二）对符合条件的节能服务公司，以及与其签订节能效益分享型合同</a:t>
              </a:r>
            </a:p>
            <a:p>
              <a:pPr eaLnBrk="0" hangingPunct="0"/>
              <a:r>
                <a:rPr lang="zh-CN" altLang="en-US" sz="1800" b="1">
                  <a:solidFill>
                    <a:schemeClr val="bg1"/>
                  </a:solidFill>
                  <a:latin typeface="楷体" pitchFamily="49" charset="-122"/>
                  <a:ea typeface="楷体" pitchFamily="49" charset="-122"/>
                </a:rPr>
                <a:t>的用能企业，实施合同能源管理项目有关资产的企业所得税税务处理按</a:t>
              </a:r>
            </a:p>
            <a:p>
              <a:pPr eaLnBrk="0" hangingPunct="0"/>
              <a:r>
                <a:rPr lang="zh-CN" altLang="en-US" sz="1800" b="1">
                  <a:solidFill>
                    <a:schemeClr val="bg1"/>
                  </a:solidFill>
                  <a:latin typeface="楷体" pitchFamily="49" charset="-122"/>
                  <a:ea typeface="楷体" pitchFamily="49" charset="-122"/>
                </a:rPr>
                <a:t>以下规定执行：</a:t>
              </a:r>
              <a:r>
                <a:rPr lang="zh-CN" altLang="en-US" sz="1800">
                  <a:solidFill>
                    <a:schemeClr val="bg1"/>
                  </a:solidFill>
                  <a:latin typeface="楷体" pitchFamily="49" charset="-122"/>
                  <a:ea typeface="楷体" pitchFamily="49" charset="-122"/>
                </a:rPr>
                <a:t> </a:t>
              </a:r>
              <a:endParaRPr lang="en-US" altLang="zh-CN" sz="1800">
                <a:solidFill>
                  <a:schemeClr val="bg1"/>
                </a:solidFill>
                <a:latin typeface="楷体" pitchFamily="49" charset="-122"/>
                <a:ea typeface="楷体" pitchFamily="49" charset="-122"/>
              </a:endParaRPr>
            </a:p>
          </p:txBody>
        </p:sp>
      </p:grpSp>
      <p:sp>
        <p:nvSpPr>
          <p:cNvPr id="54" name="Rectangle 2"/>
          <p:cNvSpPr txBox="1">
            <a:spLocks noChangeArrowheads="1"/>
          </p:cNvSpPr>
          <p:nvPr/>
        </p:nvSpPr>
        <p:spPr bwMode="auto">
          <a:xfrm>
            <a:off x="80963" y="215900"/>
            <a:ext cx="70119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nSpc>
                <a:spcPct val="80000"/>
              </a:lnSpc>
              <a:spcBef>
                <a:spcPct val="20000"/>
              </a:spcBef>
              <a:buClr>
                <a:schemeClr val="folHlink"/>
              </a:buClr>
              <a:buFont typeface="Wingdings" pitchFamily="2" charset="2"/>
              <a:buNone/>
            </a:pPr>
            <a:r>
              <a:rPr lang="zh-CN" altLang="en-US" sz="4000" b="1" i="1">
                <a:solidFill>
                  <a:srgbClr val="003399"/>
                </a:solidFill>
              </a:rPr>
              <a:t>二、关于企业所得税政策问题</a:t>
            </a:r>
            <a:r>
              <a:rPr lang="zh-CN" altLang="en-US">
                <a:solidFill>
                  <a:schemeClr val="tx1"/>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wipe(left)">
                                      <p:cBhvr>
                                        <p:cTn id="7" dur="500"/>
                                        <p:tgtEl>
                                          <p:spTgt spid="22733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4">
                                            <p:txEl>
                                              <p:pRg st="0" end="0"/>
                                            </p:txEl>
                                          </p:spTgt>
                                        </p:tgtEl>
                                        <p:attrNameLst>
                                          <p:attrName>style.visibility</p:attrName>
                                        </p:attrNameLst>
                                      </p:cBhvr>
                                      <p:to>
                                        <p:strVal val="visible"/>
                                      </p:to>
                                    </p:set>
                                    <p:animEffect transition="in" filter="fade">
                                      <p:cBhvr>
                                        <p:cTn id="10" dur="10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nimBg="1"/>
      <p:bldP spid="5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CN" altLang="en-US" sz="4400" smtClean="0">
                <a:solidFill>
                  <a:srgbClr val="003399"/>
                </a:solidFill>
                <a:ea typeface="宋体" charset="-122"/>
              </a:rPr>
              <a:t>合同能源管理</a:t>
            </a:r>
            <a:endParaRPr lang="en-US" altLang="zh-CN" sz="4400" smtClean="0">
              <a:solidFill>
                <a:srgbClr val="003399"/>
              </a:solidFill>
              <a:ea typeface="宋体" charset="-122"/>
            </a:endParaRPr>
          </a:p>
        </p:txBody>
      </p:sp>
      <p:grpSp>
        <p:nvGrpSpPr>
          <p:cNvPr id="12291" name="Group 3"/>
          <p:cNvGrpSpPr>
            <a:grpSpLocks/>
          </p:cNvGrpSpPr>
          <p:nvPr/>
        </p:nvGrpSpPr>
        <p:grpSpPr bwMode="auto">
          <a:xfrm>
            <a:off x="1104900" y="2273300"/>
            <a:ext cx="1235075" cy="2744788"/>
            <a:chOff x="677" y="1248"/>
            <a:chExt cx="939" cy="1729"/>
          </a:xfrm>
        </p:grpSpPr>
        <p:sp>
          <p:nvSpPr>
            <p:cNvPr id="12306" name="Freeform 4"/>
            <p:cNvSpPr>
              <a:spLocks/>
            </p:cNvSpPr>
            <p:nvPr/>
          </p:nvSpPr>
          <p:spPr bwMode="gray">
            <a:xfrm flipV="1">
              <a:off x="683" y="1795"/>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zh-CN" altLang="en-US"/>
            </a:p>
          </p:txBody>
        </p:sp>
        <p:sp>
          <p:nvSpPr>
            <p:cNvPr id="12307" name="Freeform 6"/>
            <p:cNvSpPr>
              <a:spLocks/>
            </p:cNvSpPr>
            <p:nvPr/>
          </p:nvSpPr>
          <p:spPr bwMode="gray">
            <a:xfrm>
              <a:off x="677" y="124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9223" name="AutoShape 7"/>
          <p:cNvSpPr>
            <a:spLocks noChangeArrowheads="1"/>
          </p:cNvSpPr>
          <p:nvPr/>
        </p:nvSpPr>
        <p:spPr bwMode="gray">
          <a:xfrm>
            <a:off x="2941638" y="3805238"/>
            <a:ext cx="5457825" cy="1784350"/>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a:noFill/>
          </a:ln>
          <a:effectLst/>
          <a:extLst/>
        </p:spPr>
        <p:txBody>
          <a:bodyPr wrap="none" anchor="ctr"/>
          <a:lstStyle/>
          <a:p>
            <a:pPr>
              <a:defRPr/>
            </a:pPr>
            <a:endParaRPr lang="zh-CN" altLang="en-US" sz="1800">
              <a:solidFill>
                <a:schemeClr val="tx1"/>
              </a:solidFill>
              <a:ea typeface="+mn-ea"/>
            </a:endParaRPr>
          </a:p>
        </p:txBody>
      </p:sp>
      <p:sp>
        <p:nvSpPr>
          <p:cNvPr id="12293" name="AutoShape 8"/>
          <p:cNvSpPr>
            <a:spLocks noChangeArrowheads="1"/>
          </p:cNvSpPr>
          <p:nvPr/>
        </p:nvSpPr>
        <p:spPr bwMode="gray">
          <a:xfrm>
            <a:off x="3821113" y="4746625"/>
            <a:ext cx="376237" cy="344488"/>
          </a:xfrm>
          <a:prstGeom prst="rightArrow">
            <a:avLst>
              <a:gd name="adj1" fmla="val 50000"/>
              <a:gd name="adj2" fmla="val 45507"/>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a:solidFill>
                <a:schemeClr val="tx1"/>
              </a:solidFill>
            </a:endParaRPr>
          </a:p>
        </p:txBody>
      </p:sp>
      <p:sp>
        <p:nvSpPr>
          <p:cNvPr id="9227" name="AutoShape 11"/>
          <p:cNvSpPr>
            <a:spLocks noChangeArrowheads="1"/>
          </p:cNvSpPr>
          <p:nvPr/>
        </p:nvSpPr>
        <p:spPr bwMode="gray">
          <a:xfrm>
            <a:off x="2941638" y="1666875"/>
            <a:ext cx="5457825" cy="1812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a:noFill/>
          </a:ln>
          <a:effectLst/>
          <a:extLst/>
        </p:spPr>
        <p:txBody>
          <a:bodyPr wrap="none" anchor="ctr"/>
          <a:lstStyle/>
          <a:p>
            <a:pPr>
              <a:defRPr/>
            </a:pPr>
            <a:endParaRPr lang="zh-CN" altLang="en-US" sz="1800">
              <a:solidFill>
                <a:schemeClr val="tx1"/>
              </a:solidFill>
              <a:ea typeface="+mn-ea"/>
            </a:endParaRPr>
          </a:p>
        </p:txBody>
      </p:sp>
      <p:sp>
        <p:nvSpPr>
          <p:cNvPr id="12295" name="AutoShape 12"/>
          <p:cNvSpPr>
            <a:spLocks noChangeArrowheads="1"/>
          </p:cNvSpPr>
          <p:nvPr/>
        </p:nvSpPr>
        <p:spPr bwMode="gray">
          <a:xfrm>
            <a:off x="3802063" y="2090738"/>
            <a:ext cx="376237" cy="344487"/>
          </a:xfrm>
          <a:prstGeom prst="rightArrow">
            <a:avLst>
              <a:gd name="adj1" fmla="val 50000"/>
              <a:gd name="adj2" fmla="val 45507"/>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a:solidFill>
                <a:schemeClr val="tx1"/>
              </a:solidFill>
            </a:endParaRPr>
          </a:p>
        </p:txBody>
      </p:sp>
      <p:sp>
        <p:nvSpPr>
          <p:cNvPr id="9229" name="AutoShape 13"/>
          <p:cNvSpPr>
            <a:spLocks noChangeArrowheads="1"/>
          </p:cNvSpPr>
          <p:nvPr/>
        </p:nvSpPr>
        <p:spPr bwMode="gray">
          <a:xfrm>
            <a:off x="2359025" y="1628775"/>
            <a:ext cx="1628775" cy="182880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sz="1800">
              <a:solidFill>
                <a:schemeClr val="tx1"/>
              </a:solidFill>
              <a:ea typeface="+mn-ea"/>
            </a:endParaRPr>
          </a:p>
        </p:txBody>
      </p:sp>
      <p:sp>
        <p:nvSpPr>
          <p:cNvPr id="9230" name="Freeform 14"/>
          <p:cNvSpPr>
            <a:spLocks/>
          </p:cNvSpPr>
          <p:nvPr/>
        </p:nvSpPr>
        <p:spPr bwMode="gray">
          <a:xfrm>
            <a:off x="2422525" y="1693863"/>
            <a:ext cx="811213" cy="64928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p:spPr>
        <p:txBody>
          <a:bodyPr/>
          <a:lstStyle/>
          <a:p>
            <a:pPr>
              <a:defRPr/>
            </a:pPr>
            <a:endParaRPr lang="zh-CN" altLang="en-US" sz="1800">
              <a:solidFill>
                <a:schemeClr val="tx1"/>
              </a:solidFill>
              <a:ea typeface="+mn-ea"/>
            </a:endParaRPr>
          </a:p>
        </p:txBody>
      </p:sp>
      <p:sp>
        <p:nvSpPr>
          <p:cNvPr id="9231" name="AutoShape 15"/>
          <p:cNvSpPr>
            <a:spLocks noChangeArrowheads="1"/>
          </p:cNvSpPr>
          <p:nvPr/>
        </p:nvSpPr>
        <p:spPr bwMode="gray">
          <a:xfrm>
            <a:off x="2371725" y="3789363"/>
            <a:ext cx="1628775" cy="180022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sz="1800">
              <a:solidFill>
                <a:schemeClr val="tx1"/>
              </a:solidFill>
              <a:ea typeface="+mn-ea"/>
            </a:endParaRPr>
          </a:p>
        </p:txBody>
      </p:sp>
      <p:sp>
        <p:nvSpPr>
          <p:cNvPr id="9232" name="Freeform 16"/>
          <p:cNvSpPr>
            <a:spLocks/>
          </p:cNvSpPr>
          <p:nvPr/>
        </p:nvSpPr>
        <p:spPr bwMode="gray">
          <a:xfrm>
            <a:off x="2425700" y="4356100"/>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p:spPr>
        <p:txBody>
          <a:bodyPr/>
          <a:lstStyle/>
          <a:p>
            <a:pPr>
              <a:defRPr/>
            </a:pPr>
            <a:endParaRPr lang="zh-CN" altLang="en-US" sz="1800">
              <a:solidFill>
                <a:schemeClr val="tx1"/>
              </a:solidFill>
              <a:ea typeface="+mn-ea"/>
            </a:endParaRPr>
          </a:p>
        </p:txBody>
      </p:sp>
      <p:pic>
        <p:nvPicPr>
          <p:cNvPr id="12300"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695575"/>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20"/>
          <p:cNvSpPr txBox="1">
            <a:spLocks noChangeArrowheads="1"/>
          </p:cNvSpPr>
          <p:nvPr/>
        </p:nvSpPr>
        <p:spPr bwMode="black">
          <a:xfrm>
            <a:off x="4168775" y="1728788"/>
            <a:ext cx="39322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lnSpc>
                <a:spcPct val="105000"/>
              </a:lnSpc>
              <a:buClr>
                <a:srgbClr val="003399"/>
              </a:buClr>
              <a:buFont typeface="Wingdings" pitchFamily="2" charset="2"/>
              <a:buChar char="u"/>
            </a:pPr>
            <a:r>
              <a:rPr lang="zh-CN" altLang="en-US" sz="2400">
                <a:ea typeface="楷体_GB2312" pitchFamily="49" charset="-122"/>
              </a:rPr>
              <a:t>技术风险</a:t>
            </a:r>
          </a:p>
          <a:p>
            <a:pPr eaLnBrk="1" hangingPunct="1">
              <a:lnSpc>
                <a:spcPct val="105000"/>
              </a:lnSpc>
              <a:buClr>
                <a:srgbClr val="003399"/>
              </a:buClr>
              <a:buFont typeface="Wingdings" pitchFamily="2" charset="2"/>
              <a:buChar char="u"/>
            </a:pPr>
            <a:r>
              <a:rPr lang="zh-CN" altLang="en-US" sz="2400">
                <a:ea typeface="楷体_GB2312" pitchFamily="49" charset="-122"/>
              </a:rPr>
              <a:t>财务风险</a:t>
            </a:r>
          </a:p>
          <a:p>
            <a:pPr eaLnBrk="1" hangingPunct="1">
              <a:lnSpc>
                <a:spcPct val="105000"/>
              </a:lnSpc>
              <a:buClr>
                <a:srgbClr val="003399"/>
              </a:buClr>
              <a:buFont typeface="Wingdings" pitchFamily="2" charset="2"/>
              <a:buChar char="u"/>
            </a:pPr>
            <a:r>
              <a:rPr lang="zh-CN" altLang="en-US" sz="2400">
                <a:ea typeface="楷体_GB2312" pitchFamily="49" charset="-122"/>
              </a:rPr>
              <a:t>运行管理风险</a:t>
            </a:r>
          </a:p>
          <a:p>
            <a:pPr eaLnBrk="1" hangingPunct="1">
              <a:lnSpc>
                <a:spcPct val="105000"/>
              </a:lnSpc>
              <a:buClr>
                <a:srgbClr val="003399"/>
              </a:buClr>
              <a:buFont typeface="Wingdings" pitchFamily="2" charset="2"/>
              <a:buChar char="u"/>
            </a:pPr>
            <a:r>
              <a:rPr lang="zh-CN" altLang="en-US" sz="2400">
                <a:ea typeface="楷体_GB2312" pitchFamily="49" charset="-122"/>
              </a:rPr>
              <a:t>节能效果风险</a:t>
            </a:r>
            <a:endParaRPr lang="en-US" altLang="zh-CN" sz="2400">
              <a:ea typeface="楷体_GB2312" pitchFamily="49" charset="-122"/>
            </a:endParaRPr>
          </a:p>
        </p:txBody>
      </p:sp>
      <p:sp>
        <p:nvSpPr>
          <p:cNvPr id="12302" name="Text Box 21"/>
          <p:cNvSpPr txBox="1">
            <a:spLocks noChangeArrowheads="1"/>
          </p:cNvSpPr>
          <p:nvPr/>
        </p:nvSpPr>
        <p:spPr bwMode="black">
          <a:xfrm>
            <a:off x="4211638" y="4076700"/>
            <a:ext cx="46815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lnSpc>
                <a:spcPct val="105000"/>
              </a:lnSpc>
              <a:buClr>
                <a:srgbClr val="003399"/>
              </a:buClr>
              <a:buFont typeface="Wingdings" pitchFamily="2" charset="2"/>
              <a:buChar char="u"/>
            </a:pPr>
            <a:r>
              <a:rPr lang="zh-CN" altLang="en-US" sz="1800">
                <a:ea typeface="楷体_GB2312" pitchFamily="49" charset="-122"/>
              </a:rPr>
              <a:t>用能企业：能源效率提高，能源费用降低</a:t>
            </a:r>
          </a:p>
          <a:p>
            <a:pPr eaLnBrk="1" hangingPunct="1">
              <a:lnSpc>
                <a:spcPct val="105000"/>
              </a:lnSpc>
              <a:buClr>
                <a:srgbClr val="003399"/>
              </a:buClr>
              <a:buFont typeface="Wingdings" pitchFamily="2" charset="2"/>
              <a:buChar char="u"/>
            </a:pPr>
            <a:r>
              <a:rPr lang="zh-CN" altLang="en-US" sz="1800">
                <a:ea typeface="楷体_GB2312" pitchFamily="49" charset="-122"/>
              </a:rPr>
              <a:t>节能服务公司：提供节能服务，获得节能项目收益</a:t>
            </a:r>
          </a:p>
          <a:p>
            <a:pPr eaLnBrk="1" hangingPunct="1">
              <a:lnSpc>
                <a:spcPct val="105000"/>
              </a:lnSpc>
              <a:buClr>
                <a:srgbClr val="003399"/>
              </a:buClr>
              <a:buFont typeface="Wingdings" pitchFamily="2" charset="2"/>
              <a:buChar char="u"/>
            </a:pPr>
            <a:r>
              <a:rPr lang="zh-CN" altLang="en-US" sz="1800">
                <a:ea typeface="楷体_GB2312" pitchFamily="49" charset="-122"/>
              </a:rPr>
              <a:t>社会效益：节能降耗，减少污染……</a:t>
            </a:r>
          </a:p>
        </p:txBody>
      </p:sp>
      <p:sp>
        <p:nvSpPr>
          <p:cNvPr id="9239" name="Text Box 23"/>
          <p:cNvSpPr txBox="1">
            <a:spLocks noChangeArrowheads="1"/>
          </p:cNvSpPr>
          <p:nvPr/>
        </p:nvSpPr>
        <p:spPr bwMode="gray">
          <a:xfrm>
            <a:off x="407988" y="3284538"/>
            <a:ext cx="1573212" cy="585787"/>
          </a:xfrm>
          <a:prstGeom prst="rect">
            <a:avLst/>
          </a:prstGeom>
          <a:noFill/>
          <a:ln>
            <a:noFill/>
          </a:ln>
          <a:effectLst/>
          <a:extLst/>
        </p:spPr>
        <p:txBody>
          <a:bodyPr>
            <a:spAutoFit/>
          </a:bodyPr>
          <a:lstStyle/>
          <a:p>
            <a:pPr algn="ctr" eaLnBrk="0" hangingPunct="0">
              <a:defRPr/>
            </a:pPr>
            <a:r>
              <a:rPr lang="zh-CN" altLang="en-US" sz="3200" b="1" dirty="0">
                <a:solidFill>
                  <a:srgbClr val="FF3300"/>
                </a:solidFill>
                <a:effectLst>
                  <a:outerShdw blurRad="38100" dist="38100" dir="2700000" algn="tl">
                    <a:srgbClr val="C0C0C0"/>
                  </a:outerShdw>
                </a:effectLst>
                <a:latin typeface="宋体" charset="-122"/>
              </a:rPr>
              <a:t>优点</a:t>
            </a:r>
            <a:endParaRPr lang="en-US" altLang="zh-CN" sz="3200" b="1" dirty="0">
              <a:solidFill>
                <a:schemeClr val="tx1"/>
              </a:solidFill>
            </a:endParaRPr>
          </a:p>
        </p:txBody>
      </p:sp>
      <p:sp>
        <p:nvSpPr>
          <p:cNvPr id="12304" name="Text Box 24"/>
          <p:cNvSpPr txBox="1">
            <a:spLocks noChangeArrowheads="1"/>
          </p:cNvSpPr>
          <p:nvPr/>
        </p:nvSpPr>
        <p:spPr bwMode="white">
          <a:xfrm>
            <a:off x="2339975" y="2090738"/>
            <a:ext cx="1673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eaLnBrk="1" hangingPunct="1">
              <a:spcBef>
                <a:spcPct val="50000"/>
              </a:spcBef>
            </a:pPr>
            <a:r>
              <a:rPr lang="zh-CN" altLang="en-US" sz="2400" b="1">
                <a:solidFill>
                  <a:srgbClr val="FEFFFF"/>
                </a:solidFill>
              </a:rPr>
              <a:t>降低企业节能风险</a:t>
            </a:r>
            <a:endParaRPr lang="en-US" altLang="zh-CN" sz="2400" b="1">
              <a:solidFill>
                <a:srgbClr val="FEFFFF"/>
              </a:solidFill>
            </a:endParaRPr>
          </a:p>
        </p:txBody>
      </p:sp>
      <p:sp>
        <p:nvSpPr>
          <p:cNvPr id="12305" name="Text Box 25"/>
          <p:cNvSpPr txBox="1">
            <a:spLocks noChangeArrowheads="1"/>
          </p:cNvSpPr>
          <p:nvPr/>
        </p:nvSpPr>
        <p:spPr bwMode="white">
          <a:xfrm>
            <a:off x="2339975" y="4237038"/>
            <a:ext cx="1673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eaLnBrk="1" hangingPunct="1">
              <a:spcBef>
                <a:spcPct val="50000"/>
              </a:spcBef>
            </a:pPr>
            <a:r>
              <a:rPr lang="zh-CN" altLang="en-US" sz="2400" b="1">
                <a:solidFill>
                  <a:srgbClr val="FEFFFF"/>
                </a:solidFill>
              </a:rPr>
              <a:t>形成项目多赢局面</a:t>
            </a:r>
            <a:endParaRPr lang="en-US" altLang="zh-CN" sz="2400" b="1">
              <a:solidFill>
                <a:srgbClr val="FE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Line 3"/>
          <p:cNvSpPr>
            <a:spLocks noChangeShapeType="1"/>
          </p:cNvSpPr>
          <p:nvPr/>
        </p:nvSpPr>
        <p:spPr bwMode="auto">
          <a:xfrm>
            <a:off x="0" y="836613"/>
            <a:ext cx="91440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0115" name="Group 4"/>
          <p:cNvGrpSpPr>
            <a:grpSpLocks/>
          </p:cNvGrpSpPr>
          <p:nvPr/>
        </p:nvGrpSpPr>
        <p:grpSpPr bwMode="auto">
          <a:xfrm>
            <a:off x="1116013" y="2636838"/>
            <a:ext cx="2170112" cy="3730625"/>
            <a:chOff x="528" y="1058"/>
            <a:chExt cx="1680" cy="3125"/>
          </a:xfrm>
        </p:grpSpPr>
        <p:grpSp>
          <p:nvGrpSpPr>
            <p:cNvPr id="90152" name="Group 5"/>
            <p:cNvGrpSpPr>
              <a:grpSpLocks/>
            </p:cNvGrpSpPr>
            <p:nvPr/>
          </p:nvGrpSpPr>
          <p:grpSpPr bwMode="auto">
            <a:xfrm>
              <a:off x="528" y="1296"/>
              <a:ext cx="1680" cy="2887"/>
              <a:chOff x="720" y="905"/>
              <a:chExt cx="2263" cy="3319"/>
            </a:xfrm>
          </p:grpSpPr>
          <p:sp>
            <p:nvSpPr>
              <p:cNvPr id="90159" name="AutoShape 6"/>
              <p:cNvSpPr>
                <a:spLocks noChangeArrowheads="1"/>
              </p:cNvSpPr>
              <p:nvPr/>
            </p:nvSpPr>
            <p:spPr bwMode="gray">
              <a:xfrm>
                <a:off x="720" y="905"/>
                <a:ext cx="2256" cy="2544"/>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60" name="AutoShape 7"/>
              <p:cNvSpPr>
                <a:spLocks noChangeArrowheads="1"/>
              </p:cNvSpPr>
              <p:nvPr/>
            </p:nvSpPr>
            <p:spPr bwMode="gray">
              <a:xfrm>
                <a:off x="755" y="912"/>
                <a:ext cx="2188" cy="2496"/>
              </a:xfrm>
              <a:prstGeom prst="roundRect">
                <a:avLst>
                  <a:gd name="adj" fmla="val 16667"/>
                </a:avLst>
              </a:prstGeom>
              <a:gradFill rotWithShape="1">
                <a:gsLst>
                  <a:gs pos="0">
                    <a:srgbClr val="80D4F2"/>
                  </a:gs>
                  <a:gs pos="100000">
                    <a:srgbClr val="3CA1E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61" name="AutoShape 8"/>
              <p:cNvSpPr>
                <a:spLocks noChangeArrowheads="1"/>
              </p:cNvSpPr>
              <p:nvPr/>
            </p:nvSpPr>
            <p:spPr bwMode="gray">
              <a:xfrm>
                <a:off x="773" y="2750"/>
                <a:ext cx="2158" cy="631"/>
              </a:xfrm>
              <a:prstGeom prst="roundRect">
                <a:avLst>
                  <a:gd name="adj" fmla="val 50000"/>
                </a:avLst>
              </a:prstGeom>
              <a:gradFill rotWithShape="1">
                <a:gsLst>
                  <a:gs pos="0">
                    <a:srgbClr val="80D4F2">
                      <a:alpha val="0"/>
                    </a:srgbClr>
                  </a:gs>
                  <a:gs pos="100000">
                    <a:srgbClr val="8FD9F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62" name="AutoShape 9"/>
              <p:cNvSpPr>
                <a:spLocks noChangeArrowheads="1"/>
              </p:cNvSpPr>
              <p:nvPr/>
            </p:nvSpPr>
            <p:spPr bwMode="gray">
              <a:xfrm>
                <a:off x="773" y="932"/>
                <a:ext cx="2158" cy="631"/>
              </a:xfrm>
              <a:prstGeom prst="roundRect">
                <a:avLst>
                  <a:gd name="adj" fmla="val 50000"/>
                </a:avLst>
              </a:prstGeom>
              <a:gradFill rotWithShape="1">
                <a:gsLst>
                  <a:gs pos="0">
                    <a:srgbClr val="D5F1FB"/>
                  </a:gs>
                  <a:gs pos="100000">
                    <a:srgbClr val="80D4F2">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63" name="AutoShape 10"/>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64" name="AutoShape 11"/>
              <p:cNvSpPr>
                <a:spLocks noChangeArrowheads="1"/>
              </p:cNvSpPr>
              <p:nvPr/>
            </p:nvSpPr>
            <p:spPr bwMode="gray">
              <a:xfrm>
                <a:off x="773" y="3470"/>
                <a:ext cx="2158" cy="631"/>
              </a:xfrm>
              <a:prstGeom prst="roundRect">
                <a:avLst>
                  <a:gd name="adj" fmla="val 50000"/>
                </a:avLst>
              </a:prstGeom>
              <a:gradFill rotWithShape="1">
                <a:gsLst>
                  <a:gs pos="0">
                    <a:srgbClr val="D5F1FB">
                      <a:alpha val="50000"/>
                    </a:srgbClr>
                  </a:gs>
                  <a:gs pos="100000">
                    <a:srgbClr val="80D4F2">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90153" name="Group 12"/>
            <p:cNvGrpSpPr>
              <a:grpSpLocks/>
            </p:cNvGrpSpPr>
            <p:nvPr/>
          </p:nvGrpSpPr>
          <p:grpSpPr bwMode="auto">
            <a:xfrm>
              <a:off x="1104" y="1058"/>
              <a:ext cx="498" cy="498"/>
              <a:chOff x="1289" y="582"/>
              <a:chExt cx="668" cy="668"/>
            </a:xfrm>
          </p:grpSpPr>
          <p:sp>
            <p:nvSpPr>
              <p:cNvPr id="90154" name="Oval 13"/>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55"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56"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57"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58"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grpSp>
        <p:nvGrpSpPr>
          <p:cNvPr id="90116" name="Group 18"/>
          <p:cNvGrpSpPr>
            <a:grpSpLocks/>
          </p:cNvGrpSpPr>
          <p:nvPr/>
        </p:nvGrpSpPr>
        <p:grpSpPr bwMode="auto">
          <a:xfrm>
            <a:off x="3419475" y="2636838"/>
            <a:ext cx="2305050" cy="3730625"/>
            <a:chOff x="528" y="1058"/>
            <a:chExt cx="1680" cy="3125"/>
          </a:xfrm>
        </p:grpSpPr>
        <p:grpSp>
          <p:nvGrpSpPr>
            <p:cNvPr id="90139" name="Group 19"/>
            <p:cNvGrpSpPr>
              <a:grpSpLocks/>
            </p:cNvGrpSpPr>
            <p:nvPr/>
          </p:nvGrpSpPr>
          <p:grpSpPr bwMode="auto">
            <a:xfrm>
              <a:off x="528" y="1296"/>
              <a:ext cx="1680" cy="2887"/>
              <a:chOff x="720" y="905"/>
              <a:chExt cx="2263" cy="3319"/>
            </a:xfrm>
          </p:grpSpPr>
          <p:sp>
            <p:nvSpPr>
              <p:cNvPr id="90146" name="AutoShape 20"/>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47" name="AutoShape 21"/>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48" name="AutoShape 22"/>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96ED9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49" name="AutoShape 23"/>
              <p:cNvSpPr>
                <a:spLocks noChangeArrowheads="1"/>
              </p:cNvSpPr>
              <p:nvPr/>
            </p:nvSpPr>
            <p:spPr bwMode="gray">
              <a:xfrm>
                <a:off x="773" y="932"/>
                <a:ext cx="2158" cy="631"/>
              </a:xfrm>
              <a:prstGeom prst="roundRect">
                <a:avLst>
                  <a:gd name="adj" fmla="val 50000"/>
                </a:avLst>
              </a:prstGeom>
              <a:gradFill rotWithShape="1">
                <a:gsLst>
                  <a:gs pos="0">
                    <a:srgbClr val="D7F8DA"/>
                  </a:gs>
                  <a:gs pos="100000">
                    <a:srgbClr val="88EA91">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50" name="AutoShape 24"/>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51" name="AutoShape 25"/>
              <p:cNvSpPr>
                <a:spLocks noChangeArrowheads="1"/>
              </p:cNvSpPr>
              <p:nvPr/>
            </p:nvSpPr>
            <p:spPr bwMode="gray">
              <a:xfrm>
                <a:off x="773" y="3470"/>
                <a:ext cx="2158" cy="631"/>
              </a:xfrm>
              <a:prstGeom prst="roundRect">
                <a:avLst>
                  <a:gd name="adj" fmla="val 50000"/>
                </a:avLst>
              </a:prstGeom>
              <a:gradFill rotWithShape="1">
                <a:gsLst>
                  <a:gs pos="0">
                    <a:srgbClr val="B5F0C2">
                      <a:alpha val="50000"/>
                    </a:srgbClr>
                  </a:gs>
                  <a:gs pos="100000">
                    <a:srgbClr val="21D347">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90140" name="Group 26"/>
            <p:cNvGrpSpPr>
              <a:grpSpLocks/>
            </p:cNvGrpSpPr>
            <p:nvPr/>
          </p:nvGrpSpPr>
          <p:grpSpPr bwMode="auto">
            <a:xfrm>
              <a:off x="1104" y="1058"/>
              <a:ext cx="498" cy="498"/>
              <a:chOff x="1289" y="582"/>
              <a:chExt cx="668" cy="668"/>
            </a:xfrm>
          </p:grpSpPr>
          <p:sp>
            <p:nvSpPr>
              <p:cNvPr id="90141" name="Oval 27"/>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42" name="Oval 2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43" name="Oval 2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44" name="Oval 3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45" name="Oval 3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grpSp>
        <p:nvGrpSpPr>
          <p:cNvPr id="90117" name="Group 32"/>
          <p:cNvGrpSpPr>
            <a:grpSpLocks/>
          </p:cNvGrpSpPr>
          <p:nvPr/>
        </p:nvGrpSpPr>
        <p:grpSpPr bwMode="auto">
          <a:xfrm>
            <a:off x="5867400" y="2636838"/>
            <a:ext cx="2305050" cy="3730625"/>
            <a:chOff x="528" y="1058"/>
            <a:chExt cx="1680" cy="3125"/>
          </a:xfrm>
        </p:grpSpPr>
        <p:grpSp>
          <p:nvGrpSpPr>
            <p:cNvPr id="90126" name="Group 33"/>
            <p:cNvGrpSpPr>
              <a:grpSpLocks/>
            </p:cNvGrpSpPr>
            <p:nvPr/>
          </p:nvGrpSpPr>
          <p:grpSpPr bwMode="auto">
            <a:xfrm>
              <a:off x="528" y="1296"/>
              <a:ext cx="1680" cy="2887"/>
              <a:chOff x="720" y="905"/>
              <a:chExt cx="2263" cy="3319"/>
            </a:xfrm>
          </p:grpSpPr>
          <p:sp>
            <p:nvSpPr>
              <p:cNvPr id="90133" name="AutoShape 34"/>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34" name="AutoShape 35"/>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35" name="AutoShape 36"/>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DEE9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36" name="AutoShape 37"/>
              <p:cNvSpPr>
                <a:spLocks noChangeArrowheads="1"/>
              </p:cNvSpPr>
              <p:nvPr/>
            </p:nvSpPr>
            <p:spPr bwMode="gray">
              <a:xfrm>
                <a:off x="773" y="932"/>
                <a:ext cx="2158" cy="631"/>
              </a:xfrm>
              <a:prstGeom prst="roundRect">
                <a:avLst>
                  <a:gd name="adj" fmla="val 50000"/>
                </a:avLst>
              </a:prstGeom>
              <a:gradFill rotWithShape="1">
                <a:gsLst>
                  <a:gs pos="0">
                    <a:srgbClr val="F8F9D7"/>
                  </a:gs>
                  <a:gs pos="100000">
                    <a:srgbClr val="EAEC8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37" name="AutoShape 38"/>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38" name="AutoShape 39"/>
              <p:cNvSpPr>
                <a:spLocks noChangeArrowheads="1"/>
              </p:cNvSpPr>
              <p:nvPr/>
            </p:nvSpPr>
            <p:spPr bwMode="gray">
              <a:xfrm>
                <a:off x="773" y="3470"/>
                <a:ext cx="2158" cy="631"/>
              </a:xfrm>
              <a:prstGeom prst="roundRect">
                <a:avLst>
                  <a:gd name="adj" fmla="val 50000"/>
                </a:avLst>
              </a:prstGeom>
              <a:gradFill rotWithShape="1">
                <a:gsLst>
                  <a:gs pos="0">
                    <a:srgbClr val="F8F9D7">
                      <a:alpha val="50000"/>
                    </a:srgbClr>
                  </a:gs>
                  <a:gs pos="100000">
                    <a:srgbClr val="EAEC8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90127" name="Group 40"/>
            <p:cNvGrpSpPr>
              <a:grpSpLocks/>
            </p:cNvGrpSpPr>
            <p:nvPr/>
          </p:nvGrpSpPr>
          <p:grpSpPr bwMode="auto">
            <a:xfrm>
              <a:off x="1104" y="1058"/>
              <a:ext cx="498" cy="498"/>
              <a:chOff x="1289" y="582"/>
              <a:chExt cx="668" cy="668"/>
            </a:xfrm>
          </p:grpSpPr>
          <p:sp>
            <p:nvSpPr>
              <p:cNvPr id="90128" name="Oval 41"/>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29" name="Oval 4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30" name="Oval 4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31" name="Oval 4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0132" name="Oval 4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sp>
        <p:nvSpPr>
          <p:cNvPr id="90118" name="Text Box 46"/>
          <p:cNvSpPr txBox="1">
            <a:spLocks noChangeArrowheads="1"/>
          </p:cNvSpPr>
          <p:nvPr/>
        </p:nvSpPr>
        <p:spPr bwMode="gray">
          <a:xfrm>
            <a:off x="1978025" y="27098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1</a:t>
            </a:r>
          </a:p>
        </p:txBody>
      </p:sp>
      <p:sp>
        <p:nvSpPr>
          <p:cNvPr id="90119" name="Text Box 47"/>
          <p:cNvSpPr txBox="1">
            <a:spLocks noChangeArrowheads="1"/>
          </p:cNvSpPr>
          <p:nvPr/>
        </p:nvSpPr>
        <p:spPr bwMode="gray">
          <a:xfrm>
            <a:off x="1211263" y="3213100"/>
            <a:ext cx="19923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400">
                <a:solidFill>
                  <a:srgbClr val="000000"/>
                </a:solidFill>
                <a:latin typeface="楷体" pitchFamily="49" charset="-122"/>
                <a:ea typeface="楷体" pitchFamily="49" charset="-122"/>
              </a:rPr>
              <a:t>具有独立法人资格，注册资金不低于</a:t>
            </a:r>
            <a:r>
              <a:rPr lang="en-US" altLang="zh-CN" sz="1400">
                <a:solidFill>
                  <a:srgbClr val="000000"/>
                </a:solidFill>
                <a:latin typeface="楷体" pitchFamily="49" charset="-122"/>
                <a:ea typeface="楷体" pitchFamily="49" charset="-122"/>
              </a:rPr>
              <a:t>100</a:t>
            </a:r>
            <a:r>
              <a:rPr lang="zh-CN" altLang="en-US" sz="1400">
                <a:solidFill>
                  <a:srgbClr val="000000"/>
                </a:solidFill>
                <a:latin typeface="楷体" pitchFamily="49" charset="-122"/>
                <a:ea typeface="楷体" pitchFamily="49" charset="-122"/>
              </a:rPr>
              <a:t>万元，且能够单独提供用能状况诊断、节能项目设计、融资、改造（包括施工、设备安装、调试、验收等）、运行管理、人员培训等服务的专业化节能服务公司；</a:t>
            </a:r>
            <a:r>
              <a:rPr lang="zh-CN" altLang="en-US" sz="1400">
                <a:solidFill>
                  <a:schemeClr val="tx1"/>
                </a:solidFill>
                <a:latin typeface="楷体" pitchFamily="49" charset="-122"/>
                <a:ea typeface="楷体" pitchFamily="49" charset="-122"/>
              </a:rPr>
              <a:t> </a:t>
            </a:r>
            <a:endParaRPr lang="en-US" altLang="zh-CN" sz="1400">
              <a:solidFill>
                <a:schemeClr val="tx1"/>
              </a:solidFill>
              <a:latin typeface="楷体" pitchFamily="49" charset="-122"/>
              <a:ea typeface="楷体" pitchFamily="49" charset="-122"/>
            </a:endParaRPr>
          </a:p>
        </p:txBody>
      </p:sp>
      <p:sp>
        <p:nvSpPr>
          <p:cNvPr id="90120" name="Text Box 48"/>
          <p:cNvSpPr txBox="1">
            <a:spLocks noChangeArrowheads="1"/>
          </p:cNvSpPr>
          <p:nvPr/>
        </p:nvSpPr>
        <p:spPr bwMode="gray">
          <a:xfrm>
            <a:off x="4360863" y="268446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2</a:t>
            </a:r>
          </a:p>
        </p:txBody>
      </p:sp>
      <p:sp>
        <p:nvSpPr>
          <p:cNvPr id="90121" name="Text Box 49"/>
          <p:cNvSpPr txBox="1">
            <a:spLocks noChangeArrowheads="1"/>
          </p:cNvSpPr>
          <p:nvPr/>
        </p:nvSpPr>
        <p:spPr bwMode="gray">
          <a:xfrm>
            <a:off x="3497263" y="3275013"/>
            <a:ext cx="22272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400">
                <a:solidFill>
                  <a:srgbClr val="000000"/>
                </a:solidFill>
                <a:latin typeface="楷体" pitchFamily="49" charset="-122"/>
                <a:ea typeface="楷体" pitchFamily="49" charset="-122"/>
              </a:rPr>
              <a:t>节能服务公司实施合同能源管理项目相关技术应符合国家质量监督检验检疫总局和国家标准化管理委员会发布的</a:t>
            </a:r>
            <a:r>
              <a:rPr lang="en-US" altLang="zh-CN" sz="1400">
                <a:solidFill>
                  <a:srgbClr val="000000"/>
                </a:solidFill>
                <a:latin typeface="楷体" pitchFamily="49" charset="-122"/>
                <a:ea typeface="楷体" pitchFamily="49" charset="-122"/>
              </a:rPr>
              <a:t>《</a:t>
            </a:r>
            <a:r>
              <a:rPr lang="zh-CN" altLang="en-US" sz="1400">
                <a:solidFill>
                  <a:srgbClr val="000000"/>
                </a:solidFill>
                <a:latin typeface="楷体" pitchFamily="49" charset="-122"/>
                <a:ea typeface="楷体" pitchFamily="49" charset="-122"/>
              </a:rPr>
              <a:t>合同能源管理技术通则</a:t>
            </a:r>
            <a:r>
              <a:rPr lang="en-US" altLang="zh-CN" sz="1400">
                <a:solidFill>
                  <a:srgbClr val="000000"/>
                </a:solidFill>
                <a:latin typeface="楷体" pitchFamily="49" charset="-122"/>
                <a:ea typeface="楷体" pitchFamily="49" charset="-122"/>
              </a:rPr>
              <a:t>》</a:t>
            </a:r>
            <a:r>
              <a:rPr lang="zh-CN" altLang="en-US" sz="1400">
                <a:solidFill>
                  <a:srgbClr val="000000"/>
                </a:solidFill>
                <a:latin typeface="楷体" pitchFamily="49" charset="-122"/>
                <a:ea typeface="楷体" pitchFamily="49" charset="-122"/>
              </a:rPr>
              <a:t>（</a:t>
            </a:r>
            <a:r>
              <a:rPr lang="en-US" altLang="zh-CN" sz="1400">
                <a:solidFill>
                  <a:srgbClr val="000000"/>
                </a:solidFill>
                <a:latin typeface="楷体" pitchFamily="49" charset="-122"/>
                <a:ea typeface="楷体" pitchFamily="49" charset="-122"/>
              </a:rPr>
              <a:t>GB/T24915-2010</a:t>
            </a:r>
            <a:r>
              <a:rPr lang="zh-CN" altLang="en-US" sz="1400">
                <a:solidFill>
                  <a:srgbClr val="000000"/>
                </a:solidFill>
                <a:latin typeface="楷体" pitchFamily="49" charset="-122"/>
                <a:ea typeface="楷体" pitchFamily="49" charset="-122"/>
              </a:rPr>
              <a:t>）规定的技术要求；</a:t>
            </a:r>
            <a:r>
              <a:rPr lang="zh-CN" altLang="en-US" sz="1500">
                <a:solidFill>
                  <a:srgbClr val="000000"/>
                </a:solidFill>
                <a:latin typeface="楷体" pitchFamily="49" charset="-122"/>
                <a:ea typeface="楷体" pitchFamily="49" charset="-122"/>
              </a:rPr>
              <a:t> </a:t>
            </a:r>
            <a:endParaRPr lang="en-US" altLang="zh-CN" sz="1500">
              <a:solidFill>
                <a:srgbClr val="000000"/>
              </a:solidFill>
              <a:latin typeface="楷体" pitchFamily="49" charset="-122"/>
              <a:ea typeface="楷体" pitchFamily="49" charset="-122"/>
            </a:endParaRPr>
          </a:p>
        </p:txBody>
      </p:sp>
      <p:sp>
        <p:nvSpPr>
          <p:cNvPr id="90122" name="Text Box 50"/>
          <p:cNvSpPr txBox="1">
            <a:spLocks noChangeArrowheads="1"/>
          </p:cNvSpPr>
          <p:nvPr/>
        </p:nvSpPr>
        <p:spPr bwMode="gray">
          <a:xfrm>
            <a:off x="6804025" y="2684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3</a:t>
            </a:r>
          </a:p>
        </p:txBody>
      </p:sp>
      <p:sp>
        <p:nvSpPr>
          <p:cNvPr id="90123" name="Text Box 51"/>
          <p:cNvSpPr txBox="1">
            <a:spLocks noChangeArrowheads="1"/>
          </p:cNvSpPr>
          <p:nvPr/>
        </p:nvSpPr>
        <p:spPr bwMode="gray">
          <a:xfrm>
            <a:off x="5940425" y="3213100"/>
            <a:ext cx="2159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400">
                <a:solidFill>
                  <a:srgbClr val="000000"/>
                </a:solidFill>
                <a:latin typeface="楷体" pitchFamily="49" charset="-122"/>
                <a:ea typeface="楷体" pitchFamily="49" charset="-122"/>
              </a:rPr>
              <a:t>节能服务公司与用能企业签订</a:t>
            </a:r>
            <a:r>
              <a:rPr lang="en-US" altLang="zh-CN" sz="1400">
                <a:solidFill>
                  <a:srgbClr val="000000"/>
                </a:solidFill>
                <a:latin typeface="楷体" pitchFamily="49" charset="-122"/>
                <a:ea typeface="楷体" pitchFamily="49" charset="-122"/>
              </a:rPr>
              <a:t>《</a:t>
            </a:r>
            <a:r>
              <a:rPr lang="zh-CN" altLang="en-US" sz="1400">
                <a:solidFill>
                  <a:srgbClr val="000000"/>
                </a:solidFill>
                <a:latin typeface="楷体" pitchFamily="49" charset="-122"/>
                <a:ea typeface="楷体" pitchFamily="49" charset="-122"/>
              </a:rPr>
              <a:t>节能效益分享型</a:t>
            </a:r>
            <a:r>
              <a:rPr lang="en-US" altLang="zh-CN" sz="1400">
                <a:solidFill>
                  <a:srgbClr val="000000"/>
                </a:solidFill>
                <a:latin typeface="楷体" pitchFamily="49" charset="-122"/>
                <a:ea typeface="楷体" pitchFamily="49" charset="-122"/>
              </a:rPr>
              <a:t>》</a:t>
            </a:r>
            <a:r>
              <a:rPr lang="zh-CN" altLang="en-US" sz="1400">
                <a:solidFill>
                  <a:srgbClr val="000000"/>
                </a:solidFill>
                <a:latin typeface="楷体" pitchFamily="49" charset="-122"/>
                <a:ea typeface="楷体" pitchFamily="49" charset="-122"/>
              </a:rPr>
              <a:t>合同，其合同格式和内容，符合</a:t>
            </a:r>
            <a:r>
              <a:rPr lang="en-US" altLang="zh-CN" sz="1400">
                <a:solidFill>
                  <a:srgbClr val="000000"/>
                </a:solidFill>
                <a:latin typeface="楷体" pitchFamily="49" charset="-122"/>
                <a:ea typeface="楷体" pitchFamily="49" charset="-122"/>
              </a:rPr>
              <a:t>《</a:t>
            </a:r>
            <a:r>
              <a:rPr lang="zh-CN" altLang="en-US" sz="1400">
                <a:solidFill>
                  <a:srgbClr val="000000"/>
                </a:solidFill>
                <a:latin typeface="楷体" pitchFamily="49" charset="-122"/>
                <a:ea typeface="楷体" pitchFamily="49" charset="-122"/>
              </a:rPr>
              <a:t>合同法</a:t>
            </a:r>
            <a:r>
              <a:rPr lang="en-US" altLang="zh-CN" sz="1400">
                <a:solidFill>
                  <a:srgbClr val="000000"/>
                </a:solidFill>
                <a:latin typeface="楷体" pitchFamily="49" charset="-122"/>
                <a:ea typeface="楷体" pitchFamily="49" charset="-122"/>
              </a:rPr>
              <a:t>》</a:t>
            </a:r>
            <a:r>
              <a:rPr lang="zh-CN" altLang="en-US" sz="1400">
                <a:solidFill>
                  <a:srgbClr val="000000"/>
                </a:solidFill>
                <a:latin typeface="楷体" pitchFamily="49" charset="-122"/>
                <a:ea typeface="楷体" pitchFamily="49" charset="-122"/>
              </a:rPr>
              <a:t>和国家质量监督检验检疫总局和国家标准化管理委员会发布的</a:t>
            </a:r>
            <a:r>
              <a:rPr lang="en-US" altLang="zh-CN" sz="1400">
                <a:solidFill>
                  <a:srgbClr val="000000"/>
                </a:solidFill>
                <a:latin typeface="楷体" pitchFamily="49" charset="-122"/>
                <a:ea typeface="楷体" pitchFamily="49" charset="-122"/>
              </a:rPr>
              <a:t>《</a:t>
            </a:r>
            <a:r>
              <a:rPr lang="zh-CN" altLang="en-US" sz="1400">
                <a:solidFill>
                  <a:srgbClr val="000000"/>
                </a:solidFill>
                <a:latin typeface="楷体" pitchFamily="49" charset="-122"/>
                <a:ea typeface="楷体" pitchFamily="49" charset="-122"/>
              </a:rPr>
              <a:t>合同能源管理技术通则</a:t>
            </a:r>
            <a:r>
              <a:rPr lang="en-US" altLang="zh-CN" sz="1400">
                <a:solidFill>
                  <a:srgbClr val="000000"/>
                </a:solidFill>
                <a:latin typeface="楷体" pitchFamily="49" charset="-122"/>
                <a:ea typeface="楷体" pitchFamily="49" charset="-122"/>
              </a:rPr>
              <a:t>》</a:t>
            </a:r>
            <a:r>
              <a:rPr lang="zh-CN" altLang="en-US" sz="1400">
                <a:solidFill>
                  <a:srgbClr val="000000"/>
                </a:solidFill>
                <a:latin typeface="楷体" pitchFamily="49" charset="-122"/>
                <a:ea typeface="楷体" pitchFamily="49" charset="-122"/>
              </a:rPr>
              <a:t>（</a:t>
            </a:r>
            <a:r>
              <a:rPr lang="en-US" altLang="zh-CN" sz="1400">
                <a:solidFill>
                  <a:srgbClr val="000000"/>
                </a:solidFill>
                <a:latin typeface="楷体" pitchFamily="49" charset="-122"/>
                <a:ea typeface="楷体" pitchFamily="49" charset="-122"/>
              </a:rPr>
              <a:t>GB/T24915-2010</a:t>
            </a:r>
            <a:r>
              <a:rPr lang="zh-CN" altLang="en-US" sz="1400">
                <a:solidFill>
                  <a:srgbClr val="000000"/>
                </a:solidFill>
                <a:latin typeface="楷体" pitchFamily="49" charset="-122"/>
                <a:ea typeface="楷体" pitchFamily="49" charset="-122"/>
              </a:rPr>
              <a:t>）等规定； </a:t>
            </a:r>
            <a:endParaRPr lang="en-US" altLang="zh-CN" sz="1400">
              <a:solidFill>
                <a:srgbClr val="000000"/>
              </a:solidFill>
              <a:latin typeface="楷体" pitchFamily="49" charset="-122"/>
              <a:ea typeface="楷体" pitchFamily="49" charset="-122"/>
            </a:endParaRPr>
          </a:p>
        </p:txBody>
      </p:sp>
      <p:sp>
        <p:nvSpPr>
          <p:cNvPr id="90124" name="AutoShape 52"/>
          <p:cNvSpPr>
            <a:spLocks noChangeArrowheads="1"/>
          </p:cNvSpPr>
          <p:nvPr/>
        </p:nvSpPr>
        <p:spPr bwMode="gray">
          <a:xfrm>
            <a:off x="755650" y="1773238"/>
            <a:ext cx="7632700" cy="574675"/>
          </a:xfrm>
          <a:prstGeom prst="roundRect">
            <a:avLst>
              <a:gd name="adj" fmla="val 50000"/>
            </a:avLst>
          </a:prstGeom>
          <a:solidFill>
            <a:srgbClr val="6699FF"/>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zh-CN" altLang="en-US" sz="1800" b="1">
                <a:solidFill>
                  <a:schemeClr val="bg1"/>
                </a:solidFill>
              </a:rPr>
              <a:t> </a:t>
            </a:r>
            <a:r>
              <a:rPr lang="zh-CN" altLang="en-US" sz="2400" b="1">
                <a:solidFill>
                  <a:schemeClr val="bg1"/>
                </a:solidFill>
              </a:rPr>
              <a:t>（三）本条所称“符合条件”是指同时满足以下条件：</a:t>
            </a:r>
            <a:r>
              <a:rPr lang="zh-CN" altLang="en-US" sz="2400">
                <a:solidFill>
                  <a:schemeClr val="bg1"/>
                </a:solidFill>
              </a:rPr>
              <a:t> </a:t>
            </a:r>
            <a:endParaRPr lang="en-US" altLang="zh-CN" sz="2400">
              <a:solidFill>
                <a:schemeClr val="bg1"/>
              </a:solidFill>
            </a:endParaRPr>
          </a:p>
        </p:txBody>
      </p:sp>
      <p:sp>
        <p:nvSpPr>
          <p:cNvPr id="53" name="Rectangle 2"/>
          <p:cNvSpPr txBox="1">
            <a:spLocks noChangeArrowheads="1"/>
          </p:cNvSpPr>
          <p:nvPr/>
        </p:nvSpPr>
        <p:spPr bwMode="auto">
          <a:xfrm>
            <a:off x="80963" y="188913"/>
            <a:ext cx="70119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nSpc>
                <a:spcPct val="80000"/>
              </a:lnSpc>
              <a:spcBef>
                <a:spcPct val="20000"/>
              </a:spcBef>
              <a:buClr>
                <a:schemeClr val="folHlink"/>
              </a:buClr>
              <a:buFont typeface="Wingdings" pitchFamily="2" charset="2"/>
              <a:buNone/>
            </a:pPr>
            <a:r>
              <a:rPr lang="zh-CN" altLang="en-US" sz="4000" b="1" i="1">
                <a:solidFill>
                  <a:srgbClr val="003399"/>
                </a:solidFill>
              </a:rPr>
              <a:t>二、关于企业所得税政策问题</a:t>
            </a:r>
            <a:r>
              <a:rPr lang="zh-CN" altLang="en-US">
                <a:solidFill>
                  <a:schemeClr val="tx1"/>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8355"/>
                                        </p:tgtEl>
                                        <p:attrNameLst>
                                          <p:attrName>style.visibility</p:attrName>
                                        </p:attrNameLst>
                                      </p:cBhvr>
                                      <p:to>
                                        <p:strVal val="visible"/>
                                      </p:to>
                                    </p:set>
                                    <p:animEffect transition="in" filter="wipe(left)">
                                      <p:cBhvr>
                                        <p:cTn id="7" dur="500"/>
                                        <p:tgtEl>
                                          <p:spTgt spid="22835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3">
                                            <p:txEl>
                                              <p:pRg st="0" end="0"/>
                                            </p:txEl>
                                          </p:spTgt>
                                        </p:tgtEl>
                                        <p:attrNameLst>
                                          <p:attrName>style.visibility</p:attrName>
                                        </p:attrNameLst>
                                      </p:cBhvr>
                                      <p:to>
                                        <p:strVal val="visible"/>
                                      </p:to>
                                    </p:set>
                                    <p:animEffect transition="in" filter="fade">
                                      <p:cBhvr>
                                        <p:cTn id="10" dur="10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animBg="1"/>
      <p:bldP spid="5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9" name="Line 3"/>
          <p:cNvSpPr>
            <a:spLocks noChangeShapeType="1"/>
          </p:cNvSpPr>
          <p:nvPr/>
        </p:nvSpPr>
        <p:spPr bwMode="auto">
          <a:xfrm>
            <a:off x="0" y="836613"/>
            <a:ext cx="91440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1139" name="Group 4"/>
          <p:cNvGrpSpPr>
            <a:grpSpLocks/>
          </p:cNvGrpSpPr>
          <p:nvPr/>
        </p:nvGrpSpPr>
        <p:grpSpPr bwMode="auto">
          <a:xfrm>
            <a:off x="1116013" y="2636838"/>
            <a:ext cx="2170112" cy="3730625"/>
            <a:chOff x="528" y="1058"/>
            <a:chExt cx="1680" cy="3125"/>
          </a:xfrm>
        </p:grpSpPr>
        <p:grpSp>
          <p:nvGrpSpPr>
            <p:cNvPr id="91176" name="Group 5"/>
            <p:cNvGrpSpPr>
              <a:grpSpLocks/>
            </p:cNvGrpSpPr>
            <p:nvPr/>
          </p:nvGrpSpPr>
          <p:grpSpPr bwMode="auto">
            <a:xfrm>
              <a:off x="528" y="1296"/>
              <a:ext cx="1680" cy="2887"/>
              <a:chOff x="720" y="905"/>
              <a:chExt cx="2263" cy="3319"/>
            </a:xfrm>
          </p:grpSpPr>
          <p:sp>
            <p:nvSpPr>
              <p:cNvPr id="91183" name="AutoShape 6"/>
              <p:cNvSpPr>
                <a:spLocks noChangeArrowheads="1"/>
              </p:cNvSpPr>
              <p:nvPr/>
            </p:nvSpPr>
            <p:spPr bwMode="gray">
              <a:xfrm>
                <a:off x="720" y="905"/>
                <a:ext cx="2256" cy="2544"/>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84" name="AutoShape 7"/>
              <p:cNvSpPr>
                <a:spLocks noChangeArrowheads="1"/>
              </p:cNvSpPr>
              <p:nvPr/>
            </p:nvSpPr>
            <p:spPr bwMode="gray">
              <a:xfrm>
                <a:off x="755" y="912"/>
                <a:ext cx="2188" cy="2496"/>
              </a:xfrm>
              <a:prstGeom prst="roundRect">
                <a:avLst>
                  <a:gd name="adj" fmla="val 16667"/>
                </a:avLst>
              </a:prstGeom>
              <a:gradFill rotWithShape="1">
                <a:gsLst>
                  <a:gs pos="0">
                    <a:srgbClr val="80D4F2"/>
                  </a:gs>
                  <a:gs pos="100000">
                    <a:srgbClr val="3CA1E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85" name="AutoShape 8"/>
              <p:cNvSpPr>
                <a:spLocks noChangeArrowheads="1"/>
              </p:cNvSpPr>
              <p:nvPr/>
            </p:nvSpPr>
            <p:spPr bwMode="gray">
              <a:xfrm>
                <a:off x="773" y="2750"/>
                <a:ext cx="2158" cy="631"/>
              </a:xfrm>
              <a:prstGeom prst="roundRect">
                <a:avLst>
                  <a:gd name="adj" fmla="val 50000"/>
                </a:avLst>
              </a:prstGeom>
              <a:gradFill rotWithShape="1">
                <a:gsLst>
                  <a:gs pos="0">
                    <a:srgbClr val="80D4F2">
                      <a:alpha val="0"/>
                    </a:srgbClr>
                  </a:gs>
                  <a:gs pos="100000">
                    <a:srgbClr val="8FD9F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86" name="AutoShape 9"/>
              <p:cNvSpPr>
                <a:spLocks noChangeArrowheads="1"/>
              </p:cNvSpPr>
              <p:nvPr/>
            </p:nvSpPr>
            <p:spPr bwMode="gray">
              <a:xfrm>
                <a:off x="773" y="932"/>
                <a:ext cx="2158" cy="631"/>
              </a:xfrm>
              <a:prstGeom prst="roundRect">
                <a:avLst>
                  <a:gd name="adj" fmla="val 50000"/>
                </a:avLst>
              </a:prstGeom>
              <a:gradFill rotWithShape="1">
                <a:gsLst>
                  <a:gs pos="0">
                    <a:srgbClr val="D5F1FB"/>
                  </a:gs>
                  <a:gs pos="100000">
                    <a:srgbClr val="80D4F2">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87" name="AutoShape 10"/>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88" name="AutoShape 11"/>
              <p:cNvSpPr>
                <a:spLocks noChangeArrowheads="1"/>
              </p:cNvSpPr>
              <p:nvPr/>
            </p:nvSpPr>
            <p:spPr bwMode="gray">
              <a:xfrm>
                <a:off x="773" y="3470"/>
                <a:ext cx="2158" cy="631"/>
              </a:xfrm>
              <a:prstGeom prst="roundRect">
                <a:avLst>
                  <a:gd name="adj" fmla="val 50000"/>
                </a:avLst>
              </a:prstGeom>
              <a:gradFill rotWithShape="1">
                <a:gsLst>
                  <a:gs pos="0">
                    <a:srgbClr val="D5F1FB">
                      <a:alpha val="50000"/>
                    </a:srgbClr>
                  </a:gs>
                  <a:gs pos="100000">
                    <a:srgbClr val="80D4F2">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91177" name="Group 12"/>
            <p:cNvGrpSpPr>
              <a:grpSpLocks/>
            </p:cNvGrpSpPr>
            <p:nvPr/>
          </p:nvGrpSpPr>
          <p:grpSpPr bwMode="auto">
            <a:xfrm>
              <a:off x="1104" y="1058"/>
              <a:ext cx="498" cy="498"/>
              <a:chOff x="1289" y="582"/>
              <a:chExt cx="668" cy="668"/>
            </a:xfrm>
          </p:grpSpPr>
          <p:sp>
            <p:nvSpPr>
              <p:cNvPr id="91178" name="Oval 13"/>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79"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80"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81"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82"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grpSp>
        <p:nvGrpSpPr>
          <p:cNvPr id="91140" name="Group 18"/>
          <p:cNvGrpSpPr>
            <a:grpSpLocks/>
          </p:cNvGrpSpPr>
          <p:nvPr/>
        </p:nvGrpSpPr>
        <p:grpSpPr bwMode="auto">
          <a:xfrm>
            <a:off x="3419475" y="2636838"/>
            <a:ext cx="2305050" cy="3730625"/>
            <a:chOff x="528" y="1058"/>
            <a:chExt cx="1680" cy="3125"/>
          </a:xfrm>
        </p:grpSpPr>
        <p:grpSp>
          <p:nvGrpSpPr>
            <p:cNvPr id="91163" name="Group 19"/>
            <p:cNvGrpSpPr>
              <a:grpSpLocks/>
            </p:cNvGrpSpPr>
            <p:nvPr/>
          </p:nvGrpSpPr>
          <p:grpSpPr bwMode="auto">
            <a:xfrm>
              <a:off x="528" y="1296"/>
              <a:ext cx="1680" cy="2887"/>
              <a:chOff x="720" y="905"/>
              <a:chExt cx="2263" cy="3319"/>
            </a:xfrm>
          </p:grpSpPr>
          <p:sp>
            <p:nvSpPr>
              <p:cNvPr id="91170" name="AutoShape 20"/>
              <p:cNvSpPr>
                <a:spLocks noChangeArrowheads="1"/>
              </p:cNvSpPr>
              <p:nvPr/>
            </p:nvSpPr>
            <p:spPr bwMode="gray">
              <a:xfrm>
                <a:off x="720" y="905"/>
                <a:ext cx="2256" cy="2544"/>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71" name="AutoShape 21"/>
              <p:cNvSpPr>
                <a:spLocks noChangeArrowheads="1"/>
              </p:cNvSpPr>
              <p:nvPr/>
            </p:nvSpPr>
            <p:spPr bwMode="gray">
              <a:xfrm>
                <a:off x="755" y="912"/>
                <a:ext cx="2188" cy="2496"/>
              </a:xfrm>
              <a:prstGeom prst="roundRect">
                <a:avLst>
                  <a:gd name="adj" fmla="val 16667"/>
                </a:avLst>
              </a:prstGeom>
              <a:gradFill rotWithShape="1">
                <a:gsLst>
                  <a:gs pos="0">
                    <a:srgbClr val="88EA91"/>
                  </a:gs>
                  <a:gs pos="100000">
                    <a:srgbClr val="21D34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72" name="AutoShape 22"/>
              <p:cNvSpPr>
                <a:spLocks noChangeArrowheads="1"/>
              </p:cNvSpPr>
              <p:nvPr/>
            </p:nvSpPr>
            <p:spPr bwMode="gray">
              <a:xfrm>
                <a:off x="773" y="2750"/>
                <a:ext cx="2158" cy="631"/>
              </a:xfrm>
              <a:prstGeom prst="roundRect">
                <a:avLst>
                  <a:gd name="adj" fmla="val 50000"/>
                </a:avLst>
              </a:prstGeom>
              <a:gradFill rotWithShape="1">
                <a:gsLst>
                  <a:gs pos="0">
                    <a:srgbClr val="88EA91">
                      <a:alpha val="0"/>
                    </a:srgbClr>
                  </a:gs>
                  <a:gs pos="100000">
                    <a:srgbClr val="96ED9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73" name="AutoShape 23"/>
              <p:cNvSpPr>
                <a:spLocks noChangeArrowheads="1"/>
              </p:cNvSpPr>
              <p:nvPr/>
            </p:nvSpPr>
            <p:spPr bwMode="gray">
              <a:xfrm>
                <a:off x="773" y="932"/>
                <a:ext cx="2158" cy="631"/>
              </a:xfrm>
              <a:prstGeom prst="roundRect">
                <a:avLst>
                  <a:gd name="adj" fmla="val 50000"/>
                </a:avLst>
              </a:prstGeom>
              <a:gradFill rotWithShape="1">
                <a:gsLst>
                  <a:gs pos="0">
                    <a:srgbClr val="D7F8DA"/>
                  </a:gs>
                  <a:gs pos="100000">
                    <a:srgbClr val="88EA91">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74" name="AutoShape 24"/>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75" name="AutoShape 25"/>
              <p:cNvSpPr>
                <a:spLocks noChangeArrowheads="1"/>
              </p:cNvSpPr>
              <p:nvPr/>
            </p:nvSpPr>
            <p:spPr bwMode="gray">
              <a:xfrm>
                <a:off x="773" y="3470"/>
                <a:ext cx="2158" cy="631"/>
              </a:xfrm>
              <a:prstGeom prst="roundRect">
                <a:avLst>
                  <a:gd name="adj" fmla="val 50000"/>
                </a:avLst>
              </a:prstGeom>
              <a:gradFill rotWithShape="1">
                <a:gsLst>
                  <a:gs pos="0">
                    <a:srgbClr val="B5F0C2">
                      <a:alpha val="50000"/>
                    </a:srgbClr>
                  </a:gs>
                  <a:gs pos="100000">
                    <a:srgbClr val="21D347">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91164" name="Group 26"/>
            <p:cNvGrpSpPr>
              <a:grpSpLocks/>
            </p:cNvGrpSpPr>
            <p:nvPr/>
          </p:nvGrpSpPr>
          <p:grpSpPr bwMode="auto">
            <a:xfrm>
              <a:off x="1104" y="1058"/>
              <a:ext cx="498" cy="498"/>
              <a:chOff x="1289" y="582"/>
              <a:chExt cx="668" cy="668"/>
            </a:xfrm>
          </p:grpSpPr>
          <p:sp>
            <p:nvSpPr>
              <p:cNvPr id="91165" name="Oval 27"/>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66" name="Oval 2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67" name="Oval 2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68" name="Oval 3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69" name="Oval 3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grpSp>
        <p:nvGrpSpPr>
          <p:cNvPr id="91141" name="Group 32"/>
          <p:cNvGrpSpPr>
            <a:grpSpLocks/>
          </p:cNvGrpSpPr>
          <p:nvPr/>
        </p:nvGrpSpPr>
        <p:grpSpPr bwMode="auto">
          <a:xfrm>
            <a:off x="5867400" y="2636838"/>
            <a:ext cx="2305050" cy="3730625"/>
            <a:chOff x="528" y="1058"/>
            <a:chExt cx="1680" cy="3125"/>
          </a:xfrm>
        </p:grpSpPr>
        <p:grpSp>
          <p:nvGrpSpPr>
            <p:cNvPr id="91150" name="Group 33"/>
            <p:cNvGrpSpPr>
              <a:grpSpLocks/>
            </p:cNvGrpSpPr>
            <p:nvPr/>
          </p:nvGrpSpPr>
          <p:grpSpPr bwMode="auto">
            <a:xfrm>
              <a:off x="528" y="1296"/>
              <a:ext cx="1680" cy="2887"/>
              <a:chOff x="720" y="905"/>
              <a:chExt cx="2263" cy="3319"/>
            </a:xfrm>
          </p:grpSpPr>
          <p:sp>
            <p:nvSpPr>
              <p:cNvPr id="91157" name="AutoShape 34"/>
              <p:cNvSpPr>
                <a:spLocks noChangeArrowheads="1"/>
              </p:cNvSpPr>
              <p:nvPr/>
            </p:nvSpPr>
            <p:spPr bwMode="gray">
              <a:xfrm>
                <a:off x="720" y="905"/>
                <a:ext cx="2256" cy="2544"/>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58" name="AutoShape 35"/>
              <p:cNvSpPr>
                <a:spLocks noChangeArrowheads="1"/>
              </p:cNvSpPr>
              <p:nvPr/>
            </p:nvSpPr>
            <p:spPr bwMode="gray">
              <a:xfrm>
                <a:off x="755" y="912"/>
                <a:ext cx="2188" cy="2496"/>
              </a:xfrm>
              <a:prstGeom prst="roundRect">
                <a:avLst>
                  <a:gd name="adj" fmla="val 16667"/>
                </a:avLst>
              </a:prstGeom>
              <a:gradFill rotWithShape="1">
                <a:gsLst>
                  <a:gs pos="0">
                    <a:srgbClr val="EAEC86"/>
                  </a:gs>
                  <a:gs pos="100000">
                    <a:srgbClr val="DCCE4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59" name="AutoShape 36"/>
              <p:cNvSpPr>
                <a:spLocks noChangeArrowheads="1"/>
              </p:cNvSpPr>
              <p:nvPr/>
            </p:nvSpPr>
            <p:spPr bwMode="gray">
              <a:xfrm>
                <a:off x="773" y="2750"/>
                <a:ext cx="2158" cy="631"/>
              </a:xfrm>
              <a:prstGeom prst="roundRect">
                <a:avLst>
                  <a:gd name="adj" fmla="val 50000"/>
                </a:avLst>
              </a:prstGeom>
              <a:gradFill rotWithShape="1">
                <a:gsLst>
                  <a:gs pos="0">
                    <a:srgbClr val="EAEC86">
                      <a:alpha val="0"/>
                    </a:srgbClr>
                  </a:gs>
                  <a:gs pos="100000">
                    <a:srgbClr val="EDEE9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60" name="AutoShape 37"/>
              <p:cNvSpPr>
                <a:spLocks noChangeArrowheads="1"/>
              </p:cNvSpPr>
              <p:nvPr/>
            </p:nvSpPr>
            <p:spPr bwMode="gray">
              <a:xfrm>
                <a:off x="773" y="932"/>
                <a:ext cx="2158" cy="631"/>
              </a:xfrm>
              <a:prstGeom prst="roundRect">
                <a:avLst>
                  <a:gd name="adj" fmla="val 50000"/>
                </a:avLst>
              </a:prstGeom>
              <a:gradFill rotWithShape="1">
                <a:gsLst>
                  <a:gs pos="0">
                    <a:srgbClr val="F8F9D7"/>
                  </a:gs>
                  <a:gs pos="100000">
                    <a:srgbClr val="EAEC8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61" name="AutoShape 38"/>
              <p:cNvSpPr>
                <a:spLocks noChangeArrowheads="1"/>
              </p:cNvSpPr>
              <p:nvPr/>
            </p:nvSpPr>
            <p:spPr bwMode="gray">
              <a:xfrm>
                <a:off x="727" y="3449"/>
                <a:ext cx="2256" cy="775"/>
              </a:xfrm>
              <a:prstGeom prst="roundRect">
                <a:avLst>
                  <a:gd name="adj" fmla="val 40389"/>
                </a:avLst>
              </a:prstGeom>
              <a:gradFill rotWithShape="1">
                <a:gsLst>
                  <a:gs pos="0">
                    <a:srgbClr val="3477A4">
                      <a:alpha val="50000"/>
                    </a:srgbClr>
                  </a:gs>
                  <a:gs pos="100000">
                    <a:srgbClr val="18374C">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62" name="AutoShape 39"/>
              <p:cNvSpPr>
                <a:spLocks noChangeArrowheads="1"/>
              </p:cNvSpPr>
              <p:nvPr/>
            </p:nvSpPr>
            <p:spPr bwMode="gray">
              <a:xfrm>
                <a:off x="773" y="3470"/>
                <a:ext cx="2158" cy="631"/>
              </a:xfrm>
              <a:prstGeom prst="roundRect">
                <a:avLst>
                  <a:gd name="adj" fmla="val 50000"/>
                </a:avLst>
              </a:prstGeom>
              <a:gradFill rotWithShape="1">
                <a:gsLst>
                  <a:gs pos="0">
                    <a:srgbClr val="F8F9D7">
                      <a:alpha val="50000"/>
                    </a:srgbClr>
                  </a:gs>
                  <a:gs pos="100000">
                    <a:srgbClr val="EAEC8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nvGrpSpPr>
            <p:cNvPr id="91151" name="Group 40"/>
            <p:cNvGrpSpPr>
              <a:grpSpLocks/>
            </p:cNvGrpSpPr>
            <p:nvPr/>
          </p:nvGrpSpPr>
          <p:grpSpPr bwMode="auto">
            <a:xfrm>
              <a:off x="1104" y="1058"/>
              <a:ext cx="498" cy="498"/>
              <a:chOff x="1289" y="582"/>
              <a:chExt cx="668" cy="668"/>
            </a:xfrm>
          </p:grpSpPr>
          <p:sp>
            <p:nvSpPr>
              <p:cNvPr id="91152" name="Oval 41"/>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53" name="Oval 4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54" name="Oval 4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55" name="Oval 4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91156" name="Oval 4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grpSp>
      <p:sp>
        <p:nvSpPr>
          <p:cNvPr id="91142" name="Text Box 46"/>
          <p:cNvSpPr txBox="1">
            <a:spLocks noChangeArrowheads="1"/>
          </p:cNvSpPr>
          <p:nvPr/>
        </p:nvSpPr>
        <p:spPr bwMode="gray">
          <a:xfrm>
            <a:off x="1978025" y="27098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4</a:t>
            </a:r>
          </a:p>
        </p:txBody>
      </p:sp>
      <p:sp>
        <p:nvSpPr>
          <p:cNvPr id="91143" name="Text Box 47"/>
          <p:cNvSpPr txBox="1">
            <a:spLocks noChangeArrowheads="1"/>
          </p:cNvSpPr>
          <p:nvPr/>
        </p:nvSpPr>
        <p:spPr bwMode="gray">
          <a:xfrm>
            <a:off x="1211263" y="3213100"/>
            <a:ext cx="2065337"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300">
                <a:solidFill>
                  <a:srgbClr val="0E0702"/>
                </a:solidFill>
                <a:latin typeface="楷体" pitchFamily="49" charset="-122"/>
                <a:ea typeface="楷体" pitchFamily="49" charset="-122"/>
              </a:rPr>
              <a:t>节能服务公司实施合同能源管理的项目符合</a:t>
            </a:r>
            <a:r>
              <a:rPr lang="en-US" altLang="zh-CN" sz="1300">
                <a:solidFill>
                  <a:srgbClr val="0E0702"/>
                </a:solidFill>
                <a:latin typeface="楷体" pitchFamily="49" charset="-122"/>
                <a:ea typeface="楷体" pitchFamily="49" charset="-122"/>
              </a:rPr>
              <a:t>《</a:t>
            </a:r>
            <a:r>
              <a:rPr lang="zh-CN" altLang="en-US" sz="1300">
                <a:solidFill>
                  <a:srgbClr val="0E0702"/>
                </a:solidFill>
                <a:latin typeface="楷体" pitchFamily="49" charset="-122"/>
                <a:ea typeface="楷体" pitchFamily="49" charset="-122"/>
              </a:rPr>
              <a:t>财政部 国家税务总局国家发展改革委关于公布环境保护节能节水项目企业所得税优惠目录（试行）的通知</a:t>
            </a:r>
            <a:r>
              <a:rPr lang="en-US" altLang="zh-CN" sz="1300">
                <a:solidFill>
                  <a:srgbClr val="0E0702"/>
                </a:solidFill>
                <a:latin typeface="楷体" pitchFamily="49" charset="-122"/>
                <a:ea typeface="楷体" pitchFamily="49" charset="-122"/>
              </a:rPr>
              <a:t>》</a:t>
            </a:r>
            <a:r>
              <a:rPr lang="zh-CN" altLang="en-US" sz="1300">
                <a:solidFill>
                  <a:srgbClr val="0E0702"/>
                </a:solidFill>
                <a:latin typeface="楷体" pitchFamily="49" charset="-122"/>
                <a:ea typeface="楷体" pitchFamily="49" charset="-122"/>
              </a:rPr>
              <a:t>（财税</a:t>
            </a:r>
            <a:r>
              <a:rPr lang="en-US" altLang="zh-CN" sz="1300">
                <a:solidFill>
                  <a:srgbClr val="0E0702"/>
                </a:solidFill>
                <a:latin typeface="楷体" pitchFamily="49" charset="-122"/>
                <a:ea typeface="楷体" pitchFamily="49" charset="-122"/>
              </a:rPr>
              <a:t>[2009]166</a:t>
            </a:r>
            <a:r>
              <a:rPr lang="zh-CN" altLang="en-US" sz="1300">
                <a:solidFill>
                  <a:srgbClr val="0E0702"/>
                </a:solidFill>
                <a:latin typeface="楷体" pitchFamily="49" charset="-122"/>
                <a:ea typeface="楷体" pitchFamily="49" charset="-122"/>
              </a:rPr>
              <a:t>号）“</a:t>
            </a:r>
            <a:r>
              <a:rPr lang="en-US" altLang="zh-CN" sz="1300">
                <a:solidFill>
                  <a:srgbClr val="0E0702"/>
                </a:solidFill>
                <a:latin typeface="楷体" pitchFamily="49" charset="-122"/>
                <a:ea typeface="楷体" pitchFamily="49" charset="-122"/>
              </a:rPr>
              <a:t>4</a:t>
            </a:r>
            <a:r>
              <a:rPr lang="zh-CN" altLang="en-US" sz="1300">
                <a:solidFill>
                  <a:srgbClr val="0E0702"/>
                </a:solidFill>
                <a:latin typeface="楷体" pitchFamily="49" charset="-122"/>
                <a:ea typeface="楷体" pitchFamily="49" charset="-122"/>
              </a:rPr>
              <a:t>、节能减排技术改造”类中第一项至第八项规定的项目和条件；</a:t>
            </a:r>
            <a:r>
              <a:rPr lang="zh-CN" altLang="en-US" sz="1400">
                <a:solidFill>
                  <a:schemeClr val="tx1"/>
                </a:solidFill>
                <a:latin typeface="楷体" pitchFamily="49" charset="-122"/>
                <a:ea typeface="楷体" pitchFamily="49" charset="-122"/>
              </a:rPr>
              <a:t> </a:t>
            </a:r>
            <a:endParaRPr lang="en-US" altLang="zh-CN" sz="1400">
              <a:solidFill>
                <a:schemeClr val="tx1"/>
              </a:solidFill>
              <a:latin typeface="楷体" pitchFamily="49" charset="-122"/>
              <a:ea typeface="楷体" pitchFamily="49" charset="-122"/>
            </a:endParaRPr>
          </a:p>
        </p:txBody>
      </p:sp>
      <p:sp>
        <p:nvSpPr>
          <p:cNvPr id="91144" name="Text Box 48"/>
          <p:cNvSpPr txBox="1">
            <a:spLocks noChangeArrowheads="1"/>
          </p:cNvSpPr>
          <p:nvPr/>
        </p:nvSpPr>
        <p:spPr bwMode="gray">
          <a:xfrm>
            <a:off x="4360863" y="268446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5</a:t>
            </a:r>
          </a:p>
        </p:txBody>
      </p:sp>
      <p:sp>
        <p:nvSpPr>
          <p:cNvPr id="91145" name="Text Box 49"/>
          <p:cNvSpPr txBox="1">
            <a:spLocks noChangeArrowheads="1"/>
          </p:cNvSpPr>
          <p:nvPr/>
        </p:nvSpPr>
        <p:spPr bwMode="gray">
          <a:xfrm>
            <a:off x="6804025" y="26844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en-US" altLang="zh-CN" sz="2400">
                <a:solidFill>
                  <a:srgbClr val="000000"/>
                </a:solidFill>
              </a:rPr>
              <a:t>6</a:t>
            </a:r>
          </a:p>
        </p:txBody>
      </p:sp>
      <p:sp>
        <p:nvSpPr>
          <p:cNvPr id="91146" name="AutoShape 50"/>
          <p:cNvSpPr>
            <a:spLocks noChangeArrowheads="1"/>
          </p:cNvSpPr>
          <p:nvPr/>
        </p:nvSpPr>
        <p:spPr bwMode="gray">
          <a:xfrm>
            <a:off x="755650" y="1773238"/>
            <a:ext cx="7632700" cy="574675"/>
          </a:xfrm>
          <a:prstGeom prst="roundRect">
            <a:avLst>
              <a:gd name="adj" fmla="val 50000"/>
            </a:avLst>
          </a:prstGeom>
          <a:solidFill>
            <a:srgbClr val="6699FF"/>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zh-CN" altLang="en-US" sz="1800" b="1">
                <a:solidFill>
                  <a:schemeClr val="tx1"/>
                </a:solidFill>
              </a:rPr>
              <a:t> </a:t>
            </a:r>
            <a:r>
              <a:rPr lang="zh-CN" altLang="en-US" sz="2400" b="1">
                <a:solidFill>
                  <a:schemeClr val="bg1"/>
                </a:solidFill>
              </a:rPr>
              <a:t>（三）本条所称“符合条件”是指同时满足以下条件：</a:t>
            </a:r>
            <a:r>
              <a:rPr lang="zh-CN" altLang="en-US" sz="2400">
                <a:solidFill>
                  <a:schemeClr val="bg1"/>
                </a:solidFill>
              </a:rPr>
              <a:t> </a:t>
            </a:r>
            <a:endParaRPr lang="en-US" altLang="zh-CN" sz="2400">
              <a:solidFill>
                <a:schemeClr val="bg1"/>
              </a:solidFill>
            </a:endParaRPr>
          </a:p>
        </p:txBody>
      </p:sp>
      <p:sp>
        <p:nvSpPr>
          <p:cNvPr id="91147" name="Text Box 51"/>
          <p:cNvSpPr txBox="1">
            <a:spLocks noChangeArrowheads="1"/>
          </p:cNvSpPr>
          <p:nvPr/>
        </p:nvSpPr>
        <p:spPr bwMode="gray">
          <a:xfrm>
            <a:off x="3708400" y="3429000"/>
            <a:ext cx="18002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2000">
                <a:solidFill>
                  <a:srgbClr val="0E0702"/>
                </a:solidFill>
                <a:latin typeface="楷体" pitchFamily="49" charset="-122"/>
                <a:ea typeface="楷体" pitchFamily="49" charset="-122"/>
              </a:rPr>
              <a:t>节能服务公司投资额不低于实施合同能源管理项目投资总额的</a:t>
            </a:r>
            <a:r>
              <a:rPr lang="en-US" altLang="zh-CN" sz="2000">
                <a:solidFill>
                  <a:srgbClr val="0E0702"/>
                </a:solidFill>
                <a:latin typeface="楷体" pitchFamily="49" charset="-122"/>
                <a:ea typeface="楷体" pitchFamily="49" charset="-122"/>
              </a:rPr>
              <a:t>70%</a:t>
            </a:r>
            <a:r>
              <a:rPr lang="zh-CN" altLang="en-US" sz="2000">
                <a:solidFill>
                  <a:srgbClr val="0E0702"/>
                </a:solidFill>
                <a:latin typeface="楷体" pitchFamily="49" charset="-122"/>
                <a:ea typeface="楷体" pitchFamily="49" charset="-122"/>
              </a:rPr>
              <a:t>；</a:t>
            </a:r>
            <a:endParaRPr lang="en-US" altLang="zh-CN" sz="2000">
              <a:solidFill>
                <a:srgbClr val="0E0702"/>
              </a:solidFill>
              <a:latin typeface="楷体" pitchFamily="49" charset="-122"/>
              <a:ea typeface="楷体" pitchFamily="49" charset="-122"/>
            </a:endParaRPr>
          </a:p>
        </p:txBody>
      </p:sp>
      <p:sp>
        <p:nvSpPr>
          <p:cNvPr id="91148" name="Text Box 52"/>
          <p:cNvSpPr txBox="1">
            <a:spLocks noChangeArrowheads="1"/>
          </p:cNvSpPr>
          <p:nvPr/>
        </p:nvSpPr>
        <p:spPr bwMode="gray">
          <a:xfrm>
            <a:off x="6011863" y="3354388"/>
            <a:ext cx="2089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800">
                <a:solidFill>
                  <a:srgbClr val="0E0702"/>
                </a:solidFill>
                <a:latin typeface="楷体" pitchFamily="49" charset="-122"/>
                <a:ea typeface="楷体" pitchFamily="49" charset="-122"/>
              </a:rPr>
              <a:t>节能服务公司拥有匹配的专职技术人员和合同能源管理人才，具有保障项目顺利实施和稳定运行的能力。 </a:t>
            </a:r>
            <a:endParaRPr lang="en-US" altLang="zh-CN" sz="1800">
              <a:solidFill>
                <a:srgbClr val="0E0702"/>
              </a:solidFill>
              <a:latin typeface="楷体" pitchFamily="49" charset="-122"/>
              <a:ea typeface="楷体" pitchFamily="49" charset="-122"/>
            </a:endParaRPr>
          </a:p>
          <a:p>
            <a:endParaRPr lang="en-US" altLang="zh-CN" sz="1600">
              <a:solidFill>
                <a:srgbClr val="0E0702"/>
              </a:solidFill>
              <a:latin typeface="Verdana" pitchFamily="34" charset="0"/>
            </a:endParaRPr>
          </a:p>
        </p:txBody>
      </p:sp>
      <p:sp>
        <p:nvSpPr>
          <p:cNvPr id="53" name="Rectangle 2"/>
          <p:cNvSpPr txBox="1">
            <a:spLocks noChangeArrowheads="1"/>
          </p:cNvSpPr>
          <p:nvPr/>
        </p:nvSpPr>
        <p:spPr bwMode="auto">
          <a:xfrm>
            <a:off x="80963" y="215900"/>
            <a:ext cx="70119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nSpc>
                <a:spcPct val="80000"/>
              </a:lnSpc>
              <a:spcBef>
                <a:spcPct val="20000"/>
              </a:spcBef>
              <a:buClr>
                <a:schemeClr val="folHlink"/>
              </a:buClr>
              <a:buFont typeface="Wingdings" pitchFamily="2" charset="2"/>
              <a:buNone/>
            </a:pPr>
            <a:r>
              <a:rPr lang="zh-CN" altLang="en-US" sz="4000" b="1" i="1">
                <a:solidFill>
                  <a:srgbClr val="003399"/>
                </a:solidFill>
              </a:rPr>
              <a:t>二、关于企业所得税政策问题</a:t>
            </a:r>
            <a:r>
              <a:rPr lang="zh-CN" altLang="en-US">
                <a:solidFill>
                  <a:schemeClr val="tx1"/>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wipe(left)">
                                      <p:cBhvr>
                                        <p:cTn id="7" dur="500"/>
                                        <p:tgtEl>
                                          <p:spTgt spid="22937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3">
                                            <p:txEl>
                                              <p:pRg st="0" end="0"/>
                                            </p:txEl>
                                          </p:spTgt>
                                        </p:tgtEl>
                                        <p:attrNameLst>
                                          <p:attrName>style.visibility</p:attrName>
                                        </p:attrNameLst>
                                      </p:cBhvr>
                                      <p:to>
                                        <p:strVal val="visible"/>
                                      </p:to>
                                    </p:set>
                                    <p:animEffect transition="in" filter="fade">
                                      <p:cBhvr>
                                        <p:cTn id="10" dur="10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nimBg="1"/>
      <p:bldP spid="5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Line 2"/>
          <p:cNvSpPr>
            <a:spLocks noChangeShapeType="1"/>
          </p:cNvSpPr>
          <p:nvPr/>
        </p:nvSpPr>
        <p:spPr bwMode="auto">
          <a:xfrm>
            <a:off x="0" y="836613"/>
            <a:ext cx="91440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163" name="AutoShape 3"/>
          <p:cNvSpPr>
            <a:spLocks noChangeArrowheads="1"/>
          </p:cNvSpPr>
          <p:nvPr/>
        </p:nvSpPr>
        <p:spPr bwMode="gray">
          <a:xfrm>
            <a:off x="1187450" y="1125538"/>
            <a:ext cx="6424613" cy="1511300"/>
          </a:xfrm>
          <a:prstGeom prst="roundRect">
            <a:avLst>
              <a:gd name="adj" fmla="val 10889"/>
            </a:avLst>
          </a:prstGeom>
          <a:solidFill>
            <a:srgbClr val="FF99CC"/>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nvGrpSpPr>
          <p:cNvPr id="92164" name="Group 4"/>
          <p:cNvGrpSpPr>
            <a:grpSpLocks/>
          </p:cNvGrpSpPr>
          <p:nvPr/>
        </p:nvGrpSpPr>
        <p:grpSpPr bwMode="auto">
          <a:xfrm>
            <a:off x="1331913" y="1266825"/>
            <a:ext cx="1239837" cy="1296988"/>
            <a:chOff x="999" y="1092"/>
            <a:chExt cx="768" cy="746"/>
          </a:xfrm>
        </p:grpSpPr>
        <p:sp>
          <p:nvSpPr>
            <p:cNvPr id="92179" name="AutoShape 5"/>
            <p:cNvSpPr>
              <a:spLocks noChangeArrowheads="1"/>
            </p:cNvSpPr>
            <p:nvPr/>
          </p:nvSpPr>
          <p:spPr bwMode="gray">
            <a:xfrm>
              <a:off x="999" y="1092"/>
              <a:ext cx="768" cy="746"/>
            </a:xfrm>
            <a:prstGeom prst="roundRect">
              <a:avLst>
                <a:gd name="adj" fmla="val 11921"/>
              </a:avLst>
            </a:prstGeom>
            <a:solidFill>
              <a:srgbClr val="CCCC00"/>
            </a:solidFill>
            <a:ln w="38100">
              <a:solidFill>
                <a:schemeClr val="bg1"/>
              </a:solidFill>
              <a:round/>
              <a:headEnd/>
              <a:tailEnd/>
            </a:ln>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230406" name="Freeform 6"/>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92181" name="Text Box 7"/>
            <p:cNvSpPr txBox="1">
              <a:spLocks noChangeArrowheads="1"/>
            </p:cNvSpPr>
            <p:nvPr/>
          </p:nvSpPr>
          <p:spPr bwMode="gray">
            <a:xfrm>
              <a:off x="1033" y="1317"/>
              <a:ext cx="68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ctr"/>
              <a:r>
                <a:rPr lang="zh-CN" altLang="en-US" sz="2400" b="1">
                  <a:solidFill>
                    <a:schemeClr val="tx1"/>
                  </a:solidFill>
                </a:rPr>
                <a:t>（四）</a:t>
              </a:r>
              <a:endParaRPr lang="en-US" altLang="zh-CN" sz="2400" b="1">
                <a:solidFill>
                  <a:schemeClr val="tx1"/>
                </a:solidFill>
              </a:endParaRPr>
            </a:p>
          </p:txBody>
        </p:sp>
      </p:grpSp>
      <p:sp>
        <p:nvSpPr>
          <p:cNvPr id="92165" name="Text Box 8"/>
          <p:cNvSpPr txBox="1">
            <a:spLocks noChangeArrowheads="1"/>
          </p:cNvSpPr>
          <p:nvPr/>
        </p:nvSpPr>
        <p:spPr bwMode="gray">
          <a:xfrm>
            <a:off x="2700338" y="1195388"/>
            <a:ext cx="47212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600">
                <a:latin typeface="楷体" pitchFamily="49" charset="-122"/>
                <a:ea typeface="楷体" pitchFamily="49" charset="-122"/>
              </a:rPr>
              <a:t>节能服务公司与用能企业之间的业务往来，应当按照独立企业之间的业务往来收取或者支付价款、费用。不按照独立企业之间的业务往来收取或者支付价款、费用，而减少其应纳税所得额的，税务机关有权进行合理调整。 </a:t>
            </a:r>
            <a:endParaRPr lang="en-US" altLang="zh-CN" sz="1600">
              <a:latin typeface="楷体" pitchFamily="49" charset="-122"/>
              <a:ea typeface="楷体" pitchFamily="49" charset="-122"/>
            </a:endParaRPr>
          </a:p>
        </p:txBody>
      </p:sp>
      <p:sp>
        <p:nvSpPr>
          <p:cNvPr id="92166" name="AutoShape 9"/>
          <p:cNvSpPr>
            <a:spLocks noChangeArrowheads="1"/>
          </p:cNvSpPr>
          <p:nvPr/>
        </p:nvSpPr>
        <p:spPr bwMode="gray">
          <a:xfrm>
            <a:off x="1187450" y="2779713"/>
            <a:ext cx="6424613" cy="1584325"/>
          </a:xfrm>
          <a:prstGeom prst="roundRect">
            <a:avLst>
              <a:gd name="adj" fmla="val 10889"/>
            </a:avLst>
          </a:prstGeom>
          <a:solidFill>
            <a:srgbClr val="66FFCC"/>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nvGrpSpPr>
          <p:cNvPr id="92167" name="Group 10"/>
          <p:cNvGrpSpPr>
            <a:grpSpLocks/>
          </p:cNvGrpSpPr>
          <p:nvPr/>
        </p:nvGrpSpPr>
        <p:grpSpPr bwMode="auto">
          <a:xfrm>
            <a:off x="1284288" y="2995613"/>
            <a:ext cx="1271587" cy="1223962"/>
            <a:chOff x="980" y="2100"/>
            <a:chExt cx="788" cy="746"/>
          </a:xfrm>
        </p:grpSpPr>
        <p:sp>
          <p:nvSpPr>
            <p:cNvPr id="92176" name="AutoShape 11"/>
            <p:cNvSpPr>
              <a:spLocks noChangeArrowheads="1"/>
            </p:cNvSpPr>
            <p:nvPr/>
          </p:nvSpPr>
          <p:spPr bwMode="gray">
            <a:xfrm>
              <a:off x="999" y="2100"/>
              <a:ext cx="768" cy="746"/>
            </a:xfrm>
            <a:prstGeom prst="roundRect">
              <a:avLst>
                <a:gd name="adj" fmla="val 11921"/>
              </a:avLst>
            </a:prstGeom>
            <a:solidFill>
              <a:srgbClr val="3366FF"/>
            </a:solidFill>
            <a:ln w="38100">
              <a:solidFill>
                <a:schemeClr val="bg1"/>
              </a:solidFill>
              <a:round/>
              <a:headEnd/>
              <a:tailEnd/>
            </a:ln>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230412" name="Freeform 12"/>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230413" name="Text Box 13"/>
            <p:cNvSpPr txBox="1">
              <a:spLocks noChangeArrowheads="1"/>
            </p:cNvSpPr>
            <p:nvPr/>
          </p:nvSpPr>
          <p:spPr bwMode="gray">
            <a:xfrm>
              <a:off x="980" y="2328"/>
              <a:ext cx="788" cy="279"/>
            </a:xfrm>
            <a:prstGeom prst="rect">
              <a:avLst/>
            </a:prstGeom>
            <a:noFill/>
            <a:ln w="9525" algn="ctr">
              <a:noFill/>
              <a:miter lim="800000"/>
              <a:headEnd/>
              <a:tailEnd/>
            </a:ln>
            <a:effectLst/>
          </p:spPr>
          <p:txBody>
            <a:bodyPr wrap="none">
              <a:spAutoFit/>
            </a:bodyPr>
            <a:lstStyle/>
            <a:p>
              <a:pPr algn="ctr" eaLnBrk="0" hangingPunct="0">
                <a:defRPr/>
              </a:pPr>
              <a:r>
                <a:rPr lang="zh-CN" altLang="en-US" sz="2400">
                  <a:solidFill>
                    <a:schemeClr val="tx1"/>
                  </a:solidFill>
                </a:rPr>
                <a:t> </a:t>
              </a:r>
              <a:r>
                <a:rPr lang="zh-CN" altLang="en-US" sz="2400" b="1">
                  <a:solidFill>
                    <a:schemeClr val="tx1"/>
                  </a:solidFill>
                </a:rPr>
                <a:t>（五）</a:t>
              </a:r>
              <a:r>
                <a:rPr lang="en-US" altLang="zh-CN" sz="2400">
                  <a:solidFill>
                    <a:schemeClr val="tx1"/>
                  </a:solidFill>
                </a:rPr>
                <a:t> </a:t>
              </a:r>
              <a:endParaRPr lang="en-US" altLang="zh-CN">
                <a:solidFill>
                  <a:srgbClr val="FFFFFF"/>
                </a:solidFill>
                <a:effectLst>
                  <a:outerShdw blurRad="38100" dist="38100" dir="2700000" algn="tl">
                    <a:srgbClr val="C0C0C0"/>
                  </a:outerShdw>
                </a:effectLst>
              </a:endParaRPr>
            </a:p>
          </p:txBody>
        </p:sp>
      </p:grpSp>
      <p:sp>
        <p:nvSpPr>
          <p:cNvPr id="92168" name="AutoShape 15"/>
          <p:cNvSpPr>
            <a:spLocks noChangeArrowheads="1"/>
          </p:cNvSpPr>
          <p:nvPr/>
        </p:nvSpPr>
        <p:spPr bwMode="gray">
          <a:xfrm>
            <a:off x="1187450" y="4508500"/>
            <a:ext cx="6424613" cy="1584325"/>
          </a:xfrm>
          <a:prstGeom prst="roundRect">
            <a:avLst>
              <a:gd name="adj" fmla="val 10889"/>
            </a:avLst>
          </a:prstGeom>
          <a:solidFill>
            <a:srgbClr val="99CC00"/>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grpSp>
        <p:nvGrpSpPr>
          <p:cNvPr id="92169" name="Group 16"/>
          <p:cNvGrpSpPr>
            <a:grpSpLocks/>
          </p:cNvGrpSpPr>
          <p:nvPr/>
        </p:nvGrpSpPr>
        <p:grpSpPr bwMode="auto">
          <a:xfrm>
            <a:off x="1331913" y="4651375"/>
            <a:ext cx="1271587" cy="1296988"/>
            <a:chOff x="980" y="2100"/>
            <a:chExt cx="788" cy="746"/>
          </a:xfrm>
        </p:grpSpPr>
        <p:sp>
          <p:nvSpPr>
            <p:cNvPr id="92173" name="AutoShape 17"/>
            <p:cNvSpPr>
              <a:spLocks noChangeArrowheads="1"/>
            </p:cNvSpPr>
            <p:nvPr/>
          </p:nvSpPr>
          <p:spPr bwMode="gray">
            <a:xfrm>
              <a:off x="999" y="2100"/>
              <a:ext cx="768" cy="746"/>
            </a:xfrm>
            <a:prstGeom prst="roundRect">
              <a:avLst>
                <a:gd name="adj" fmla="val 11921"/>
              </a:avLst>
            </a:prstGeom>
            <a:solidFill>
              <a:srgbClr val="CC99FF"/>
            </a:solidFill>
            <a:ln w="38100">
              <a:solidFill>
                <a:schemeClr val="bg1"/>
              </a:solidFill>
              <a:round/>
              <a:headEnd/>
              <a:tailEnd/>
            </a:ln>
          </p:spPr>
          <p:txBody>
            <a:bodyPr wrap="none" anchor="ctr"/>
            <a:lstStyle/>
            <a:p>
              <a:pPr algn="ctr">
                <a:lnSpc>
                  <a:spcPct val="110000"/>
                </a:lnSpc>
                <a:spcBef>
                  <a:spcPct val="25000"/>
                </a:spcBef>
                <a:spcAft>
                  <a:spcPct val="15000"/>
                </a:spcAft>
                <a:buClr>
                  <a:schemeClr val="tx2"/>
                </a:buClr>
                <a:buFont typeface="Wingdings" pitchFamily="2" charset="2"/>
                <a:buChar char="§"/>
              </a:pPr>
              <a:endParaRPr lang="zh-CN" altLang="en-US">
                <a:ea typeface="楷体_GB2312" pitchFamily="49" charset="-122"/>
              </a:endParaRPr>
            </a:p>
          </p:txBody>
        </p:sp>
        <p:sp>
          <p:nvSpPr>
            <p:cNvPr id="230418" name="Freeform 18"/>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lgn="ctr">
                <a:lnSpc>
                  <a:spcPct val="110000"/>
                </a:lnSpc>
                <a:spcBef>
                  <a:spcPct val="25000"/>
                </a:spcBef>
                <a:spcAft>
                  <a:spcPct val="15000"/>
                </a:spcAft>
                <a:buClr>
                  <a:schemeClr val="tx2"/>
                </a:buClr>
                <a:buFont typeface="Wingdings" pitchFamily="2" charset="2"/>
                <a:buChar char="§"/>
                <a:defRPr/>
              </a:pPr>
              <a:endParaRPr lang="zh-CN" altLang="en-US">
                <a:ea typeface="楷体_GB2312" pitchFamily="49" charset="-122"/>
              </a:endParaRPr>
            </a:p>
          </p:txBody>
        </p:sp>
        <p:sp>
          <p:nvSpPr>
            <p:cNvPr id="230419" name="Text Box 19"/>
            <p:cNvSpPr txBox="1">
              <a:spLocks noChangeArrowheads="1"/>
            </p:cNvSpPr>
            <p:nvPr/>
          </p:nvSpPr>
          <p:spPr bwMode="gray">
            <a:xfrm>
              <a:off x="980" y="2328"/>
              <a:ext cx="788" cy="263"/>
            </a:xfrm>
            <a:prstGeom prst="rect">
              <a:avLst/>
            </a:prstGeom>
            <a:noFill/>
            <a:ln w="9525" algn="ctr">
              <a:noFill/>
              <a:miter lim="800000"/>
              <a:headEnd/>
              <a:tailEnd/>
            </a:ln>
            <a:effectLst/>
          </p:spPr>
          <p:txBody>
            <a:bodyPr wrap="none">
              <a:spAutoFit/>
            </a:bodyPr>
            <a:lstStyle/>
            <a:p>
              <a:pPr algn="ctr" eaLnBrk="0" hangingPunct="0">
                <a:defRPr/>
              </a:pPr>
              <a:r>
                <a:rPr lang="zh-CN" altLang="en-US" sz="2400">
                  <a:solidFill>
                    <a:schemeClr val="tx1"/>
                  </a:solidFill>
                </a:rPr>
                <a:t> </a:t>
              </a:r>
              <a:r>
                <a:rPr lang="zh-CN" altLang="en-US" sz="2400" b="1">
                  <a:solidFill>
                    <a:schemeClr val="tx1"/>
                  </a:solidFill>
                </a:rPr>
                <a:t>（六）</a:t>
              </a:r>
              <a:r>
                <a:rPr lang="en-US" altLang="zh-CN" sz="2400">
                  <a:solidFill>
                    <a:schemeClr val="tx1"/>
                  </a:solidFill>
                </a:rPr>
                <a:t> </a:t>
              </a:r>
              <a:endParaRPr lang="en-US" altLang="zh-CN">
                <a:solidFill>
                  <a:srgbClr val="FFFFFF"/>
                </a:solidFill>
                <a:effectLst>
                  <a:outerShdw blurRad="38100" dist="38100" dir="2700000" algn="tl">
                    <a:srgbClr val="C0C0C0"/>
                  </a:outerShdw>
                </a:effectLst>
              </a:endParaRPr>
            </a:p>
          </p:txBody>
        </p:sp>
      </p:grpSp>
      <p:sp>
        <p:nvSpPr>
          <p:cNvPr id="92170" name="Text Box 20"/>
          <p:cNvSpPr txBox="1">
            <a:spLocks noChangeArrowheads="1"/>
          </p:cNvSpPr>
          <p:nvPr/>
        </p:nvSpPr>
        <p:spPr bwMode="gray">
          <a:xfrm>
            <a:off x="2730500" y="2924175"/>
            <a:ext cx="47212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2000">
                <a:latin typeface="楷体" pitchFamily="49" charset="-122"/>
                <a:ea typeface="楷体" pitchFamily="49" charset="-122"/>
              </a:rPr>
              <a:t>用能企业对从节能服务公司取得的与实施合同能源管理项目有关的资产，应与企业其他资产分开核算，并建立辅助账或明细账。</a:t>
            </a:r>
            <a:endParaRPr lang="en-US" altLang="zh-CN" sz="2000">
              <a:latin typeface="楷体" pitchFamily="49" charset="-122"/>
              <a:ea typeface="楷体" pitchFamily="49" charset="-122"/>
            </a:endParaRPr>
          </a:p>
        </p:txBody>
      </p:sp>
      <p:sp>
        <p:nvSpPr>
          <p:cNvPr id="92171" name="Text Box 21"/>
          <p:cNvSpPr txBox="1">
            <a:spLocks noChangeArrowheads="1"/>
          </p:cNvSpPr>
          <p:nvPr/>
        </p:nvSpPr>
        <p:spPr bwMode="gray">
          <a:xfrm>
            <a:off x="2755900" y="4733925"/>
            <a:ext cx="4840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r>
              <a:rPr lang="zh-CN" altLang="en-US" sz="1800">
                <a:latin typeface="楷体" pitchFamily="49" charset="-122"/>
                <a:ea typeface="楷体" pitchFamily="49" charset="-122"/>
              </a:rPr>
              <a:t>节能服务公司同时从事适用不同税收政策待遇项目的，其享受税收优惠项目应当单独计算收入、扣除，并合理分摊企业的期间费用；没有单独计算的，不得享受税收优惠政策。</a:t>
            </a:r>
            <a:endParaRPr lang="en-US" altLang="zh-CN" sz="1800">
              <a:latin typeface="楷体" pitchFamily="49" charset="-122"/>
              <a:ea typeface="楷体" pitchFamily="49" charset="-122"/>
            </a:endParaRPr>
          </a:p>
        </p:txBody>
      </p:sp>
      <p:sp>
        <p:nvSpPr>
          <p:cNvPr id="22" name="Rectangle 2"/>
          <p:cNvSpPr txBox="1">
            <a:spLocks noChangeArrowheads="1"/>
          </p:cNvSpPr>
          <p:nvPr/>
        </p:nvSpPr>
        <p:spPr bwMode="auto">
          <a:xfrm>
            <a:off x="80963" y="215900"/>
            <a:ext cx="70119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nSpc>
                <a:spcPct val="80000"/>
              </a:lnSpc>
              <a:spcBef>
                <a:spcPct val="20000"/>
              </a:spcBef>
              <a:buClr>
                <a:schemeClr val="folHlink"/>
              </a:buClr>
              <a:buFont typeface="Wingdings" pitchFamily="2" charset="2"/>
              <a:buNone/>
            </a:pPr>
            <a:r>
              <a:rPr lang="zh-CN" altLang="en-US" sz="4000" b="1" i="1" dirty="0">
                <a:solidFill>
                  <a:srgbClr val="003399"/>
                </a:solidFill>
              </a:rPr>
              <a:t>二、关于企业所得税政策问题</a:t>
            </a:r>
            <a:r>
              <a:rPr lang="zh-CN" altLang="en-US" dirty="0">
                <a:solidFill>
                  <a:schemeClr val="tx1"/>
                </a:solidFil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wipe(left)">
                                      <p:cBhvr>
                                        <p:cTn id="7" dur="500"/>
                                        <p:tgtEl>
                                          <p:spTgt spid="23040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animBg="1"/>
      <p:bldP spid="22"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subTitle" idx="4294967295"/>
          </p:nvPr>
        </p:nvSpPr>
        <p:spPr>
          <a:xfrm>
            <a:off x="0" y="144463"/>
            <a:ext cx="7524750" cy="620712"/>
          </a:xfrm>
        </p:spPr>
        <p:txBody>
          <a:bodyPr/>
          <a:lstStyle/>
          <a:p>
            <a:pPr marL="0" indent="0">
              <a:lnSpc>
                <a:spcPct val="90000"/>
              </a:lnSpc>
              <a:buFont typeface="Wingdings" pitchFamily="2" charset="2"/>
              <a:buNone/>
              <a:defRPr/>
            </a:pPr>
            <a:r>
              <a:rPr lang="zh-CN" altLang="en-US" sz="3600" b="1" i="1" kern="1200" dirty="0">
                <a:solidFill>
                  <a:srgbClr val="003399"/>
                </a:solidFill>
                <a:ea typeface="宋体" charset="-122"/>
              </a:rPr>
              <a:t>三、本通知自</a:t>
            </a:r>
            <a:r>
              <a:rPr lang="en-US" altLang="zh-CN" sz="3600" b="1" i="1" kern="1200" dirty="0">
                <a:solidFill>
                  <a:srgbClr val="003399"/>
                </a:solidFill>
                <a:ea typeface="宋体" charset="-122"/>
              </a:rPr>
              <a:t>2011</a:t>
            </a:r>
            <a:r>
              <a:rPr lang="zh-CN" altLang="en-US" sz="3600" b="1" i="1" kern="1200" dirty="0">
                <a:solidFill>
                  <a:srgbClr val="003399"/>
                </a:solidFill>
                <a:ea typeface="宋体" charset="-122"/>
              </a:rPr>
              <a:t>年</a:t>
            </a:r>
            <a:r>
              <a:rPr lang="en-US" altLang="zh-CN" sz="3600" b="1" i="1" kern="1200" dirty="0">
                <a:solidFill>
                  <a:srgbClr val="003399"/>
                </a:solidFill>
                <a:ea typeface="宋体" charset="-122"/>
              </a:rPr>
              <a:t>1</a:t>
            </a:r>
            <a:r>
              <a:rPr lang="zh-CN" altLang="en-US" sz="3600" b="1" i="1" kern="1200" dirty="0">
                <a:solidFill>
                  <a:srgbClr val="003399"/>
                </a:solidFill>
                <a:ea typeface="宋体" charset="-122"/>
              </a:rPr>
              <a:t>月</a:t>
            </a:r>
            <a:r>
              <a:rPr lang="en-US" altLang="zh-CN" sz="3600" b="1" i="1" kern="1200" dirty="0">
                <a:solidFill>
                  <a:srgbClr val="003399"/>
                </a:solidFill>
                <a:ea typeface="宋体" charset="-122"/>
              </a:rPr>
              <a:t>1</a:t>
            </a:r>
            <a:r>
              <a:rPr lang="zh-CN" altLang="en-US" sz="3600" b="1" i="1" kern="1200" dirty="0">
                <a:solidFill>
                  <a:srgbClr val="003399"/>
                </a:solidFill>
                <a:ea typeface="宋体" charset="-122"/>
              </a:rPr>
              <a:t>日起执行 </a:t>
            </a:r>
          </a:p>
        </p:txBody>
      </p:sp>
      <p:sp>
        <p:nvSpPr>
          <p:cNvPr id="231427" name="Line 3"/>
          <p:cNvSpPr>
            <a:spLocks noChangeShapeType="1"/>
          </p:cNvSpPr>
          <p:nvPr/>
        </p:nvSpPr>
        <p:spPr bwMode="auto">
          <a:xfrm>
            <a:off x="0" y="836613"/>
            <a:ext cx="91440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88" name="AutoShape 4"/>
          <p:cNvSpPr>
            <a:spLocks noChangeArrowheads="1"/>
          </p:cNvSpPr>
          <p:nvPr/>
        </p:nvSpPr>
        <p:spPr bwMode="gray">
          <a:xfrm>
            <a:off x="755650" y="1916113"/>
            <a:ext cx="7416800" cy="1655762"/>
          </a:xfrm>
          <a:prstGeom prst="roundRect">
            <a:avLst>
              <a:gd name="adj" fmla="val 50000"/>
            </a:avLst>
          </a:prstGeom>
          <a:solidFill>
            <a:srgbClr val="339966"/>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zh-CN" altLang="en-US" sz="3200" b="1">
                <a:solidFill>
                  <a:schemeClr val="bg1"/>
                </a:solidFill>
              </a:rPr>
              <a:t>三、本通知自</a:t>
            </a:r>
            <a:r>
              <a:rPr lang="en-US" altLang="zh-CN" sz="3200" b="1">
                <a:solidFill>
                  <a:schemeClr val="bg1"/>
                </a:solidFill>
              </a:rPr>
              <a:t>2011</a:t>
            </a:r>
            <a:r>
              <a:rPr lang="zh-CN" altLang="en-US" sz="3200" b="1">
                <a:solidFill>
                  <a:schemeClr val="bg1"/>
                </a:solidFill>
              </a:rPr>
              <a:t>年</a:t>
            </a:r>
            <a:r>
              <a:rPr lang="en-US" altLang="zh-CN" sz="3200" b="1">
                <a:solidFill>
                  <a:schemeClr val="bg1"/>
                </a:solidFill>
              </a:rPr>
              <a:t>1</a:t>
            </a:r>
            <a:r>
              <a:rPr lang="zh-CN" altLang="en-US" sz="3200" b="1">
                <a:solidFill>
                  <a:schemeClr val="bg1"/>
                </a:solidFill>
              </a:rPr>
              <a:t>月</a:t>
            </a:r>
            <a:r>
              <a:rPr lang="en-US" altLang="zh-CN" sz="3200" b="1">
                <a:solidFill>
                  <a:schemeClr val="bg1"/>
                </a:solidFill>
              </a:rPr>
              <a:t>1</a:t>
            </a:r>
            <a:r>
              <a:rPr lang="zh-CN" altLang="en-US" sz="3200" b="1">
                <a:solidFill>
                  <a:schemeClr val="bg1"/>
                </a:solidFill>
              </a:rPr>
              <a:t>日起执行。</a:t>
            </a:r>
            <a:endParaRPr lang="en-US" altLang="zh-CN" sz="3200" b="1">
              <a:solidFill>
                <a:schemeClr val="bg1"/>
              </a:solidFill>
            </a:endParaRPr>
          </a:p>
        </p:txBody>
      </p:sp>
      <p:sp>
        <p:nvSpPr>
          <p:cNvPr id="93189" name="Text Box 5"/>
          <p:cNvSpPr txBox="1">
            <a:spLocks noChangeArrowheads="1"/>
          </p:cNvSpPr>
          <p:nvPr/>
        </p:nvSpPr>
        <p:spPr bwMode="auto">
          <a:xfrm>
            <a:off x="2627313" y="4652963"/>
            <a:ext cx="374491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lnSpc>
                <a:spcPts val="3300"/>
              </a:lnSpc>
            </a:pPr>
            <a:r>
              <a:rPr lang="zh-CN" altLang="en-US" sz="2400" b="1">
                <a:solidFill>
                  <a:srgbClr val="0E0702"/>
                </a:solidFill>
              </a:rPr>
              <a:t>   </a:t>
            </a:r>
            <a:r>
              <a:rPr lang="zh-CN" altLang="en-US" sz="2400">
                <a:latin typeface="楷体" pitchFamily="49" charset="-122"/>
                <a:ea typeface="楷体" pitchFamily="49" charset="-122"/>
              </a:rPr>
              <a:t>财政部 国家税务总局</a:t>
            </a:r>
          </a:p>
          <a:p>
            <a:pPr eaLnBrk="1" hangingPunct="1">
              <a:lnSpc>
                <a:spcPts val="3300"/>
              </a:lnSpc>
            </a:pPr>
            <a:r>
              <a:rPr lang="zh-CN" altLang="en-US" sz="2400">
                <a:latin typeface="楷体" pitchFamily="49" charset="-122"/>
                <a:ea typeface="楷体" pitchFamily="49" charset="-122"/>
              </a:rPr>
              <a:t>二〇一〇年十二月三十日</a:t>
            </a:r>
            <a:r>
              <a:rPr lang="zh-CN" altLang="en-US" sz="2400">
                <a:solidFill>
                  <a:schemeClr val="accent2"/>
                </a:solidFill>
              </a:rPr>
              <a:t> </a:t>
            </a:r>
            <a:endParaRPr lang="en-US" altLang="zh-CN" sz="2400">
              <a:solidFill>
                <a:schemeClr val="accent2"/>
              </a:solidFill>
            </a:endParaRPr>
          </a:p>
          <a:p>
            <a:pPr eaLnBrk="1" hangingPunct="1">
              <a:spcBef>
                <a:spcPct val="50000"/>
              </a:spcBef>
            </a:pPr>
            <a:endParaRPr lang="zh-CN" altLang="en-US" sz="2400">
              <a:solidFill>
                <a:schemeClr val="accent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31426">
                                            <p:txEl>
                                              <p:pRg st="0" end="0"/>
                                            </p:txEl>
                                          </p:spTgt>
                                        </p:tgtEl>
                                        <p:attrNameLst>
                                          <p:attrName>style.visibility</p:attrName>
                                        </p:attrNameLst>
                                      </p:cBhvr>
                                      <p:to>
                                        <p:strVal val="visible"/>
                                      </p:to>
                                    </p:set>
                                    <p:animEffect transition="in" filter="fade">
                                      <p:cBhvr>
                                        <p:cTn id="7" dur="1000"/>
                                        <p:tgtEl>
                                          <p:spTgt spid="231426">
                                            <p:txEl>
                                              <p:pRg st="0" end="0"/>
                                            </p:txEl>
                                          </p:spTgt>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31427"/>
                                        </p:tgtEl>
                                        <p:attrNameLst>
                                          <p:attrName>style.visibility</p:attrName>
                                        </p:attrNameLst>
                                      </p:cBhvr>
                                      <p:to>
                                        <p:strVal val="visible"/>
                                      </p:to>
                                    </p:set>
                                    <p:animEffect transition="in" filter="wipe(left)">
                                      <p:cBhvr>
                                        <p:cTn id="11" dur="500"/>
                                        <p:tgtEl>
                                          <p:spTgt spid="231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build="p"/>
      <p:bldP spid="2314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idx="4294967295"/>
          </p:nvPr>
        </p:nvSpPr>
        <p:spPr>
          <a:xfrm>
            <a:off x="467544" y="1556793"/>
            <a:ext cx="7777162" cy="1224135"/>
          </a:xfrm>
        </p:spPr>
        <p:txBody>
          <a:bodyPr/>
          <a:lstStyle/>
          <a:p>
            <a:pPr>
              <a:lnSpc>
                <a:spcPct val="125000"/>
              </a:lnSpc>
              <a:spcBef>
                <a:spcPct val="20000"/>
              </a:spcBef>
            </a:pPr>
            <a:r>
              <a:rPr lang="zh-CN" altLang="en-US" sz="4000" dirty="0" smtClean="0">
                <a:solidFill>
                  <a:srgbClr val="003399"/>
                </a:solidFill>
                <a:ea typeface="宋体" charset="-122"/>
              </a:rPr>
              <a:t>工信部能</a:t>
            </a:r>
            <a:r>
              <a:rPr lang="zh-CN" altLang="en-US" sz="4000" dirty="0">
                <a:solidFill>
                  <a:srgbClr val="003399"/>
                </a:solidFill>
                <a:ea typeface="宋体" charset="-122"/>
              </a:rPr>
              <a:t>服务公司</a:t>
            </a:r>
            <a:r>
              <a:rPr lang="zh-CN" altLang="en-US" sz="4000" dirty="0" smtClean="0">
                <a:solidFill>
                  <a:srgbClr val="003399"/>
                </a:solidFill>
                <a:ea typeface="宋体" charset="-122"/>
              </a:rPr>
              <a:t>推荐</a:t>
            </a:r>
            <a:endParaRPr lang="zh-CN" altLang="en-US" sz="4000" dirty="0">
              <a:solidFill>
                <a:srgbClr val="003399"/>
              </a:solidFill>
              <a:ea typeface="宋体" charset="-122"/>
            </a:endParaRPr>
          </a:p>
        </p:txBody>
      </p:sp>
      <p:sp>
        <p:nvSpPr>
          <p:cNvPr id="83971" name="Text Box 3"/>
          <p:cNvSpPr txBox="1">
            <a:spLocks noChangeArrowheads="1"/>
          </p:cNvSpPr>
          <p:nvPr/>
        </p:nvSpPr>
        <p:spPr bwMode="auto">
          <a:xfrm>
            <a:off x="5724525" y="530066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spcBef>
                <a:spcPct val="50000"/>
              </a:spcBef>
            </a:pPr>
            <a:endParaRPr lang="zh-CN" altLang="en-US" sz="2000">
              <a:solidFill>
                <a:schemeClr val="tx1"/>
              </a:solidFill>
            </a:endParaRPr>
          </a:p>
        </p:txBody>
      </p:sp>
      <p:sp>
        <p:nvSpPr>
          <p:cNvPr id="5" name="内容占位符 2"/>
          <p:cNvSpPr>
            <a:spLocks noGrp="1"/>
          </p:cNvSpPr>
          <p:nvPr>
            <p:ph idx="1"/>
          </p:nvPr>
        </p:nvSpPr>
        <p:spPr>
          <a:xfrm>
            <a:off x="2772346" y="3500239"/>
            <a:ext cx="3167806" cy="1800969"/>
          </a:xfrm>
        </p:spPr>
        <p:txBody>
          <a:bodyPr/>
          <a:lstStyle/>
          <a:p>
            <a:pPr>
              <a:lnSpc>
                <a:spcPts val="2200"/>
              </a:lnSpc>
              <a:spcBef>
                <a:spcPts val="600"/>
              </a:spcBef>
              <a:spcAft>
                <a:spcPts val="600"/>
              </a:spcAft>
            </a:pPr>
            <a:r>
              <a:rPr lang="zh-CN" altLang="en-US" sz="2000" dirty="0" smtClean="0">
                <a:solidFill>
                  <a:srgbClr val="284C6A"/>
                </a:solidFill>
                <a:latin typeface="楷体_GB2312" pitchFamily="49" charset="-122"/>
                <a:ea typeface="楷体_GB2312" pitchFamily="49" charset="-122"/>
              </a:rPr>
              <a:t>第一批推荐通知</a:t>
            </a:r>
          </a:p>
          <a:p>
            <a:pPr>
              <a:lnSpc>
                <a:spcPts val="2200"/>
              </a:lnSpc>
              <a:spcBef>
                <a:spcPts val="600"/>
              </a:spcBef>
              <a:spcAft>
                <a:spcPts val="600"/>
              </a:spcAft>
            </a:pPr>
            <a:r>
              <a:rPr lang="zh-CN" altLang="en-US" sz="2000" dirty="0" smtClean="0">
                <a:solidFill>
                  <a:srgbClr val="284C6A"/>
                </a:solidFill>
                <a:latin typeface="楷体_GB2312" pitchFamily="49" charset="-122"/>
                <a:ea typeface="楷体_GB2312" pitchFamily="49" charset="-122"/>
              </a:rPr>
              <a:t>第二批推荐通知</a:t>
            </a:r>
            <a:endParaRPr lang="en-US" altLang="zh-CN" sz="2000" dirty="0" smtClean="0">
              <a:solidFill>
                <a:srgbClr val="284C6A"/>
              </a:solidFill>
              <a:latin typeface="楷体_GB2312" pitchFamily="49" charset="-122"/>
              <a:ea typeface="楷体_GB2312" pitchFamily="49" charset="-122"/>
            </a:endParaRPr>
          </a:p>
          <a:p>
            <a:pPr marL="0" indent="0">
              <a:lnSpc>
                <a:spcPts val="2200"/>
              </a:lnSpc>
              <a:spcBef>
                <a:spcPts val="600"/>
              </a:spcBef>
              <a:spcAft>
                <a:spcPts val="600"/>
              </a:spcAft>
              <a:buNone/>
            </a:pPr>
            <a:endParaRPr lang="en-US" altLang="zh-CN" sz="2000" dirty="0" smtClean="0">
              <a:solidFill>
                <a:srgbClr val="284C6A"/>
              </a:solidFill>
              <a:latin typeface="楷体_GB2312" pitchFamily="49" charset="-122"/>
              <a:ea typeface="楷体_GB2312" pitchFamily="49" charset="-122"/>
            </a:endParaRPr>
          </a:p>
        </p:txBody>
      </p:sp>
    </p:spTree>
    <p:extLst>
      <p:ext uri="{BB962C8B-B14F-4D97-AF65-F5344CB8AC3E}">
        <p14:creationId xmlns:p14="http://schemas.microsoft.com/office/powerpoint/2010/main" val="2906649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5724525" y="530066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spcBef>
                <a:spcPct val="50000"/>
              </a:spcBef>
            </a:pPr>
            <a:endParaRPr lang="zh-CN" altLang="en-US" sz="2000">
              <a:solidFill>
                <a:schemeClr val="tx1"/>
              </a:solidFill>
            </a:endParaRPr>
          </a:p>
        </p:txBody>
      </p:sp>
      <p:sp>
        <p:nvSpPr>
          <p:cNvPr id="5" name="Rectangle 2"/>
          <p:cNvSpPr txBox="1">
            <a:spLocks noChangeArrowheads="1"/>
          </p:cNvSpPr>
          <p:nvPr/>
        </p:nvSpPr>
        <p:spPr bwMode="auto">
          <a:xfrm>
            <a:off x="1187623" y="368661"/>
            <a:ext cx="6048673" cy="61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a:lstStyle>
          <a:p>
            <a:pPr>
              <a:lnSpc>
                <a:spcPct val="125000"/>
              </a:lnSpc>
              <a:spcBef>
                <a:spcPct val="20000"/>
              </a:spcBef>
            </a:pPr>
            <a:r>
              <a:rPr lang="zh-CN" altLang="en-US" sz="4000" dirty="0" smtClean="0">
                <a:solidFill>
                  <a:srgbClr val="003399"/>
                </a:solidFill>
                <a:ea typeface="宋体" charset="-122"/>
              </a:rPr>
              <a:t>工信部能服务公司推荐</a:t>
            </a:r>
            <a:endParaRPr lang="zh-CN" altLang="en-US" sz="4000" dirty="0">
              <a:solidFill>
                <a:srgbClr val="003399"/>
              </a:solidFill>
              <a:ea typeface="宋体" charset="-122"/>
            </a:endParaRPr>
          </a:p>
        </p:txBody>
      </p:sp>
      <p:sp>
        <p:nvSpPr>
          <p:cNvPr id="6" name="内容占位符 2"/>
          <p:cNvSpPr>
            <a:spLocks noGrp="1"/>
          </p:cNvSpPr>
          <p:nvPr>
            <p:ph idx="1"/>
          </p:nvPr>
        </p:nvSpPr>
        <p:spPr>
          <a:xfrm>
            <a:off x="539552" y="1484784"/>
            <a:ext cx="7920880" cy="4968552"/>
          </a:xfrm>
        </p:spPr>
        <p:txBody>
          <a:bodyPr/>
          <a:lstStyle/>
          <a:p>
            <a:pPr>
              <a:lnSpc>
                <a:spcPts val="3400"/>
              </a:lnSpc>
              <a:spcBef>
                <a:spcPts val="2400"/>
              </a:spcBef>
              <a:spcAft>
                <a:spcPts val="0"/>
              </a:spcAft>
            </a:pPr>
            <a:r>
              <a:rPr lang="en-US" altLang="zh-CN" sz="2400" b="0" i="0" dirty="0" smtClean="0">
                <a:solidFill>
                  <a:srgbClr val="284C6A"/>
                </a:solidFill>
                <a:latin typeface="楷体_GB2312" pitchFamily="49" charset="-122"/>
                <a:ea typeface="楷体_GB2312" pitchFamily="49" charset="-122"/>
              </a:rPr>
              <a:t>2010</a:t>
            </a:r>
            <a:r>
              <a:rPr lang="zh-CN" altLang="en-US" sz="2400" b="0" i="0" dirty="0" smtClean="0">
                <a:solidFill>
                  <a:srgbClr val="284C6A"/>
                </a:solidFill>
                <a:latin typeface="楷体_GB2312" pitchFamily="49" charset="-122"/>
                <a:ea typeface="楷体_GB2312" pitchFamily="49" charset="-122"/>
              </a:rPr>
              <a:t>年</a:t>
            </a:r>
            <a:r>
              <a:rPr lang="en-US" altLang="zh-CN" sz="2400" b="0" i="0" dirty="0" smtClean="0">
                <a:solidFill>
                  <a:srgbClr val="284C6A"/>
                </a:solidFill>
                <a:latin typeface="楷体_GB2312" pitchFamily="49" charset="-122"/>
                <a:ea typeface="楷体_GB2312" pitchFamily="49" charset="-122"/>
              </a:rPr>
              <a:t>5</a:t>
            </a:r>
            <a:r>
              <a:rPr lang="zh-CN" altLang="en-US" sz="2400" b="0" i="0" dirty="0" smtClean="0">
                <a:solidFill>
                  <a:srgbClr val="284C6A"/>
                </a:solidFill>
                <a:latin typeface="楷体_GB2312" pitchFamily="49" charset="-122"/>
                <a:ea typeface="楷体_GB2312" pitchFamily="49" charset="-122"/>
              </a:rPr>
              <a:t>月</a:t>
            </a:r>
            <a:r>
              <a:rPr lang="en-US" altLang="zh-CN" sz="2400" b="0" i="0" dirty="0" smtClean="0">
                <a:solidFill>
                  <a:srgbClr val="284C6A"/>
                </a:solidFill>
                <a:latin typeface="楷体_GB2312" pitchFamily="49" charset="-122"/>
                <a:ea typeface="楷体_GB2312" pitchFamily="49" charset="-122"/>
              </a:rPr>
              <a:t>7</a:t>
            </a:r>
            <a:r>
              <a:rPr lang="zh-CN" altLang="en-US" sz="2400" b="0" i="0" dirty="0" smtClean="0">
                <a:solidFill>
                  <a:srgbClr val="284C6A"/>
                </a:solidFill>
                <a:latin typeface="楷体_GB2312" pitchFamily="49" charset="-122"/>
                <a:ea typeface="楷体_GB2312" pitchFamily="49" charset="-122"/>
              </a:rPr>
              <a:t>日，</a:t>
            </a:r>
            <a:r>
              <a:rPr lang="en-US" altLang="zh-CN" sz="2400" b="0" i="0" dirty="0" smtClean="0">
                <a:solidFill>
                  <a:srgbClr val="284C6A"/>
                </a:solidFill>
                <a:latin typeface="楷体_GB2312" pitchFamily="49" charset="-122"/>
                <a:ea typeface="楷体_GB2312" pitchFamily="49" charset="-122"/>
              </a:rPr>
              <a:t/>
            </a:r>
            <a:br>
              <a:rPr lang="en-US" altLang="zh-CN" sz="2400" b="0" i="0" dirty="0" smtClean="0">
                <a:solidFill>
                  <a:srgbClr val="284C6A"/>
                </a:solidFill>
                <a:latin typeface="楷体_GB2312" pitchFamily="49" charset="-122"/>
                <a:ea typeface="楷体_GB2312" pitchFamily="49" charset="-122"/>
              </a:rPr>
            </a:br>
            <a:r>
              <a:rPr lang="zh-CN" altLang="en-US" sz="2400" b="0" i="0" dirty="0" smtClean="0">
                <a:solidFill>
                  <a:srgbClr val="284C6A"/>
                </a:solidFill>
                <a:latin typeface="楷体_GB2312" pitchFamily="49" charset="-122"/>
                <a:ea typeface="楷体_GB2312" pitchFamily="49" charset="-122"/>
              </a:rPr>
              <a:t>工业和信息化部关于开展节能服务公司推荐工作的通知，工信厅节［</a:t>
            </a:r>
            <a:r>
              <a:rPr lang="en-US" altLang="zh-CN" sz="2400" b="0" i="0" dirty="0" smtClean="0">
                <a:solidFill>
                  <a:srgbClr val="284C6A"/>
                </a:solidFill>
                <a:latin typeface="楷体_GB2312" pitchFamily="49" charset="-122"/>
                <a:ea typeface="楷体_GB2312" pitchFamily="49" charset="-122"/>
              </a:rPr>
              <a:t>2010</a:t>
            </a:r>
            <a:r>
              <a:rPr lang="zh-CN" altLang="en-US" sz="2400" b="0" i="0" dirty="0" smtClean="0">
                <a:solidFill>
                  <a:srgbClr val="284C6A"/>
                </a:solidFill>
                <a:latin typeface="楷体_GB2312" pitchFamily="49" charset="-122"/>
                <a:ea typeface="楷体_GB2312" pitchFamily="49" charset="-122"/>
              </a:rPr>
              <a:t>］</a:t>
            </a:r>
            <a:r>
              <a:rPr lang="en-US" altLang="zh-CN" sz="2400" b="0" i="0" dirty="0" smtClean="0">
                <a:solidFill>
                  <a:srgbClr val="284C6A"/>
                </a:solidFill>
                <a:latin typeface="楷体_GB2312" pitchFamily="49" charset="-122"/>
                <a:ea typeface="楷体_GB2312" pitchFamily="49" charset="-122"/>
              </a:rPr>
              <a:t>84</a:t>
            </a:r>
            <a:r>
              <a:rPr lang="zh-CN" altLang="en-US" sz="2400" b="0" i="0" dirty="0" smtClean="0">
                <a:solidFill>
                  <a:srgbClr val="284C6A"/>
                </a:solidFill>
                <a:latin typeface="楷体_GB2312" pitchFamily="49" charset="-122"/>
                <a:ea typeface="楷体_GB2312" pitchFamily="49" charset="-122"/>
              </a:rPr>
              <a:t>号</a:t>
            </a:r>
            <a:endParaRPr lang="en-US" altLang="zh-CN" sz="2400" dirty="0">
              <a:solidFill>
                <a:srgbClr val="284C6A"/>
              </a:solidFill>
              <a:latin typeface="楷体_GB2312" pitchFamily="49" charset="-122"/>
              <a:ea typeface="楷体_GB2312" pitchFamily="49" charset="-122"/>
            </a:endParaRPr>
          </a:p>
          <a:p>
            <a:pPr>
              <a:lnSpc>
                <a:spcPts val="3400"/>
              </a:lnSpc>
              <a:spcBef>
                <a:spcPts val="2400"/>
              </a:spcBef>
              <a:spcAft>
                <a:spcPts val="0"/>
              </a:spcAft>
            </a:pPr>
            <a:r>
              <a:rPr lang="en-US" altLang="zh-CN" sz="2400" dirty="0">
                <a:solidFill>
                  <a:srgbClr val="284C6A"/>
                </a:solidFill>
                <a:latin typeface="楷体_GB2312" pitchFamily="49" charset="-122"/>
                <a:ea typeface="楷体_GB2312" pitchFamily="49" charset="-122"/>
              </a:rPr>
              <a:t>2011</a:t>
            </a:r>
            <a:r>
              <a:rPr lang="zh-CN" altLang="en-US" sz="2400" dirty="0">
                <a:solidFill>
                  <a:srgbClr val="284C6A"/>
                </a:solidFill>
                <a:latin typeface="楷体_GB2312" pitchFamily="49" charset="-122"/>
                <a:ea typeface="楷体_GB2312" pitchFamily="49" charset="-122"/>
              </a:rPr>
              <a:t>年</a:t>
            </a:r>
            <a:r>
              <a:rPr lang="en-US" altLang="zh-CN" sz="2400" dirty="0">
                <a:solidFill>
                  <a:srgbClr val="284C6A"/>
                </a:solidFill>
                <a:latin typeface="楷体_GB2312" pitchFamily="49" charset="-122"/>
                <a:ea typeface="楷体_GB2312" pitchFamily="49" charset="-122"/>
              </a:rPr>
              <a:t>7</a:t>
            </a:r>
            <a:r>
              <a:rPr lang="zh-CN" altLang="en-US" sz="2400" dirty="0">
                <a:solidFill>
                  <a:srgbClr val="284C6A"/>
                </a:solidFill>
                <a:latin typeface="楷体_GB2312" pitchFamily="49" charset="-122"/>
                <a:ea typeface="楷体_GB2312" pitchFamily="49" charset="-122"/>
              </a:rPr>
              <a:t>月</a:t>
            </a:r>
            <a:r>
              <a:rPr lang="en-US" altLang="zh-CN" sz="2400" dirty="0">
                <a:solidFill>
                  <a:srgbClr val="284C6A"/>
                </a:solidFill>
                <a:latin typeface="楷体_GB2312" pitchFamily="49" charset="-122"/>
                <a:ea typeface="楷体_GB2312" pitchFamily="49" charset="-122"/>
              </a:rPr>
              <a:t>1</a:t>
            </a:r>
            <a:r>
              <a:rPr lang="zh-CN" altLang="en-US" sz="2400" dirty="0">
                <a:solidFill>
                  <a:srgbClr val="284C6A"/>
                </a:solidFill>
                <a:latin typeface="楷体_GB2312" pitchFamily="49" charset="-122"/>
                <a:ea typeface="楷体_GB2312" pitchFamily="49" charset="-122"/>
              </a:rPr>
              <a:t>日</a:t>
            </a:r>
            <a:r>
              <a:rPr lang="zh-CN" altLang="en-US" sz="2400" dirty="0" smtClean="0">
                <a:solidFill>
                  <a:srgbClr val="284C6A"/>
                </a:solidFill>
                <a:latin typeface="楷体_GB2312" pitchFamily="49" charset="-122"/>
                <a:ea typeface="楷体_GB2312" pitchFamily="49" charset="-122"/>
              </a:rPr>
              <a:t>，</a:t>
            </a:r>
            <a:r>
              <a:rPr lang="en-US" altLang="zh-CN" sz="2400" dirty="0" smtClean="0">
                <a:solidFill>
                  <a:srgbClr val="284C6A"/>
                </a:solidFill>
                <a:latin typeface="楷体_GB2312" pitchFamily="49" charset="-122"/>
                <a:ea typeface="楷体_GB2312" pitchFamily="49" charset="-122"/>
              </a:rPr>
              <a:t/>
            </a:r>
            <a:br>
              <a:rPr lang="en-US" altLang="zh-CN" sz="2400" dirty="0" smtClean="0">
                <a:solidFill>
                  <a:srgbClr val="284C6A"/>
                </a:solidFill>
                <a:latin typeface="楷体_GB2312" pitchFamily="49" charset="-122"/>
                <a:ea typeface="楷体_GB2312" pitchFamily="49" charset="-122"/>
              </a:rPr>
            </a:br>
            <a:r>
              <a:rPr lang="zh-CN" altLang="zh-CN" sz="2400" dirty="0" smtClean="0">
                <a:solidFill>
                  <a:srgbClr val="284C6A"/>
                </a:solidFill>
                <a:latin typeface="楷体_GB2312" pitchFamily="49" charset="-122"/>
                <a:ea typeface="楷体_GB2312" pitchFamily="49" charset="-122"/>
              </a:rPr>
              <a:t>关于</a:t>
            </a:r>
            <a:r>
              <a:rPr lang="zh-CN" altLang="zh-CN" sz="2400" dirty="0">
                <a:solidFill>
                  <a:srgbClr val="284C6A"/>
                </a:solidFill>
                <a:latin typeface="楷体_GB2312" pitchFamily="49" charset="-122"/>
                <a:ea typeface="楷体_GB2312" pitchFamily="49" charset="-122"/>
              </a:rPr>
              <a:t>做好第二批工业和通信业节能服务公司推荐工作的</a:t>
            </a:r>
            <a:r>
              <a:rPr lang="zh-CN" altLang="zh-CN" sz="2400" dirty="0" smtClean="0">
                <a:solidFill>
                  <a:srgbClr val="284C6A"/>
                </a:solidFill>
                <a:latin typeface="楷体_GB2312" pitchFamily="49" charset="-122"/>
                <a:ea typeface="楷体_GB2312" pitchFamily="49" charset="-122"/>
              </a:rPr>
              <a:t>通知</a:t>
            </a:r>
            <a:r>
              <a:rPr lang="zh-CN" altLang="en-US" sz="2400" dirty="0" smtClean="0">
                <a:solidFill>
                  <a:srgbClr val="284C6A"/>
                </a:solidFill>
                <a:latin typeface="楷体_GB2312" pitchFamily="49" charset="-122"/>
                <a:ea typeface="楷体_GB2312" pitchFamily="49" charset="-122"/>
              </a:rPr>
              <a:t>，</a:t>
            </a:r>
            <a:r>
              <a:rPr lang="zh-CN" altLang="zh-CN" sz="2400" dirty="0" smtClean="0">
                <a:solidFill>
                  <a:srgbClr val="284C6A"/>
                </a:solidFill>
                <a:latin typeface="楷体_GB2312" pitchFamily="49" charset="-122"/>
                <a:ea typeface="楷体_GB2312" pitchFamily="49" charset="-122"/>
              </a:rPr>
              <a:t>工</a:t>
            </a:r>
            <a:r>
              <a:rPr lang="zh-CN" altLang="zh-CN" sz="2400" dirty="0">
                <a:solidFill>
                  <a:srgbClr val="284C6A"/>
                </a:solidFill>
                <a:latin typeface="楷体_GB2312" pitchFamily="49" charset="-122"/>
                <a:ea typeface="楷体_GB2312" pitchFamily="49" charset="-122"/>
              </a:rPr>
              <a:t>信厅节函</a:t>
            </a:r>
            <a:r>
              <a:rPr lang="en-US" altLang="zh-CN" sz="2400" dirty="0">
                <a:solidFill>
                  <a:srgbClr val="284C6A"/>
                </a:solidFill>
                <a:latin typeface="楷体_GB2312" pitchFamily="49" charset="-122"/>
                <a:ea typeface="楷体_GB2312" pitchFamily="49" charset="-122"/>
              </a:rPr>
              <a:t>[2011]522</a:t>
            </a:r>
            <a:r>
              <a:rPr lang="zh-CN" altLang="zh-CN" sz="2400" dirty="0" smtClean="0">
                <a:solidFill>
                  <a:srgbClr val="284C6A"/>
                </a:solidFill>
                <a:latin typeface="楷体_GB2312" pitchFamily="49" charset="-122"/>
                <a:ea typeface="楷体_GB2312" pitchFamily="49" charset="-122"/>
              </a:rPr>
              <a:t>号</a:t>
            </a:r>
            <a:endParaRPr lang="en-US" altLang="zh-CN" sz="2400" dirty="0">
              <a:solidFill>
                <a:srgbClr val="284C6A"/>
              </a:solidFill>
              <a:latin typeface="楷体_GB2312" pitchFamily="49" charset="-122"/>
              <a:ea typeface="楷体_GB2312" pitchFamily="49" charset="-122"/>
            </a:endParaRPr>
          </a:p>
          <a:p>
            <a:pPr>
              <a:lnSpc>
                <a:spcPts val="3400"/>
              </a:lnSpc>
              <a:spcBef>
                <a:spcPts val="2400"/>
              </a:spcBef>
              <a:spcAft>
                <a:spcPts val="0"/>
              </a:spcAft>
            </a:pPr>
            <a:r>
              <a:rPr lang="en-US" altLang="zh-CN" sz="2400" dirty="0">
                <a:solidFill>
                  <a:srgbClr val="284C6A"/>
                </a:solidFill>
                <a:latin typeface="楷体_GB2312" pitchFamily="49" charset="-122"/>
                <a:ea typeface="楷体_GB2312" pitchFamily="49" charset="-122"/>
              </a:rPr>
              <a:t>2012</a:t>
            </a:r>
            <a:r>
              <a:rPr lang="zh-CN" altLang="en-US" sz="2400" dirty="0">
                <a:solidFill>
                  <a:srgbClr val="284C6A"/>
                </a:solidFill>
                <a:latin typeface="楷体_GB2312" pitchFamily="49" charset="-122"/>
                <a:ea typeface="楷体_GB2312" pitchFamily="49" charset="-122"/>
              </a:rPr>
              <a:t>年</a:t>
            </a:r>
            <a:r>
              <a:rPr lang="en-US" altLang="zh-CN" sz="2400" dirty="0">
                <a:solidFill>
                  <a:srgbClr val="284C6A"/>
                </a:solidFill>
                <a:latin typeface="楷体_GB2312" pitchFamily="49" charset="-122"/>
                <a:ea typeface="楷体_GB2312" pitchFamily="49" charset="-122"/>
              </a:rPr>
              <a:t>11</a:t>
            </a:r>
            <a:r>
              <a:rPr lang="zh-CN" altLang="en-US" sz="2400" dirty="0">
                <a:solidFill>
                  <a:srgbClr val="284C6A"/>
                </a:solidFill>
                <a:latin typeface="楷体_GB2312" pitchFamily="49" charset="-122"/>
                <a:ea typeface="楷体_GB2312" pitchFamily="49" charset="-122"/>
              </a:rPr>
              <a:t>月</a:t>
            </a:r>
            <a:r>
              <a:rPr lang="en-US" altLang="zh-CN" sz="2400" dirty="0">
                <a:solidFill>
                  <a:srgbClr val="284C6A"/>
                </a:solidFill>
                <a:latin typeface="楷体_GB2312" pitchFamily="49" charset="-122"/>
                <a:ea typeface="楷体_GB2312" pitchFamily="49" charset="-122"/>
              </a:rPr>
              <a:t>26</a:t>
            </a:r>
            <a:r>
              <a:rPr lang="zh-CN" altLang="en-US" sz="2400" dirty="0">
                <a:solidFill>
                  <a:srgbClr val="284C6A"/>
                </a:solidFill>
                <a:latin typeface="楷体_GB2312" pitchFamily="49" charset="-122"/>
                <a:ea typeface="楷体_GB2312" pitchFamily="49" charset="-122"/>
              </a:rPr>
              <a:t>日，</a:t>
            </a:r>
            <a:r>
              <a:rPr lang="en-US" altLang="zh-CN" sz="2400" dirty="0">
                <a:solidFill>
                  <a:srgbClr val="284C6A"/>
                </a:solidFill>
                <a:latin typeface="楷体_GB2312" pitchFamily="49" charset="-122"/>
                <a:ea typeface="楷体_GB2312" pitchFamily="49" charset="-122"/>
              </a:rPr>
              <a:t/>
            </a:r>
            <a:br>
              <a:rPr lang="en-US" altLang="zh-CN" sz="2400" dirty="0">
                <a:solidFill>
                  <a:srgbClr val="284C6A"/>
                </a:solidFill>
                <a:latin typeface="楷体_GB2312" pitchFamily="49" charset="-122"/>
                <a:ea typeface="楷体_GB2312" pitchFamily="49" charset="-122"/>
              </a:rPr>
            </a:br>
            <a:r>
              <a:rPr lang="zh-CN" altLang="en-US" sz="2400" dirty="0">
                <a:solidFill>
                  <a:srgbClr val="284C6A"/>
                </a:solidFill>
                <a:latin typeface="楷体_GB2312" pitchFamily="49" charset="-122"/>
                <a:ea typeface="楷体_GB2312" pitchFamily="49" charset="-122"/>
              </a:rPr>
              <a:t>工业和信息化部办公厅关于组织开展第三批节能服务公司推荐工作的通知</a:t>
            </a:r>
            <a:endParaRPr lang="en-US" altLang="zh-CN" sz="2400" dirty="0">
              <a:solidFill>
                <a:srgbClr val="284C6A"/>
              </a:solidFill>
              <a:latin typeface="楷体_GB2312" pitchFamily="49" charset="-122"/>
              <a:ea typeface="楷体_GB2312" pitchFamily="49" charset="-122"/>
            </a:endParaRPr>
          </a:p>
          <a:p>
            <a:pPr marL="0" indent="0">
              <a:lnSpc>
                <a:spcPts val="3400"/>
              </a:lnSpc>
              <a:spcBef>
                <a:spcPts val="2400"/>
              </a:spcBef>
              <a:spcAft>
                <a:spcPts val="0"/>
              </a:spcAft>
              <a:buNone/>
            </a:pPr>
            <a:endParaRPr lang="zh-CN" altLang="zh-CN" sz="2400" dirty="0">
              <a:solidFill>
                <a:srgbClr val="284C6A"/>
              </a:solidFill>
              <a:latin typeface="楷体_GB2312" pitchFamily="49" charset="-122"/>
              <a:ea typeface="楷体_GB2312" pitchFamily="49" charset="-122"/>
            </a:endParaRPr>
          </a:p>
          <a:p>
            <a:pPr>
              <a:lnSpc>
                <a:spcPts val="3400"/>
              </a:lnSpc>
              <a:spcBef>
                <a:spcPts val="2400"/>
              </a:spcBef>
              <a:spcAft>
                <a:spcPts val="0"/>
              </a:spcAft>
            </a:pPr>
            <a:endParaRPr lang="en-US" altLang="zh-CN" sz="2400" dirty="0" smtClean="0">
              <a:solidFill>
                <a:srgbClr val="284C6A"/>
              </a:solidFill>
              <a:latin typeface="楷体_GB2312" pitchFamily="49" charset="-122"/>
              <a:ea typeface="楷体_GB2312" pitchFamily="49" charset="-122"/>
            </a:endParaRPr>
          </a:p>
        </p:txBody>
      </p:sp>
    </p:spTree>
    <p:extLst>
      <p:ext uri="{BB962C8B-B14F-4D97-AF65-F5344CB8AC3E}">
        <p14:creationId xmlns:p14="http://schemas.microsoft.com/office/powerpoint/2010/main" val="492625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7CE7BF2-B045-48BB-B36A-B8FBCE4D321E}" type="slidenum">
              <a:rPr lang="zh-CN" altLang="en-US"/>
              <a:pPr/>
              <a:t>46</a:t>
            </a:fld>
            <a:endParaRPr lang="en-US" altLang="zh-CN"/>
          </a:p>
        </p:txBody>
      </p:sp>
      <p:sp>
        <p:nvSpPr>
          <p:cNvPr id="965634" name="Rectangle 2"/>
          <p:cNvSpPr>
            <a:spLocks noGrp="1" noChangeArrowheads="1"/>
          </p:cNvSpPr>
          <p:nvPr>
            <p:ph type="title"/>
          </p:nvPr>
        </p:nvSpPr>
        <p:spPr>
          <a:xfrm>
            <a:off x="323528" y="116632"/>
            <a:ext cx="8229600" cy="868363"/>
          </a:xfrm>
        </p:spPr>
        <p:txBody>
          <a:bodyPr/>
          <a:lstStyle/>
          <a:p>
            <a:r>
              <a:rPr lang="zh-CN" altLang="en-US" sz="4000" kern="1200" dirty="0" smtClean="0">
                <a:solidFill>
                  <a:srgbClr val="003399"/>
                </a:solidFill>
                <a:latin typeface="Arial" charset="0"/>
                <a:ea typeface="宋体" charset="-122"/>
                <a:cs typeface="+mn-cs"/>
              </a:rPr>
              <a:t>第三批推荐公司的</a:t>
            </a:r>
            <a:r>
              <a:rPr lang="zh-CN" altLang="en-US" sz="4000" kern="1200" dirty="0">
                <a:solidFill>
                  <a:srgbClr val="003399"/>
                </a:solidFill>
                <a:latin typeface="Arial" charset="0"/>
                <a:ea typeface="宋体" charset="-122"/>
                <a:cs typeface="+mn-cs"/>
              </a:rPr>
              <a:t>基本条件</a:t>
            </a:r>
          </a:p>
        </p:txBody>
      </p:sp>
      <p:sp>
        <p:nvSpPr>
          <p:cNvPr id="965635" name="Rectangle 3"/>
          <p:cNvSpPr>
            <a:spLocks noGrp="1" noChangeArrowheads="1"/>
          </p:cNvSpPr>
          <p:nvPr>
            <p:ph type="body" idx="1"/>
          </p:nvPr>
        </p:nvSpPr>
        <p:spPr>
          <a:xfrm>
            <a:off x="457200" y="1295400"/>
            <a:ext cx="8003232" cy="5029200"/>
          </a:xfrm>
        </p:spPr>
        <p:txBody>
          <a:bodyPr/>
          <a:lstStyle/>
          <a:p>
            <a:pPr>
              <a:lnSpc>
                <a:spcPct val="150000"/>
              </a:lnSpc>
              <a:spcBef>
                <a:spcPts val="0"/>
              </a:spcBef>
              <a:spcAft>
                <a:spcPts val="0"/>
              </a:spcAft>
            </a:pPr>
            <a:r>
              <a:rPr lang="zh-CN" altLang="en-US" sz="2400" b="1" dirty="0" smtClean="0">
                <a:solidFill>
                  <a:srgbClr val="284C6A"/>
                </a:solidFill>
                <a:latin typeface="楷体_GB2312" pitchFamily="49" charset="-122"/>
                <a:ea typeface="楷体_GB2312" pitchFamily="49" charset="-122"/>
              </a:rPr>
              <a:t>参加</a:t>
            </a:r>
            <a:r>
              <a:rPr lang="zh-CN" altLang="en-US" sz="2400" b="1" dirty="0">
                <a:solidFill>
                  <a:srgbClr val="284C6A"/>
                </a:solidFill>
                <a:latin typeface="楷体_GB2312" pitchFamily="49" charset="-122"/>
                <a:ea typeface="楷体_GB2312" pitchFamily="49" charset="-122"/>
              </a:rPr>
              <a:t>评选推荐的节能服务公司的基本条件</a:t>
            </a:r>
          </a:p>
          <a:p>
            <a:pPr>
              <a:lnSpc>
                <a:spcPct val="150000"/>
              </a:lnSpc>
              <a:spcBef>
                <a:spcPts val="0"/>
              </a:spcBef>
              <a:spcAft>
                <a:spcPts val="0"/>
              </a:spcAft>
              <a:buFontTx/>
              <a:buNone/>
            </a:pPr>
            <a:r>
              <a:rPr lang="zh-CN" altLang="en-US" sz="1800" dirty="0" smtClean="0">
                <a:solidFill>
                  <a:srgbClr val="284C6A"/>
                </a:solidFill>
                <a:latin typeface="楷体_GB2312" pitchFamily="49" charset="-122"/>
                <a:ea typeface="楷体_GB2312" pitchFamily="49" charset="-122"/>
              </a:rPr>
              <a:t>     （</a:t>
            </a:r>
            <a:r>
              <a:rPr lang="zh-CN" altLang="en-US" sz="1800" dirty="0">
                <a:solidFill>
                  <a:srgbClr val="284C6A"/>
                </a:solidFill>
                <a:latin typeface="楷体_GB2312" pitchFamily="49" charset="-122"/>
                <a:ea typeface="楷体_GB2312" pitchFamily="49" charset="-122"/>
              </a:rPr>
              <a:t>一）具有独立法人资格，以工业和通信业领域合同能源管理、技术改造及运行管理为主营业务的节能服务公司</a:t>
            </a:r>
            <a:r>
              <a:rPr lang="zh-CN" altLang="en-US" sz="1800" dirty="0" smtClean="0">
                <a:solidFill>
                  <a:srgbClr val="284C6A"/>
                </a:solidFill>
                <a:latin typeface="楷体_GB2312" pitchFamily="49" charset="-122"/>
                <a:ea typeface="楷体_GB2312" pitchFamily="49" charset="-122"/>
              </a:rPr>
              <a:t>；</a:t>
            </a:r>
            <a:endParaRPr lang="en-US" altLang="zh-CN" sz="1800" dirty="0" smtClean="0">
              <a:solidFill>
                <a:srgbClr val="284C6A"/>
              </a:solidFill>
              <a:latin typeface="楷体_GB2312" pitchFamily="49" charset="-122"/>
              <a:ea typeface="楷体_GB2312" pitchFamily="49" charset="-122"/>
            </a:endParaRPr>
          </a:p>
          <a:p>
            <a:pPr>
              <a:lnSpc>
                <a:spcPct val="150000"/>
              </a:lnSpc>
              <a:spcBef>
                <a:spcPts val="0"/>
              </a:spcBef>
              <a:spcAft>
                <a:spcPts val="0"/>
              </a:spcAft>
              <a:buFontTx/>
              <a:buNone/>
            </a:pPr>
            <a:r>
              <a:rPr lang="en-US" altLang="zh-CN" sz="1800" dirty="0">
                <a:solidFill>
                  <a:srgbClr val="284C6A"/>
                </a:solidFill>
                <a:latin typeface="楷体_GB2312" pitchFamily="49" charset="-122"/>
                <a:ea typeface="楷体_GB2312" pitchFamily="49" charset="-122"/>
              </a:rPr>
              <a:t> </a:t>
            </a:r>
            <a:r>
              <a:rPr lang="en-US" altLang="zh-CN" sz="1800" dirty="0" smtClean="0">
                <a:solidFill>
                  <a:srgbClr val="284C6A"/>
                </a:solidFill>
                <a:latin typeface="楷体_GB2312" pitchFamily="49" charset="-122"/>
                <a:ea typeface="楷体_GB2312" pitchFamily="49" charset="-122"/>
              </a:rPr>
              <a:t>    </a:t>
            </a:r>
            <a:r>
              <a:rPr lang="zh-CN" altLang="en-US" sz="1800" dirty="0" smtClean="0">
                <a:solidFill>
                  <a:srgbClr val="284C6A"/>
                </a:solidFill>
                <a:latin typeface="楷体_GB2312" pitchFamily="49" charset="-122"/>
                <a:ea typeface="楷体_GB2312" pitchFamily="49" charset="-122"/>
              </a:rPr>
              <a:t>（</a:t>
            </a:r>
            <a:r>
              <a:rPr lang="zh-CN" altLang="en-US" sz="1800" dirty="0">
                <a:solidFill>
                  <a:srgbClr val="284C6A"/>
                </a:solidFill>
                <a:latin typeface="楷体_GB2312" pitchFamily="49" charset="-122"/>
                <a:ea typeface="楷体_GB2312" pitchFamily="49" charset="-122"/>
              </a:rPr>
              <a:t>二）公司成立三年以上，注册资金</a:t>
            </a:r>
            <a:r>
              <a:rPr lang="en-US" altLang="zh-CN" sz="1800" dirty="0">
                <a:solidFill>
                  <a:srgbClr val="284C6A"/>
                </a:solidFill>
                <a:latin typeface="楷体_GB2312" pitchFamily="49" charset="-122"/>
                <a:ea typeface="楷体_GB2312" pitchFamily="49" charset="-122"/>
              </a:rPr>
              <a:t>1000</a:t>
            </a:r>
            <a:r>
              <a:rPr lang="zh-CN" altLang="en-US" sz="1800" dirty="0">
                <a:solidFill>
                  <a:srgbClr val="284C6A"/>
                </a:solidFill>
                <a:latin typeface="楷体_GB2312" pitchFamily="49" charset="-122"/>
                <a:ea typeface="楷体_GB2312" pitchFamily="49" charset="-122"/>
              </a:rPr>
              <a:t>万元及以上；</a:t>
            </a:r>
            <a:br>
              <a:rPr lang="zh-CN" altLang="en-US" sz="1800" dirty="0">
                <a:solidFill>
                  <a:srgbClr val="284C6A"/>
                </a:solidFill>
                <a:latin typeface="楷体_GB2312" pitchFamily="49" charset="-122"/>
                <a:ea typeface="楷体_GB2312" pitchFamily="49" charset="-122"/>
              </a:rPr>
            </a:br>
            <a:r>
              <a:rPr lang="zh-CN" altLang="en-US" sz="1800" dirty="0">
                <a:solidFill>
                  <a:srgbClr val="284C6A"/>
                </a:solidFill>
                <a:latin typeface="楷体_GB2312" pitchFamily="49" charset="-122"/>
                <a:ea typeface="楷体_GB2312" pitchFamily="49" charset="-122"/>
              </a:rPr>
              <a:t>　</a:t>
            </a:r>
            <a:r>
              <a:rPr lang="zh-CN" altLang="en-US" sz="1800" dirty="0" smtClean="0">
                <a:solidFill>
                  <a:srgbClr val="284C6A"/>
                </a:solidFill>
                <a:latin typeface="楷体_GB2312" pitchFamily="49" charset="-122"/>
                <a:ea typeface="楷体_GB2312" pitchFamily="49" charset="-122"/>
              </a:rPr>
              <a:t>（</a:t>
            </a:r>
            <a:r>
              <a:rPr lang="zh-CN" altLang="en-US" sz="1800" dirty="0">
                <a:solidFill>
                  <a:srgbClr val="284C6A"/>
                </a:solidFill>
                <a:latin typeface="楷体_GB2312" pitchFamily="49" charset="-122"/>
                <a:ea typeface="楷体_GB2312" pitchFamily="49" charset="-122"/>
              </a:rPr>
              <a:t>三）拥有自主知识产权的节能技术或系统节能技术整合能力，经营业绩良好；</a:t>
            </a:r>
            <a:br>
              <a:rPr lang="zh-CN" altLang="en-US" sz="1800" dirty="0">
                <a:solidFill>
                  <a:srgbClr val="284C6A"/>
                </a:solidFill>
                <a:latin typeface="楷体_GB2312" pitchFamily="49" charset="-122"/>
                <a:ea typeface="楷体_GB2312" pitchFamily="49" charset="-122"/>
              </a:rPr>
            </a:br>
            <a:r>
              <a:rPr lang="zh-CN" altLang="en-US" sz="1800" dirty="0">
                <a:solidFill>
                  <a:srgbClr val="284C6A"/>
                </a:solidFill>
                <a:latin typeface="楷体_GB2312" pitchFamily="49" charset="-122"/>
                <a:ea typeface="楷体_GB2312" pitchFamily="49" charset="-122"/>
              </a:rPr>
              <a:t>　</a:t>
            </a:r>
            <a:r>
              <a:rPr lang="zh-CN" altLang="en-US" sz="1800" dirty="0" smtClean="0">
                <a:solidFill>
                  <a:srgbClr val="284C6A"/>
                </a:solidFill>
                <a:latin typeface="楷体_GB2312" pitchFamily="49" charset="-122"/>
                <a:ea typeface="楷体_GB2312" pitchFamily="49" charset="-122"/>
              </a:rPr>
              <a:t>（</a:t>
            </a:r>
            <a:r>
              <a:rPr lang="zh-CN" altLang="en-US" sz="1800" dirty="0">
                <a:solidFill>
                  <a:srgbClr val="284C6A"/>
                </a:solidFill>
                <a:latin typeface="楷体_GB2312" pitchFamily="49" charset="-122"/>
                <a:ea typeface="楷体_GB2312" pitchFamily="49" charset="-122"/>
              </a:rPr>
              <a:t>四）公司员工人数不少于</a:t>
            </a:r>
            <a:r>
              <a:rPr lang="en-US" altLang="zh-CN" sz="1800" dirty="0">
                <a:solidFill>
                  <a:srgbClr val="284C6A"/>
                </a:solidFill>
                <a:latin typeface="楷体_GB2312" pitchFamily="49" charset="-122"/>
                <a:ea typeface="楷体_GB2312" pitchFamily="49" charset="-122"/>
              </a:rPr>
              <a:t>30</a:t>
            </a:r>
            <a:r>
              <a:rPr lang="zh-CN" altLang="en-US" sz="1800" dirty="0">
                <a:solidFill>
                  <a:srgbClr val="284C6A"/>
                </a:solidFill>
                <a:latin typeface="楷体_GB2312" pitchFamily="49" charset="-122"/>
                <a:ea typeface="楷体_GB2312" pitchFamily="49" charset="-122"/>
              </a:rPr>
              <a:t>人，技术负责人应具有高级专业技术职称和</a:t>
            </a:r>
            <a:r>
              <a:rPr lang="en-US" altLang="zh-CN" sz="1800" dirty="0">
                <a:solidFill>
                  <a:srgbClr val="284C6A"/>
                </a:solidFill>
                <a:latin typeface="楷体_GB2312" pitchFamily="49" charset="-122"/>
                <a:ea typeface="楷体_GB2312" pitchFamily="49" charset="-122"/>
              </a:rPr>
              <a:t>5</a:t>
            </a:r>
            <a:r>
              <a:rPr lang="zh-CN" altLang="en-US" sz="1800" dirty="0">
                <a:solidFill>
                  <a:srgbClr val="284C6A"/>
                </a:solidFill>
                <a:latin typeface="楷体_GB2312" pitchFamily="49" charset="-122"/>
                <a:ea typeface="楷体_GB2312" pitchFamily="49" charset="-122"/>
              </a:rPr>
              <a:t>年以上节能相关工作经验，从事节能相关工作的中级以上专业技术职称人员不少于</a:t>
            </a:r>
            <a:r>
              <a:rPr lang="en-US" altLang="zh-CN" sz="1800" dirty="0">
                <a:solidFill>
                  <a:srgbClr val="284C6A"/>
                </a:solidFill>
                <a:latin typeface="楷体_GB2312" pitchFamily="49" charset="-122"/>
                <a:ea typeface="楷体_GB2312" pitchFamily="49" charset="-122"/>
              </a:rPr>
              <a:t>5</a:t>
            </a:r>
            <a:r>
              <a:rPr lang="zh-CN" altLang="en-US" sz="1800" dirty="0">
                <a:solidFill>
                  <a:srgbClr val="284C6A"/>
                </a:solidFill>
                <a:latin typeface="楷体_GB2312" pitchFamily="49" charset="-122"/>
                <a:ea typeface="楷体_GB2312" pitchFamily="49" charset="-122"/>
              </a:rPr>
              <a:t>人；</a:t>
            </a:r>
            <a:br>
              <a:rPr lang="zh-CN" altLang="en-US" sz="1800" dirty="0">
                <a:solidFill>
                  <a:srgbClr val="284C6A"/>
                </a:solidFill>
                <a:latin typeface="楷体_GB2312" pitchFamily="49" charset="-122"/>
                <a:ea typeface="楷体_GB2312" pitchFamily="49" charset="-122"/>
              </a:rPr>
            </a:br>
            <a:r>
              <a:rPr lang="zh-CN" altLang="en-US" sz="1800" dirty="0">
                <a:solidFill>
                  <a:srgbClr val="284C6A"/>
                </a:solidFill>
                <a:latin typeface="楷体_GB2312" pitchFamily="49" charset="-122"/>
                <a:ea typeface="楷体_GB2312" pitchFamily="49" charset="-122"/>
              </a:rPr>
              <a:t>　</a:t>
            </a:r>
            <a:r>
              <a:rPr lang="zh-CN" altLang="en-US" sz="1800" dirty="0" smtClean="0">
                <a:solidFill>
                  <a:srgbClr val="284C6A"/>
                </a:solidFill>
                <a:latin typeface="楷体_GB2312" pitchFamily="49" charset="-122"/>
                <a:ea typeface="楷体_GB2312" pitchFamily="49" charset="-122"/>
              </a:rPr>
              <a:t>（</a:t>
            </a:r>
            <a:r>
              <a:rPr lang="zh-CN" altLang="en-US" sz="1800" dirty="0">
                <a:solidFill>
                  <a:srgbClr val="284C6A"/>
                </a:solidFill>
                <a:latin typeface="楷体_GB2312" pitchFamily="49" charset="-122"/>
                <a:ea typeface="楷体_GB2312" pitchFamily="49" charset="-122"/>
              </a:rPr>
              <a:t>五）三年内工业领域合同能源管理项目年度投资额</a:t>
            </a:r>
            <a:r>
              <a:rPr lang="en-US" altLang="zh-CN" sz="1800" dirty="0">
                <a:solidFill>
                  <a:srgbClr val="284C6A"/>
                </a:solidFill>
                <a:latin typeface="楷体_GB2312" pitchFamily="49" charset="-122"/>
                <a:ea typeface="楷体_GB2312" pitchFamily="49" charset="-122"/>
              </a:rPr>
              <a:t>1000</a:t>
            </a:r>
            <a:r>
              <a:rPr lang="zh-CN" altLang="en-US" sz="1800" dirty="0">
                <a:solidFill>
                  <a:srgbClr val="284C6A"/>
                </a:solidFill>
                <a:latin typeface="楷体_GB2312" pitchFamily="49" charset="-122"/>
                <a:ea typeface="楷体_GB2312" pitchFamily="49" charset="-122"/>
              </a:rPr>
              <a:t>万元以上或成功实施</a:t>
            </a:r>
            <a:r>
              <a:rPr lang="en-US" altLang="zh-CN" sz="1800" dirty="0">
                <a:solidFill>
                  <a:srgbClr val="284C6A"/>
                </a:solidFill>
                <a:latin typeface="楷体_GB2312" pitchFamily="49" charset="-122"/>
                <a:ea typeface="楷体_GB2312" pitchFamily="49" charset="-122"/>
              </a:rPr>
              <a:t>3</a:t>
            </a:r>
            <a:r>
              <a:rPr lang="zh-CN" altLang="en-US" sz="1800" dirty="0">
                <a:solidFill>
                  <a:srgbClr val="284C6A"/>
                </a:solidFill>
                <a:latin typeface="楷体_GB2312" pitchFamily="49" charset="-122"/>
                <a:ea typeface="楷体_GB2312" pitchFamily="49" charset="-122"/>
              </a:rPr>
              <a:t>个以上合同能源管理项目，且单个项目年平均节能量在</a:t>
            </a:r>
            <a:r>
              <a:rPr lang="en-US" altLang="zh-CN" sz="1800" dirty="0">
                <a:solidFill>
                  <a:srgbClr val="284C6A"/>
                </a:solidFill>
                <a:latin typeface="楷体_GB2312" pitchFamily="49" charset="-122"/>
                <a:ea typeface="楷体_GB2312" pitchFamily="49" charset="-122"/>
              </a:rPr>
              <a:t>500</a:t>
            </a:r>
            <a:r>
              <a:rPr lang="zh-CN" altLang="en-US" sz="1800" dirty="0">
                <a:solidFill>
                  <a:srgbClr val="284C6A"/>
                </a:solidFill>
                <a:latin typeface="楷体_GB2312" pitchFamily="49" charset="-122"/>
                <a:ea typeface="楷体_GB2312" pitchFamily="49" charset="-122"/>
              </a:rPr>
              <a:t>吨标准煤以上；</a:t>
            </a:r>
            <a:br>
              <a:rPr lang="zh-CN" altLang="en-US" sz="1800" dirty="0">
                <a:solidFill>
                  <a:srgbClr val="284C6A"/>
                </a:solidFill>
                <a:latin typeface="楷体_GB2312" pitchFamily="49" charset="-122"/>
                <a:ea typeface="楷体_GB2312" pitchFamily="49" charset="-122"/>
              </a:rPr>
            </a:br>
            <a:endParaRPr lang="zh-CN" altLang="en-US" sz="1800" dirty="0">
              <a:solidFill>
                <a:srgbClr val="284C6A"/>
              </a:solidFill>
              <a:latin typeface="楷体_GB2312" pitchFamily="49" charset="-122"/>
              <a:ea typeface="楷体_GB2312" pitchFamily="49" charset="-122"/>
            </a:endParaRPr>
          </a:p>
        </p:txBody>
      </p:sp>
    </p:spTree>
    <p:extLst>
      <p:ext uri="{BB962C8B-B14F-4D97-AF65-F5344CB8AC3E}">
        <p14:creationId xmlns:p14="http://schemas.microsoft.com/office/powerpoint/2010/main" val="3159598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874AEAAF-5818-49E4-9DAF-13CDE4DD2217}" type="slidenum">
              <a:rPr lang="zh-CN" altLang="en-US"/>
              <a:pPr/>
              <a:t>47</a:t>
            </a:fld>
            <a:endParaRPr lang="en-US" altLang="zh-CN"/>
          </a:p>
        </p:txBody>
      </p:sp>
      <p:sp>
        <p:nvSpPr>
          <p:cNvPr id="966658" name="Rectangle 2"/>
          <p:cNvSpPr>
            <a:spLocks noGrp="1" noChangeArrowheads="1"/>
          </p:cNvSpPr>
          <p:nvPr>
            <p:ph type="title"/>
          </p:nvPr>
        </p:nvSpPr>
        <p:spPr>
          <a:xfrm>
            <a:off x="1835696" y="184373"/>
            <a:ext cx="5040560" cy="868363"/>
          </a:xfrm>
        </p:spPr>
        <p:txBody>
          <a:bodyPr/>
          <a:lstStyle/>
          <a:p>
            <a:r>
              <a:rPr lang="zh-CN" altLang="en-US" sz="3600" kern="1200" dirty="0" smtClean="0">
                <a:solidFill>
                  <a:srgbClr val="003399"/>
                </a:solidFill>
                <a:latin typeface="Arial" charset="0"/>
                <a:ea typeface="宋体" charset="-122"/>
                <a:cs typeface="+mn-cs"/>
              </a:rPr>
              <a:t>工业</a:t>
            </a:r>
            <a:r>
              <a:rPr lang="zh-CN" altLang="en-US" sz="3600" kern="1200" dirty="0">
                <a:solidFill>
                  <a:srgbClr val="003399"/>
                </a:solidFill>
                <a:latin typeface="Arial" charset="0"/>
                <a:ea typeface="宋体" charset="-122"/>
                <a:cs typeface="+mn-cs"/>
              </a:rPr>
              <a:t>和信息化部公告</a:t>
            </a:r>
          </a:p>
        </p:txBody>
      </p:sp>
      <p:graphicFrame>
        <p:nvGraphicFramePr>
          <p:cNvPr id="5" name="表格 4"/>
          <p:cNvGraphicFramePr>
            <a:graphicFrameLocks noGrp="1"/>
          </p:cNvGraphicFramePr>
          <p:nvPr>
            <p:extLst>
              <p:ext uri="{D42A27DB-BD31-4B8C-83A1-F6EECF244321}">
                <p14:modId xmlns:p14="http://schemas.microsoft.com/office/powerpoint/2010/main" val="3821479593"/>
              </p:ext>
            </p:extLst>
          </p:nvPr>
        </p:nvGraphicFramePr>
        <p:xfrm>
          <a:off x="611561" y="1556792"/>
          <a:ext cx="7776863" cy="4248472"/>
        </p:xfrm>
        <a:graphic>
          <a:graphicData uri="http://schemas.openxmlformats.org/drawingml/2006/table">
            <a:tbl>
              <a:tblPr firstRow="1" bandRow="1">
                <a:tableStyleId>{5C22544A-7EE6-4342-B048-85BDC9FD1C3A}</a:tableStyleId>
              </a:tblPr>
              <a:tblGrid>
                <a:gridCol w="1224135"/>
                <a:gridCol w="2232248"/>
                <a:gridCol w="2160240"/>
                <a:gridCol w="2160240"/>
              </a:tblGrid>
              <a:tr h="1375290">
                <a:tc>
                  <a:txBody>
                    <a:bodyPr/>
                    <a:lstStyle/>
                    <a:p>
                      <a:pPr algn="ctr"/>
                      <a:endParaRPr lang="zh-CN" altLang="en-US" sz="2000" dirty="0">
                        <a:latin typeface="华文楷体" pitchFamily="2" charset="-122"/>
                        <a:ea typeface="华文楷体"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华文楷体" pitchFamily="2" charset="-122"/>
                          <a:ea typeface="华文楷体" pitchFamily="2" charset="-122"/>
                        </a:rPr>
                        <a:t>工业和通信业部第一批节能服务公司推荐名单</a:t>
                      </a:r>
                    </a:p>
                  </a:txBody>
                  <a:tcPr anchor="ctr"/>
                </a:tc>
                <a:tc>
                  <a:txBody>
                    <a:bodyPr/>
                    <a:lstStyle/>
                    <a:p>
                      <a:pPr algn="ctr"/>
                      <a:r>
                        <a:rPr lang="zh-CN" altLang="zh-CN" sz="2000" b="1" kern="1200" dirty="0" smtClean="0">
                          <a:solidFill>
                            <a:schemeClr val="lt1"/>
                          </a:solidFill>
                          <a:effectLst/>
                          <a:latin typeface="华文楷体" pitchFamily="2" charset="-122"/>
                          <a:ea typeface="华文楷体" pitchFamily="2" charset="-122"/>
                          <a:cs typeface="+mn-cs"/>
                        </a:rPr>
                        <a:t>工业和信息化部第二批节能服务公司</a:t>
                      </a:r>
                      <a:r>
                        <a:rPr lang="zh-CN" altLang="en-US" sz="2000" b="1" kern="1200" dirty="0" smtClean="0">
                          <a:solidFill>
                            <a:schemeClr val="lt1"/>
                          </a:solidFill>
                          <a:effectLst/>
                          <a:latin typeface="华文楷体" pitchFamily="2" charset="-122"/>
                          <a:ea typeface="华文楷体" pitchFamily="2" charset="-122"/>
                          <a:cs typeface="+mn-cs"/>
                        </a:rPr>
                        <a:t>推荐名单</a:t>
                      </a:r>
                      <a:endParaRPr lang="zh-CN" altLang="en-US" sz="2000" dirty="0">
                        <a:latin typeface="华文楷体" pitchFamily="2" charset="-122"/>
                        <a:ea typeface="华文楷体" pitchFamily="2" charset="-122"/>
                      </a:endParaRPr>
                    </a:p>
                  </a:txBody>
                  <a:tcPr anchor="ctr"/>
                </a:tc>
                <a:tc>
                  <a:txBody>
                    <a:bodyPr/>
                    <a:lstStyle/>
                    <a:p>
                      <a:pPr algn="ctr"/>
                      <a:r>
                        <a:rPr lang="zh-CN" altLang="zh-CN" sz="2000" b="1" kern="1200" dirty="0" smtClean="0">
                          <a:solidFill>
                            <a:schemeClr val="lt1"/>
                          </a:solidFill>
                          <a:effectLst/>
                          <a:latin typeface="华文楷体" pitchFamily="2" charset="-122"/>
                          <a:ea typeface="华文楷体" pitchFamily="2" charset="-122"/>
                          <a:cs typeface="+mn-cs"/>
                        </a:rPr>
                        <a:t>工业和信息化部第</a:t>
                      </a:r>
                      <a:r>
                        <a:rPr lang="zh-CN" altLang="en-US" sz="2000" b="1" kern="1200" dirty="0" smtClean="0">
                          <a:solidFill>
                            <a:schemeClr val="lt1"/>
                          </a:solidFill>
                          <a:effectLst/>
                          <a:latin typeface="华文楷体" pitchFamily="2" charset="-122"/>
                          <a:ea typeface="华文楷体" pitchFamily="2" charset="-122"/>
                          <a:cs typeface="+mn-cs"/>
                        </a:rPr>
                        <a:t>三</a:t>
                      </a:r>
                      <a:r>
                        <a:rPr lang="zh-CN" altLang="zh-CN" sz="2000" b="1" kern="1200" dirty="0" smtClean="0">
                          <a:solidFill>
                            <a:schemeClr val="lt1"/>
                          </a:solidFill>
                          <a:effectLst/>
                          <a:latin typeface="华文楷体" pitchFamily="2" charset="-122"/>
                          <a:ea typeface="华文楷体" pitchFamily="2" charset="-122"/>
                          <a:cs typeface="+mn-cs"/>
                        </a:rPr>
                        <a:t>批节能服务公司</a:t>
                      </a:r>
                      <a:r>
                        <a:rPr lang="zh-CN" altLang="en-US" sz="2000" b="1" kern="1200" dirty="0" smtClean="0">
                          <a:solidFill>
                            <a:schemeClr val="lt1"/>
                          </a:solidFill>
                          <a:effectLst/>
                          <a:latin typeface="华文楷体" pitchFamily="2" charset="-122"/>
                          <a:ea typeface="华文楷体" pitchFamily="2" charset="-122"/>
                          <a:cs typeface="+mn-cs"/>
                        </a:rPr>
                        <a:t>推荐名单</a:t>
                      </a:r>
                      <a:endParaRPr lang="zh-CN" altLang="en-US" sz="2000" dirty="0">
                        <a:latin typeface="华文楷体" pitchFamily="2" charset="-122"/>
                        <a:ea typeface="华文楷体" pitchFamily="2" charset="-122"/>
                      </a:endParaRPr>
                    </a:p>
                  </a:txBody>
                  <a:tcPr anchor="ctr"/>
                </a:tc>
              </a:tr>
              <a:tr h="962703">
                <a:tc>
                  <a:txBody>
                    <a:bodyPr/>
                    <a:lstStyle/>
                    <a:p>
                      <a:pPr algn="ctr"/>
                      <a:r>
                        <a:rPr lang="zh-CN" altLang="en-US" sz="2000" b="0" dirty="0" smtClean="0">
                          <a:latin typeface="华文楷体" pitchFamily="2" charset="-122"/>
                          <a:ea typeface="华文楷体" pitchFamily="2" charset="-122"/>
                        </a:rPr>
                        <a:t>发文字号</a:t>
                      </a:r>
                      <a:endParaRPr lang="zh-CN" altLang="en-US" sz="2000" b="0" dirty="0">
                        <a:latin typeface="华文楷体" pitchFamily="2" charset="-122"/>
                        <a:ea typeface="华文楷体"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dirty="0" smtClean="0">
                          <a:latin typeface="华文楷体" pitchFamily="2" charset="-122"/>
                          <a:ea typeface="华文楷体" pitchFamily="2" charset="-122"/>
                        </a:rPr>
                        <a:t>工节</a:t>
                      </a:r>
                      <a:r>
                        <a:rPr lang="en-US" altLang="zh-CN" sz="2000" b="0" dirty="0" smtClean="0">
                          <a:latin typeface="华文楷体" pitchFamily="2" charset="-122"/>
                          <a:ea typeface="华文楷体" pitchFamily="2" charset="-122"/>
                        </a:rPr>
                        <a:t>[2010]</a:t>
                      </a:r>
                      <a:r>
                        <a:rPr lang="zh-CN" altLang="en-US" sz="2000" b="0" dirty="0" smtClean="0">
                          <a:latin typeface="华文楷体" pitchFamily="2" charset="-122"/>
                          <a:ea typeface="华文楷体" pitchFamily="2" charset="-122"/>
                        </a:rPr>
                        <a:t>第</a:t>
                      </a:r>
                      <a:r>
                        <a:rPr lang="en-US" altLang="zh-CN" sz="2000" b="0" dirty="0" smtClean="0">
                          <a:latin typeface="华文楷体" pitchFamily="2" charset="-122"/>
                          <a:ea typeface="华文楷体" pitchFamily="2" charset="-122"/>
                        </a:rPr>
                        <a:t>123</a:t>
                      </a:r>
                      <a:r>
                        <a:rPr lang="zh-CN" altLang="en-US" sz="2000" b="0" dirty="0" smtClean="0">
                          <a:latin typeface="华文楷体" pitchFamily="2" charset="-122"/>
                          <a:ea typeface="华文楷体" pitchFamily="2" charset="-122"/>
                        </a:rPr>
                        <a:t>号</a:t>
                      </a:r>
                    </a:p>
                  </a:txBody>
                  <a:tcPr anchor="ctr"/>
                </a:tc>
                <a:tc>
                  <a:txBody>
                    <a:bodyPr/>
                    <a:lstStyle/>
                    <a:p>
                      <a:pPr algn="ctr"/>
                      <a:r>
                        <a:rPr lang="en-US" altLang="zh-CN" sz="2000" b="0" kern="1200" dirty="0" smtClean="0">
                          <a:solidFill>
                            <a:schemeClr val="dk1"/>
                          </a:solidFill>
                          <a:effectLst/>
                          <a:latin typeface="华文楷体" pitchFamily="2" charset="-122"/>
                          <a:ea typeface="华文楷体" pitchFamily="2" charset="-122"/>
                          <a:cs typeface="+mn-cs"/>
                        </a:rPr>
                        <a:t>2011</a:t>
                      </a:r>
                      <a:r>
                        <a:rPr lang="zh-CN" altLang="zh-CN" sz="2000" b="0" kern="1200" dirty="0" smtClean="0">
                          <a:solidFill>
                            <a:schemeClr val="dk1"/>
                          </a:solidFill>
                          <a:effectLst/>
                          <a:latin typeface="华文楷体" pitchFamily="2" charset="-122"/>
                          <a:ea typeface="华文楷体" pitchFamily="2" charset="-122"/>
                          <a:cs typeface="+mn-cs"/>
                        </a:rPr>
                        <a:t>年 第</a:t>
                      </a:r>
                      <a:r>
                        <a:rPr lang="en-US" altLang="zh-CN" sz="2000" b="0" kern="1200" dirty="0" smtClean="0">
                          <a:solidFill>
                            <a:schemeClr val="dk1"/>
                          </a:solidFill>
                          <a:effectLst/>
                          <a:latin typeface="华文楷体" pitchFamily="2" charset="-122"/>
                          <a:ea typeface="华文楷体" pitchFamily="2" charset="-122"/>
                          <a:cs typeface="+mn-cs"/>
                        </a:rPr>
                        <a:t>44</a:t>
                      </a:r>
                      <a:r>
                        <a:rPr lang="zh-CN" altLang="zh-CN" sz="2000" b="0" kern="1200" dirty="0" smtClean="0">
                          <a:solidFill>
                            <a:schemeClr val="dk1"/>
                          </a:solidFill>
                          <a:effectLst/>
                          <a:latin typeface="华文楷体" pitchFamily="2" charset="-122"/>
                          <a:ea typeface="华文楷体" pitchFamily="2" charset="-122"/>
                          <a:cs typeface="+mn-cs"/>
                        </a:rPr>
                        <a:t>号</a:t>
                      </a:r>
                      <a:endParaRPr lang="zh-CN" altLang="en-US" sz="2000" b="0" dirty="0">
                        <a:latin typeface="华文楷体" pitchFamily="2" charset="-122"/>
                        <a:ea typeface="华文楷体" pitchFamily="2" charset="-122"/>
                      </a:endParaRPr>
                    </a:p>
                  </a:txBody>
                  <a:tcPr anchor="ctr"/>
                </a:tc>
                <a:tc>
                  <a:txBody>
                    <a:bodyPr/>
                    <a:lstStyle/>
                    <a:p>
                      <a:pPr algn="ctr"/>
                      <a:endParaRPr lang="zh-CN" altLang="en-US" sz="2000" b="0" dirty="0">
                        <a:latin typeface="华文楷体" pitchFamily="2" charset="-122"/>
                        <a:ea typeface="华文楷体" pitchFamily="2" charset="-122"/>
                      </a:endParaRPr>
                    </a:p>
                  </a:txBody>
                  <a:tcPr anchor="ctr"/>
                </a:tc>
              </a:tr>
              <a:tr h="664206">
                <a:tc>
                  <a:txBody>
                    <a:bodyPr/>
                    <a:lstStyle/>
                    <a:p>
                      <a:pPr algn="ctr"/>
                      <a:r>
                        <a:rPr lang="zh-CN" altLang="en-US" sz="2000" b="0" dirty="0" smtClean="0">
                          <a:latin typeface="华文楷体" pitchFamily="2" charset="-122"/>
                          <a:ea typeface="华文楷体" pitchFamily="2" charset="-122"/>
                        </a:rPr>
                        <a:t>企业数量</a:t>
                      </a:r>
                      <a:endParaRPr lang="zh-CN" altLang="en-US" sz="2000" b="0" dirty="0">
                        <a:latin typeface="华文楷体" pitchFamily="2" charset="-122"/>
                        <a:ea typeface="华文楷体" pitchFamily="2" charset="-122"/>
                      </a:endParaRPr>
                    </a:p>
                  </a:txBody>
                  <a:tcPr anchor="ctr"/>
                </a:tc>
                <a:tc>
                  <a:txBody>
                    <a:bodyPr/>
                    <a:lstStyle/>
                    <a:p>
                      <a:pPr algn="ctr"/>
                      <a:r>
                        <a:rPr lang="en-US" altLang="zh-CN" sz="2000" b="0" dirty="0" smtClean="0">
                          <a:latin typeface="华文楷体" pitchFamily="2" charset="-122"/>
                          <a:ea typeface="华文楷体" pitchFamily="2" charset="-122"/>
                        </a:rPr>
                        <a:t>52</a:t>
                      </a:r>
                      <a:r>
                        <a:rPr lang="zh-CN" altLang="en-US" sz="2000" b="0" dirty="0" smtClean="0">
                          <a:latin typeface="华文楷体" pitchFamily="2" charset="-122"/>
                          <a:ea typeface="华文楷体" pitchFamily="2" charset="-122"/>
                        </a:rPr>
                        <a:t>家</a:t>
                      </a:r>
                      <a:endParaRPr lang="zh-CN" altLang="en-US" sz="2000" b="0" dirty="0">
                        <a:latin typeface="华文楷体" pitchFamily="2" charset="-122"/>
                        <a:ea typeface="华文楷体" pitchFamily="2" charset="-122"/>
                      </a:endParaRPr>
                    </a:p>
                  </a:txBody>
                  <a:tcPr anchor="ctr"/>
                </a:tc>
                <a:tc>
                  <a:txBody>
                    <a:bodyPr/>
                    <a:lstStyle/>
                    <a:p>
                      <a:pPr algn="ctr"/>
                      <a:r>
                        <a:rPr lang="en-US" altLang="zh-CN" sz="2000" b="0" dirty="0" smtClean="0">
                          <a:latin typeface="华文楷体" pitchFamily="2" charset="-122"/>
                          <a:ea typeface="华文楷体" pitchFamily="2" charset="-122"/>
                        </a:rPr>
                        <a:t>70</a:t>
                      </a:r>
                      <a:r>
                        <a:rPr lang="zh-CN" altLang="en-US" sz="2000" b="0" dirty="0" smtClean="0">
                          <a:latin typeface="华文楷体" pitchFamily="2" charset="-122"/>
                          <a:ea typeface="华文楷体" pitchFamily="2" charset="-122"/>
                        </a:rPr>
                        <a:t>家</a:t>
                      </a:r>
                      <a:endParaRPr lang="zh-CN" altLang="en-US" sz="2000" b="0" dirty="0">
                        <a:latin typeface="华文楷体" pitchFamily="2" charset="-122"/>
                        <a:ea typeface="华文楷体" pitchFamily="2" charset="-122"/>
                      </a:endParaRPr>
                    </a:p>
                  </a:txBody>
                  <a:tcPr anchor="ctr"/>
                </a:tc>
                <a:tc>
                  <a:txBody>
                    <a:bodyPr/>
                    <a:lstStyle/>
                    <a:p>
                      <a:pPr algn="ctr"/>
                      <a:r>
                        <a:rPr lang="en-US" altLang="zh-CN" sz="2000" b="0" dirty="0" smtClean="0">
                          <a:latin typeface="华文楷体" pitchFamily="2" charset="-122"/>
                          <a:ea typeface="华文楷体" pitchFamily="2" charset="-122"/>
                        </a:rPr>
                        <a:t>71</a:t>
                      </a:r>
                      <a:r>
                        <a:rPr lang="zh-CN" altLang="en-US" sz="2000" b="0" dirty="0" smtClean="0">
                          <a:latin typeface="华文楷体" pitchFamily="2" charset="-122"/>
                          <a:ea typeface="华文楷体" pitchFamily="2" charset="-122"/>
                        </a:rPr>
                        <a:t>家</a:t>
                      </a:r>
                      <a:endParaRPr lang="zh-CN" altLang="en-US" sz="2000" b="0" dirty="0">
                        <a:latin typeface="华文楷体" pitchFamily="2" charset="-122"/>
                        <a:ea typeface="华文楷体" pitchFamily="2" charset="-122"/>
                      </a:endParaRPr>
                    </a:p>
                  </a:txBody>
                  <a:tcPr anchor="ctr"/>
                </a:tc>
              </a:tr>
              <a:tr h="1246273">
                <a:tc>
                  <a:txBody>
                    <a:bodyPr/>
                    <a:lstStyle/>
                    <a:p>
                      <a:pPr algn="ctr"/>
                      <a:r>
                        <a:rPr lang="zh-CN" altLang="en-US" sz="2000" b="0" dirty="0" smtClean="0">
                          <a:latin typeface="华文楷体" pitchFamily="2" charset="-122"/>
                          <a:ea typeface="华文楷体" pitchFamily="2" charset="-122"/>
                        </a:rPr>
                        <a:t>公布内容</a:t>
                      </a:r>
                      <a:endParaRPr lang="zh-CN" altLang="en-US" sz="2000" b="0" dirty="0">
                        <a:latin typeface="华文楷体" pitchFamily="2" charset="-122"/>
                        <a:ea typeface="华文楷体"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smtClean="0">
                          <a:latin typeface="华文楷体" pitchFamily="2" charset="-122"/>
                          <a:ea typeface="华文楷体" pitchFamily="2" charset="-122"/>
                        </a:rPr>
                        <a:t>公司名称</a:t>
                      </a:r>
                      <a:endParaRPr lang="en-US" altLang="zh-CN" sz="2000" b="0" smtClean="0">
                        <a:latin typeface="华文楷体" pitchFamily="2" charset="-122"/>
                        <a:ea typeface="华文楷体" pitchFamily="2"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smtClean="0">
                          <a:latin typeface="华文楷体" pitchFamily="2" charset="-122"/>
                          <a:ea typeface="华文楷体" pitchFamily="2" charset="-122"/>
                        </a:rPr>
                        <a:t>主要业务领域</a:t>
                      </a:r>
                      <a:endParaRPr lang="en-US" altLang="zh-CN" sz="2000" b="0" smtClean="0">
                        <a:latin typeface="华文楷体" pitchFamily="2" charset="-122"/>
                        <a:ea typeface="华文楷体" pitchFamily="2"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smtClean="0">
                          <a:latin typeface="华文楷体" pitchFamily="2" charset="-122"/>
                          <a:ea typeface="华文楷体" pitchFamily="2" charset="-122"/>
                        </a:rPr>
                        <a:t>主要业绩</a:t>
                      </a:r>
                      <a:endParaRPr lang="zh-CN" altLang="en-US" sz="2000" b="0" dirty="0" smtClean="0">
                        <a:latin typeface="华文楷体" pitchFamily="2" charset="-122"/>
                        <a:ea typeface="华文楷体"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dirty="0" smtClean="0">
                          <a:latin typeface="华文楷体" pitchFamily="2" charset="-122"/>
                          <a:ea typeface="华文楷体" pitchFamily="2" charset="-122"/>
                        </a:rPr>
                        <a:t>公司名称</a:t>
                      </a:r>
                      <a:endParaRPr lang="en-US" altLang="zh-CN" sz="2000" b="0" dirty="0" smtClean="0">
                        <a:latin typeface="华文楷体" pitchFamily="2" charset="-122"/>
                        <a:ea typeface="华文楷体" pitchFamily="2"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dirty="0" smtClean="0">
                          <a:latin typeface="华文楷体" pitchFamily="2" charset="-122"/>
                          <a:ea typeface="华文楷体" pitchFamily="2" charset="-122"/>
                        </a:rPr>
                        <a:t>主要业务领域</a:t>
                      </a:r>
                      <a:endParaRPr lang="en-US" altLang="zh-CN" sz="2000" b="0" dirty="0" smtClean="0">
                        <a:latin typeface="华文楷体" pitchFamily="2" charset="-122"/>
                        <a:ea typeface="华文楷体" pitchFamily="2"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dirty="0" smtClean="0">
                          <a:latin typeface="华文楷体" pitchFamily="2" charset="-122"/>
                          <a:ea typeface="华文楷体" pitchFamily="2" charset="-122"/>
                        </a:rPr>
                        <a:t>主要业绩</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dirty="0" smtClean="0">
                          <a:latin typeface="华文楷体" pitchFamily="2" charset="-122"/>
                          <a:ea typeface="华文楷体" pitchFamily="2" charset="-122"/>
                        </a:rPr>
                        <a:t>公司名称</a:t>
                      </a:r>
                      <a:endParaRPr lang="en-US" altLang="zh-CN" sz="2000" b="0" dirty="0" smtClean="0">
                        <a:latin typeface="华文楷体" pitchFamily="2" charset="-122"/>
                        <a:ea typeface="华文楷体" pitchFamily="2"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dirty="0" smtClean="0">
                          <a:latin typeface="华文楷体" pitchFamily="2" charset="-122"/>
                          <a:ea typeface="华文楷体" pitchFamily="2" charset="-122"/>
                        </a:rPr>
                        <a:t>主要业务领域</a:t>
                      </a:r>
                      <a:endParaRPr lang="en-US" altLang="zh-CN" sz="2000" b="0" dirty="0" smtClean="0">
                        <a:latin typeface="华文楷体" pitchFamily="2" charset="-122"/>
                        <a:ea typeface="华文楷体" pitchFamily="2" charset="-122"/>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0" dirty="0" smtClean="0">
                          <a:latin typeface="华文楷体" pitchFamily="2" charset="-122"/>
                          <a:ea typeface="华文楷体" pitchFamily="2" charset="-122"/>
                        </a:rPr>
                        <a:t>主要业绩</a:t>
                      </a:r>
                    </a:p>
                  </a:txBody>
                  <a:tcPr anchor="ctr"/>
                </a:tc>
              </a:tr>
            </a:tbl>
          </a:graphicData>
        </a:graphic>
      </p:graphicFrame>
      <p:sp>
        <p:nvSpPr>
          <p:cNvPr id="2" name="矩形 1"/>
          <p:cNvSpPr/>
          <p:nvPr/>
        </p:nvSpPr>
        <p:spPr>
          <a:xfrm>
            <a:off x="683568" y="5909210"/>
            <a:ext cx="6534472" cy="400110"/>
          </a:xfrm>
          <a:prstGeom prst="rect">
            <a:avLst/>
          </a:prstGeom>
        </p:spPr>
        <p:txBody>
          <a:bodyPr wrap="square">
            <a:spAutoFit/>
          </a:bodyPr>
          <a:lstStyle/>
          <a:p>
            <a:pPr marL="285750" indent="-285750">
              <a:spcBef>
                <a:spcPct val="50000"/>
              </a:spcBef>
              <a:buClr>
                <a:schemeClr val="folHlink"/>
              </a:buClr>
              <a:buFont typeface="Wingdings" pitchFamily="2" charset="2"/>
              <a:buChar char="u"/>
              <a:defRPr/>
            </a:pPr>
            <a:r>
              <a:rPr lang="zh-CN" altLang="en-US" sz="2000" dirty="0">
                <a:latin typeface="楷体" pitchFamily="49" charset="-122"/>
                <a:ea typeface="楷体" pitchFamily="49" charset="-122"/>
              </a:rPr>
              <a:t>注</a:t>
            </a:r>
            <a:r>
              <a:rPr lang="zh-CN" altLang="en-US" sz="2000" dirty="0" smtClean="0">
                <a:latin typeface="楷体" pitchFamily="49" charset="-122"/>
                <a:ea typeface="楷体" pitchFamily="49" charset="-122"/>
              </a:rPr>
              <a:t>：三批共计</a:t>
            </a:r>
            <a:r>
              <a:rPr lang="en-US" altLang="zh-CN" sz="2000" dirty="0" smtClean="0">
                <a:latin typeface="楷体" pitchFamily="49" charset="-122"/>
                <a:ea typeface="楷体" pitchFamily="49" charset="-122"/>
              </a:rPr>
              <a:t>193</a:t>
            </a:r>
            <a:r>
              <a:rPr lang="zh-CN" altLang="en-US" sz="2000" dirty="0" smtClean="0">
                <a:latin typeface="楷体" pitchFamily="49" charset="-122"/>
                <a:ea typeface="楷体" pitchFamily="49" charset="-122"/>
              </a:rPr>
              <a:t>家。</a:t>
            </a:r>
            <a:endParaRPr lang="zh-CN" altLang="en-US" sz="2000" dirty="0">
              <a:latin typeface="楷体" pitchFamily="49" charset="-122"/>
              <a:ea typeface="楷体" pitchFamily="49" charset="-122"/>
            </a:endParaRPr>
          </a:p>
        </p:txBody>
      </p:sp>
    </p:spTree>
    <p:extLst>
      <p:ext uri="{BB962C8B-B14F-4D97-AF65-F5344CB8AC3E}">
        <p14:creationId xmlns:p14="http://schemas.microsoft.com/office/powerpoint/2010/main" val="791920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4294967295"/>
          </p:nvPr>
        </p:nvSpPr>
        <p:spPr bwMode="auto">
          <a:xfrm>
            <a:off x="3203575" y="4724400"/>
            <a:ext cx="3751263"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fld id="{C6A27B1F-4B0A-4DCB-AE26-EF20A62C1A39}" type="slidenum">
              <a:rPr lang="zh-CN" altLang="en-US" sz="1800" b="1">
                <a:solidFill>
                  <a:schemeClr val="bg1"/>
                </a:solidFill>
                <a:latin typeface="华文彩云" pitchFamily="2" charset="-122"/>
                <a:ea typeface="华文彩云" pitchFamily="2" charset="-122"/>
              </a:rPr>
              <a:pPr eaLnBrk="1" hangingPunct="1"/>
              <a:t>48</a:t>
            </a:fld>
            <a:endParaRPr lang="en-US" altLang="zh-CN" sz="1800" b="1">
              <a:solidFill>
                <a:schemeClr val="bg1"/>
              </a:solidFill>
              <a:latin typeface="华文彩云" pitchFamily="2" charset="-122"/>
              <a:ea typeface="华文彩云" pitchFamily="2" charset="-122"/>
            </a:endParaRPr>
          </a:p>
        </p:txBody>
      </p:sp>
      <p:sp>
        <p:nvSpPr>
          <p:cNvPr id="64516" name="Rectangle 3"/>
          <p:cNvSpPr txBox="1">
            <a:spLocks noChangeArrowheads="1"/>
          </p:cNvSpPr>
          <p:nvPr/>
        </p:nvSpPr>
        <p:spPr bwMode="auto">
          <a:xfrm>
            <a:off x="457200" y="1196752"/>
            <a:ext cx="8147248"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marL="0" indent="0">
              <a:lnSpc>
                <a:spcPts val="3200"/>
              </a:lnSpc>
              <a:spcBef>
                <a:spcPts val="0"/>
              </a:spcBef>
              <a:spcAft>
                <a:spcPts val="0"/>
              </a:spcAft>
              <a:buClr>
                <a:schemeClr val="folHlink"/>
              </a:buClr>
            </a:pPr>
            <a:r>
              <a:rPr lang="zh-CN" altLang="zh-CN" sz="2400" b="1" dirty="0" smtClean="0">
                <a:latin typeface="+mn-ea"/>
                <a:ea typeface="+mn-ea"/>
              </a:rPr>
              <a:t>《“十二五”节能减排规划》</a:t>
            </a:r>
            <a:r>
              <a:rPr lang="zh-CN" altLang="zh-CN" sz="2400" b="1" dirty="0">
                <a:latin typeface="+mn-ea"/>
                <a:ea typeface="+mn-ea"/>
              </a:rPr>
              <a:t>即将出台</a:t>
            </a:r>
            <a:r>
              <a:rPr lang="zh-CN" altLang="zh-CN" sz="2400" b="1" dirty="0" smtClean="0">
                <a:latin typeface="+mn-ea"/>
                <a:ea typeface="+mn-ea"/>
              </a:rPr>
              <a:t>，</a:t>
            </a:r>
            <a:r>
              <a:rPr lang="zh-CN" altLang="en-US" sz="2400" b="1" dirty="0" smtClean="0">
                <a:latin typeface="+mn-ea"/>
                <a:ea typeface="+mn-ea"/>
              </a:rPr>
              <a:t>合同能源管理推广工程位列其中</a:t>
            </a:r>
            <a:r>
              <a:rPr lang="zh-CN" altLang="zh-CN" sz="2400" b="1" dirty="0" smtClean="0">
                <a:latin typeface="+mn-ea"/>
                <a:ea typeface="+mn-ea"/>
              </a:rPr>
              <a:t>。</a:t>
            </a:r>
            <a:endParaRPr lang="en-US" altLang="zh-CN" sz="2400" b="1" dirty="0">
              <a:latin typeface="+mn-ea"/>
              <a:ea typeface="+mn-ea"/>
            </a:endParaRPr>
          </a:p>
          <a:p>
            <a:pPr>
              <a:lnSpc>
                <a:spcPts val="3200"/>
              </a:lnSpc>
              <a:spcBef>
                <a:spcPts val="0"/>
              </a:spcBef>
              <a:spcAft>
                <a:spcPts val="0"/>
              </a:spcAft>
              <a:buClr>
                <a:schemeClr val="folHlink"/>
              </a:buClr>
              <a:buFont typeface="Wingdings" pitchFamily="2" charset="2"/>
              <a:buChar char="v"/>
            </a:pPr>
            <a:r>
              <a:rPr lang="en-US" altLang="zh-CN" sz="1800" dirty="0"/>
              <a:t>（</a:t>
            </a:r>
            <a:r>
              <a:rPr lang="en-US" altLang="zh-CN" sz="1800" dirty="0" err="1"/>
              <a:t>一）节能改造工程</a:t>
            </a:r>
            <a:endParaRPr lang="en-US" altLang="zh-CN" sz="1800" dirty="0"/>
          </a:p>
          <a:p>
            <a:pPr>
              <a:lnSpc>
                <a:spcPts val="3200"/>
              </a:lnSpc>
              <a:spcBef>
                <a:spcPts val="0"/>
              </a:spcBef>
              <a:spcAft>
                <a:spcPts val="0"/>
              </a:spcAft>
              <a:buClr>
                <a:schemeClr val="folHlink"/>
              </a:buClr>
              <a:buFont typeface="Wingdings" pitchFamily="2" charset="2"/>
              <a:buChar char="v"/>
            </a:pPr>
            <a:r>
              <a:rPr lang="en-US" altLang="zh-CN" sz="1800" dirty="0"/>
              <a:t>（</a:t>
            </a:r>
            <a:r>
              <a:rPr lang="en-US" altLang="zh-CN" sz="1800" dirty="0" err="1"/>
              <a:t>二）节能产品惠民工程</a:t>
            </a:r>
            <a:endParaRPr lang="en-US" altLang="zh-CN" sz="1800" dirty="0"/>
          </a:p>
          <a:p>
            <a:pPr>
              <a:lnSpc>
                <a:spcPts val="3200"/>
              </a:lnSpc>
              <a:spcBef>
                <a:spcPts val="0"/>
              </a:spcBef>
              <a:spcAft>
                <a:spcPts val="0"/>
              </a:spcAft>
              <a:buClr>
                <a:schemeClr val="folHlink"/>
              </a:buClr>
              <a:buFont typeface="Wingdings" pitchFamily="2" charset="2"/>
              <a:buChar char="v"/>
            </a:pPr>
            <a:r>
              <a:rPr lang="en-US" altLang="zh-CN" sz="1800" dirty="0"/>
              <a:t>（</a:t>
            </a:r>
            <a:r>
              <a:rPr lang="en-US" altLang="zh-CN" sz="1800" dirty="0" err="1"/>
              <a:t>三）</a:t>
            </a:r>
            <a:r>
              <a:rPr lang="en-US" altLang="zh-CN" sz="1800" dirty="0" err="1">
                <a:solidFill>
                  <a:srgbClr val="FF0000"/>
                </a:solidFill>
              </a:rPr>
              <a:t>合同能源管理推广工程</a:t>
            </a:r>
            <a:endParaRPr lang="en-US" altLang="zh-CN" sz="1800" dirty="0">
              <a:solidFill>
                <a:srgbClr val="FF0000"/>
              </a:solidFill>
            </a:endParaRPr>
          </a:p>
          <a:p>
            <a:pPr>
              <a:lnSpc>
                <a:spcPts val="3200"/>
              </a:lnSpc>
              <a:spcBef>
                <a:spcPts val="0"/>
              </a:spcBef>
              <a:spcAft>
                <a:spcPts val="0"/>
              </a:spcAft>
              <a:buClr>
                <a:schemeClr val="folHlink"/>
              </a:buClr>
              <a:buFont typeface="Wingdings" pitchFamily="2" charset="2"/>
              <a:buChar char="v"/>
            </a:pPr>
            <a:r>
              <a:rPr lang="en-US" altLang="zh-CN" sz="1800" dirty="0"/>
              <a:t>（</a:t>
            </a:r>
            <a:r>
              <a:rPr lang="en-US" altLang="zh-CN" sz="1800" dirty="0" err="1"/>
              <a:t>四）节能技术产业化示范工程</a:t>
            </a:r>
            <a:endParaRPr lang="en-US" altLang="zh-CN" sz="1800" dirty="0"/>
          </a:p>
          <a:p>
            <a:pPr>
              <a:lnSpc>
                <a:spcPts val="3200"/>
              </a:lnSpc>
              <a:spcBef>
                <a:spcPts val="0"/>
              </a:spcBef>
              <a:spcAft>
                <a:spcPts val="0"/>
              </a:spcAft>
              <a:buClr>
                <a:schemeClr val="folHlink"/>
              </a:buClr>
              <a:buFont typeface="Wingdings" pitchFamily="2" charset="2"/>
              <a:buChar char="v"/>
            </a:pPr>
            <a:r>
              <a:rPr lang="en-US" altLang="zh-CN" sz="1800" dirty="0"/>
              <a:t>（</a:t>
            </a:r>
            <a:r>
              <a:rPr lang="en-US" altLang="zh-CN" sz="1800" dirty="0" err="1"/>
              <a:t>五）城镇生活污水处理设施建设工程</a:t>
            </a:r>
            <a:endParaRPr lang="en-US" altLang="zh-CN" sz="1800" dirty="0"/>
          </a:p>
          <a:p>
            <a:pPr>
              <a:lnSpc>
                <a:spcPts val="3200"/>
              </a:lnSpc>
              <a:spcBef>
                <a:spcPts val="0"/>
              </a:spcBef>
              <a:spcAft>
                <a:spcPts val="0"/>
              </a:spcAft>
              <a:buClr>
                <a:schemeClr val="folHlink"/>
              </a:buClr>
              <a:buFont typeface="Wingdings" pitchFamily="2" charset="2"/>
              <a:buChar char="v"/>
            </a:pPr>
            <a:r>
              <a:rPr lang="en-US" altLang="zh-CN" sz="1800" dirty="0"/>
              <a:t>（</a:t>
            </a:r>
            <a:r>
              <a:rPr lang="en-US" altLang="zh-CN" sz="1800" dirty="0" err="1"/>
              <a:t>六）</a:t>
            </a:r>
            <a:r>
              <a:rPr lang="en-US" altLang="zh-CN" sz="1800" dirty="0" err="1" smtClean="0"/>
              <a:t>重点流域水污染防治工程</a:t>
            </a:r>
            <a:endParaRPr lang="en-US" altLang="zh-CN" sz="1800" dirty="0" smtClean="0"/>
          </a:p>
          <a:p>
            <a:pPr>
              <a:lnSpc>
                <a:spcPts val="3200"/>
              </a:lnSpc>
              <a:spcBef>
                <a:spcPts val="0"/>
              </a:spcBef>
              <a:spcAft>
                <a:spcPts val="0"/>
              </a:spcAft>
              <a:buClr>
                <a:schemeClr val="folHlink"/>
              </a:buClr>
              <a:buFont typeface="Wingdings" pitchFamily="2" charset="2"/>
              <a:buChar char="v"/>
            </a:pPr>
            <a:r>
              <a:rPr lang="en-US" altLang="zh-CN" sz="1800" dirty="0" smtClean="0"/>
              <a:t>（</a:t>
            </a:r>
            <a:r>
              <a:rPr lang="en-US" altLang="zh-CN" sz="1800" dirty="0" err="1"/>
              <a:t>七）</a:t>
            </a:r>
            <a:r>
              <a:rPr lang="en-US" altLang="zh-CN" sz="1800" dirty="0" err="1" smtClean="0"/>
              <a:t>脱硫脱硝工程</a:t>
            </a:r>
            <a:endParaRPr lang="en-US" altLang="zh-CN" sz="1800" dirty="0" smtClean="0"/>
          </a:p>
          <a:p>
            <a:pPr>
              <a:lnSpc>
                <a:spcPts val="3200"/>
              </a:lnSpc>
              <a:spcBef>
                <a:spcPts val="0"/>
              </a:spcBef>
              <a:spcAft>
                <a:spcPts val="0"/>
              </a:spcAft>
              <a:buClr>
                <a:schemeClr val="folHlink"/>
              </a:buClr>
              <a:buFont typeface="Wingdings" pitchFamily="2" charset="2"/>
              <a:buChar char="v"/>
            </a:pPr>
            <a:r>
              <a:rPr lang="en-US" altLang="zh-CN" sz="1800" dirty="0" smtClean="0"/>
              <a:t>（</a:t>
            </a:r>
            <a:r>
              <a:rPr lang="en-US" altLang="zh-CN" sz="1800" dirty="0" err="1"/>
              <a:t>八）规模化畜禽养殖污染防治工程</a:t>
            </a:r>
            <a:endParaRPr lang="en-US" altLang="zh-CN" sz="1800" dirty="0"/>
          </a:p>
          <a:p>
            <a:pPr>
              <a:lnSpc>
                <a:spcPts val="3200"/>
              </a:lnSpc>
              <a:spcBef>
                <a:spcPts val="0"/>
              </a:spcBef>
              <a:spcAft>
                <a:spcPts val="0"/>
              </a:spcAft>
              <a:buClr>
                <a:schemeClr val="folHlink"/>
              </a:buClr>
              <a:buFont typeface="Wingdings" pitchFamily="2" charset="2"/>
              <a:buChar char="v"/>
            </a:pPr>
            <a:r>
              <a:rPr lang="en-US" altLang="zh-CN" sz="1800" dirty="0"/>
              <a:t>（</a:t>
            </a:r>
            <a:r>
              <a:rPr lang="en-US" altLang="zh-CN" sz="1800" dirty="0" err="1"/>
              <a:t>九）循环经济示范推广工程</a:t>
            </a:r>
            <a:endParaRPr lang="en-US" altLang="zh-CN" sz="1800" dirty="0"/>
          </a:p>
          <a:p>
            <a:pPr>
              <a:lnSpc>
                <a:spcPts val="3200"/>
              </a:lnSpc>
              <a:spcBef>
                <a:spcPts val="0"/>
              </a:spcBef>
              <a:spcAft>
                <a:spcPts val="0"/>
              </a:spcAft>
              <a:buClr>
                <a:schemeClr val="folHlink"/>
              </a:buClr>
              <a:buFont typeface="Wingdings" pitchFamily="2" charset="2"/>
              <a:buChar char="v"/>
            </a:pPr>
            <a:r>
              <a:rPr lang="en-US" altLang="zh-CN" sz="1800" dirty="0"/>
              <a:t>（</a:t>
            </a:r>
            <a:r>
              <a:rPr lang="en-US" altLang="zh-CN" sz="1800" dirty="0" err="1"/>
              <a:t>十）节能减排能力建设工程</a:t>
            </a:r>
            <a:r>
              <a:rPr lang="en-US" altLang="zh-CN" sz="2400" dirty="0" smtClean="0"/>
              <a:t>	</a:t>
            </a:r>
            <a:endParaRPr lang="zh-CN" altLang="zh-CN" sz="2400" dirty="0"/>
          </a:p>
          <a:p>
            <a:pPr>
              <a:lnSpc>
                <a:spcPts val="3200"/>
              </a:lnSpc>
              <a:spcBef>
                <a:spcPts val="0"/>
              </a:spcBef>
              <a:spcAft>
                <a:spcPts val="0"/>
              </a:spcAft>
              <a:buClr>
                <a:schemeClr val="folHlink"/>
              </a:buClr>
              <a:buFont typeface="Wingdings" pitchFamily="2" charset="2"/>
              <a:buChar char="v"/>
            </a:pPr>
            <a:endParaRPr lang="en-US" altLang="zh-CN" sz="2400" b="1" dirty="0" smtClean="0">
              <a:latin typeface="+mn-ea"/>
              <a:ea typeface="+mn-ea"/>
            </a:endParaRPr>
          </a:p>
          <a:p>
            <a:pPr marL="0" indent="0">
              <a:lnSpc>
                <a:spcPts val="3200"/>
              </a:lnSpc>
              <a:spcBef>
                <a:spcPts val="0"/>
              </a:spcBef>
              <a:spcAft>
                <a:spcPts val="0"/>
              </a:spcAft>
              <a:buClr>
                <a:schemeClr val="folHlink"/>
              </a:buClr>
            </a:pPr>
            <a:endParaRPr lang="zh-CN" altLang="zh-CN" sz="2400" b="1" dirty="0">
              <a:latin typeface="+mn-ea"/>
              <a:ea typeface="+mn-ea"/>
            </a:endParaRPr>
          </a:p>
        </p:txBody>
      </p:sp>
      <p:sp>
        <p:nvSpPr>
          <p:cNvPr id="5" name="Rectangle 2"/>
          <p:cNvSpPr>
            <a:spLocks noGrp="1" noChangeArrowheads="1"/>
          </p:cNvSpPr>
          <p:nvPr>
            <p:ph type="title" idx="4294967295"/>
          </p:nvPr>
        </p:nvSpPr>
        <p:spPr>
          <a:xfrm>
            <a:off x="529208" y="112365"/>
            <a:ext cx="7283152" cy="868363"/>
          </a:xfrm>
        </p:spPr>
        <p:txBody>
          <a:bodyPr/>
          <a:lstStyle/>
          <a:p>
            <a:r>
              <a:rPr lang="zh-CN" altLang="zh-CN" sz="4000" dirty="0" smtClean="0">
                <a:solidFill>
                  <a:srgbClr val="003399"/>
                </a:solidFill>
                <a:ea typeface="宋体" charset="-122"/>
              </a:rPr>
              <a:t>“十二五”</a:t>
            </a:r>
            <a:r>
              <a:rPr lang="zh-CN" altLang="zh-CN" sz="4000" dirty="0">
                <a:solidFill>
                  <a:srgbClr val="003399"/>
                </a:solidFill>
                <a:ea typeface="宋体" charset="-122"/>
              </a:rPr>
              <a:t>节能减排规划</a:t>
            </a:r>
            <a:endParaRPr lang="zh-CN" altLang="en-US" sz="4000" dirty="0">
              <a:solidFill>
                <a:srgbClr val="003399"/>
              </a:solidFill>
              <a:ea typeface="宋体" charset="-122"/>
            </a:endParaRPr>
          </a:p>
        </p:txBody>
      </p:sp>
    </p:spTree>
    <p:extLst>
      <p:ext uri="{BB962C8B-B14F-4D97-AF65-F5344CB8AC3E}">
        <p14:creationId xmlns:p14="http://schemas.microsoft.com/office/powerpoint/2010/main" val="184288341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4294967295"/>
          </p:nvPr>
        </p:nvSpPr>
        <p:spPr bwMode="auto">
          <a:xfrm>
            <a:off x="3203575" y="4724400"/>
            <a:ext cx="3751263"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fld id="{C6A27B1F-4B0A-4DCB-AE26-EF20A62C1A39}" type="slidenum">
              <a:rPr lang="zh-CN" altLang="en-US" sz="1800" b="1">
                <a:solidFill>
                  <a:schemeClr val="bg1"/>
                </a:solidFill>
                <a:latin typeface="华文彩云" pitchFamily="2" charset="-122"/>
                <a:ea typeface="华文彩云" pitchFamily="2" charset="-122"/>
              </a:rPr>
              <a:pPr eaLnBrk="1" hangingPunct="1"/>
              <a:t>49</a:t>
            </a:fld>
            <a:endParaRPr lang="en-US" altLang="zh-CN" sz="1800" b="1">
              <a:solidFill>
                <a:schemeClr val="bg1"/>
              </a:solidFill>
              <a:latin typeface="华文彩云" pitchFamily="2" charset="-122"/>
              <a:ea typeface="华文彩云" pitchFamily="2" charset="-122"/>
            </a:endParaRPr>
          </a:p>
        </p:txBody>
      </p:sp>
      <p:sp>
        <p:nvSpPr>
          <p:cNvPr id="64516" name="Rectangle 3"/>
          <p:cNvSpPr txBox="1">
            <a:spLocks noChangeArrowheads="1"/>
          </p:cNvSpPr>
          <p:nvPr/>
        </p:nvSpPr>
        <p:spPr bwMode="auto">
          <a:xfrm>
            <a:off x="457200" y="1196752"/>
            <a:ext cx="8147248"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nSpc>
                <a:spcPts val="3200"/>
              </a:lnSpc>
              <a:spcBef>
                <a:spcPts val="0"/>
              </a:spcBef>
              <a:spcAft>
                <a:spcPts val="0"/>
              </a:spcAft>
              <a:buClr>
                <a:schemeClr val="folHlink"/>
              </a:buClr>
              <a:buFont typeface="Wingdings" pitchFamily="2" charset="2"/>
              <a:buChar char="v"/>
            </a:pPr>
            <a:r>
              <a:rPr lang="en-US" altLang="zh-CN" sz="2400" b="1" dirty="0" smtClean="0">
                <a:latin typeface="+mn-ea"/>
                <a:ea typeface="+mn-ea"/>
              </a:rPr>
              <a:t>2012</a:t>
            </a:r>
            <a:r>
              <a:rPr lang="zh-CN" altLang="en-US" sz="2400" b="1" dirty="0" smtClean="0">
                <a:latin typeface="+mn-ea"/>
                <a:ea typeface="+mn-ea"/>
              </a:rPr>
              <a:t>年</a:t>
            </a:r>
            <a:r>
              <a:rPr lang="en-US" altLang="zh-CN" sz="2400" b="1" dirty="0" smtClean="0">
                <a:latin typeface="+mn-ea"/>
                <a:ea typeface="+mn-ea"/>
              </a:rPr>
              <a:t>6</a:t>
            </a:r>
            <a:r>
              <a:rPr lang="zh-CN" altLang="en-US" sz="2400" b="1" dirty="0" smtClean="0">
                <a:latin typeface="+mn-ea"/>
                <a:ea typeface="+mn-ea"/>
              </a:rPr>
              <a:t>月</a:t>
            </a:r>
            <a:r>
              <a:rPr lang="en-US" altLang="zh-CN" sz="2400" b="1" dirty="0" smtClean="0">
                <a:latin typeface="+mn-ea"/>
                <a:ea typeface="+mn-ea"/>
              </a:rPr>
              <a:t>16</a:t>
            </a:r>
            <a:r>
              <a:rPr lang="zh-CN" altLang="en-US" sz="2400" b="1" dirty="0" smtClean="0">
                <a:latin typeface="+mn-ea"/>
                <a:ea typeface="+mn-ea"/>
              </a:rPr>
              <a:t>日，</a:t>
            </a:r>
            <a:r>
              <a:rPr lang="zh-CN" altLang="zh-CN" sz="2400" b="1" dirty="0" smtClean="0">
                <a:latin typeface="+mn-ea"/>
                <a:ea typeface="+mn-ea"/>
              </a:rPr>
              <a:t>国务院印发</a:t>
            </a:r>
            <a:r>
              <a:rPr lang="en-US" altLang="zh-CN" sz="2400" b="1" dirty="0" smtClean="0">
                <a:latin typeface="+mn-ea"/>
                <a:ea typeface="+mn-ea"/>
              </a:rPr>
              <a:t>《</a:t>
            </a:r>
            <a:r>
              <a:rPr lang="zh-CN" altLang="zh-CN" sz="2400" b="1" dirty="0" smtClean="0">
                <a:latin typeface="+mn-ea"/>
                <a:ea typeface="+mn-ea"/>
              </a:rPr>
              <a:t>“十二五”节能</a:t>
            </a:r>
            <a:r>
              <a:rPr lang="zh-CN" altLang="zh-CN" sz="2400" b="1" dirty="0">
                <a:latin typeface="+mn-ea"/>
                <a:ea typeface="+mn-ea"/>
              </a:rPr>
              <a:t>环保产业发展</a:t>
            </a:r>
            <a:r>
              <a:rPr lang="zh-CN" altLang="zh-CN" sz="2400" b="1" dirty="0" smtClean="0">
                <a:latin typeface="+mn-ea"/>
                <a:ea typeface="+mn-ea"/>
              </a:rPr>
              <a:t>规划</a:t>
            </a:r>
            <a:r>
              <a:rPr lang="en-US" altLang="zh-CN" sz="2400" b="1" dirty="0" smtClean="0">
                <a:latin typeface="+mn-ea"/>
                <a:ea typeface="+mn-ea"/>
              </a:rPr>
              <a:t>》</a:t>
            </a:r>
            <a:r>
              <a:rPr lang="zh-CN" altLang="en-US" sz="2400" b="1" dirty="0" smtClean="0">
                <a:latin typeface="+mn-ea"/>
                <a:ea typeface="+mn-ea"/>
              </a:rPr>
              <a:t>，</a:t>
            </a:r>
            <a:r>
              <a:rPr lang="zh-CN" altLang="zh-CN" sz="2400" dirty="0">
                <a:latin typeface="+mn-ea"/>
                <a:ea typeface="+mn-ea"/>
              </a:rPr>
              <a:t>国发〔</a:t>
            </a:r>
            <a:r>
              <a:rPr lang="en-US" altLang="zh-CN" sz="2400" dirty="0">
                <a:latin typeface="+mn-ea"/>
                <a:ea typeface="+mn-ea"/>
              </a:rPr>
              <a:t>2012</a:t>
            </a:r>
            <a:r>
              <a:rPr lang="zh-CN" altLang="zh-CN" sz="2400" dirty="0">
                <a:latin typeface="+mn-ea"/>
                <a:ea typeface="+mn-ea"/>
              </a:rPr>
              <a:t>〕</a:t>
            </a:r>
            <a:r>
              <a:rPr lang="en-US" altLang="zh-CN" sz="2400" dirty="0">
                <a:latin typeface="+mn-ea"/>
                <a:ea typeface="+mn-ea"/>
              </a:rPr>
              <a:t>19</a:t>
            </a:r>
            <a:r>
              <a:rPr lang="zh-CN" altLang="zh-CN" sz="2400" dirty="0" smtClean="0">
                <a:latin typeface="+mn-ea"/>
                <a:ea typeface="+mn-ea"/>
              </a:rPr>
              <a:t>号</a:t>
            </a:r>
            <a:endParaRPr lang="en-US" altLang="zh-CN" sz="2400" dirty="0" smtClean="0">
              <a:latin typeface="+mn-ea"/>
              <a:ea typeface="+mn-ea"/>
            </a:endParaRPr>
          </a:p>
          <a:p>
            <a:pPr>
              <a:lnSpc>
                <a:spcPts val="3200"/>
              </a:lnSpc>
              <a:spcBef>
                <a:spcPts val="600"/>
              </a:spcBef>
              <a:spcAft>
                <a:spcPts val="600"/>
              </a:spcAft>
              <a:buClr>
                <a:schemeClr val="folHlink"/>
              </a:buClr>
              <a:buFont typeface="Wingdings" pitchFamily="2" charset="2"/>
              <a:buChar char="v"/>
            </a:pPr>
            <a:r>
              <a:rPr lang="zh-CN" altLang="zh-CN" sz="1800" dirty="0">
                <a:latin typeface="+mn-ea"/>
                <a:ea typeface="+mn-ea"/>
              </a:rPr>
              <a:t>服务模式创新。</a:t>
            </a:r>
            <a:r>
              <a:rPr lang="zh-CN" altLang="zh-CN" sz="1800" dirty="0">
                <a:solidFill>
                  <a:srgbClr val="FF0000"/>
                </a:solidFill>
                <a:latin typeface="+mn-ea"/>
                <a:ea typeface="+mn-ea"/>
              </a:rPr>
              <a:t>大力推行合同能源管理</a:t>
            </a:r>
            <a:r>
              <a:rPr lang="zh-CN" altLang="zh-CN" sz="1800" dirty="0">
                <a:latin typeface="+mn-ea"/>
                <a:ea typeface="+mn-ea"/>
              </a:rPr>
              <a:t>、特许经营等节能环保服务新机制，推动节能环保设施建设和运营社会化、市场化、专业化服务体系建设</a:t>
            </a:r>
            <a:r>
              <a:rPr lang="zh-CN" altLang="zh-CN" sz="1800" dirty="0" smtClean="0">
                <a:latin typeface="+mn-ea"/>
                <a:ea typeface="+mn-ea"/>
              </a:rPr>
              <a:t>。</a:t>
            </a:r>
            <a:endParaRPr lang="en-US" altLang="zh-CN" sz="1800" dirty="0" smtClean="0">
              <a:latin typeface="+mn-ea"/>
              <a:ea typeface="+mn-ea"/>
            </a:endParaRPr>
          </a:p>
          <a:p>
            <a:pPr>
              <a:lnSpc>
                <a:spcPts val="3200"/>
              </a:lnSpc>
              <a:spcBef>
                <a:spcPts val="600"/>
              </a:spcBef>
              <a:spcAft>
                <a:spcPts val="600"/>
              </a:spcAft>
              <a:buClr>
                <a:schemeClr val="folHlink"/>
              </a:buClr>
              <a:buFont typeface="Wingdings" pitchFamily="2" charset="2"/>
              <a:buChar char="v"/>
            </a:pPr>
            <a:r>
              <a:rPr lang="zh-CN" altLang="zh-CN" sz="1800" dirty="0" smtClean="0"/>
              <a:t>节能</a:t>
            </a:r>
            <a:r>
              <a:rPr lang="zh-CN" altLang="zh-CN" sz="1800" dirty="0"/>
              <a:t>环保服务业培育工程</a:t>
            </a:r>
            <a:r>
              <a:rPr lang="zh-CN" altLang="zh-CN" sz="1800" dirty="0" smtClean="0"/>
              <a:t>。大力</a:t>
            </a:r>
            <a:r>
              <a:rPr lang="zh-CN" altLang="zh-CN" sz="1800" dirty="0"/>
              <a:t>推行合同能源管理，到</a:t>
            </a:r>
            <a:r>
              <a:rPr lang="en-US" altLang="zh-CN" sz="1800" dirty="0"/>
              <a:t>2015</a:t>
            </a:r>
            <a:r>
              <a:rPr lang="zh-CN" altLang="zh-CN" sz="1800" dirty="0"/>
              <a:t>年，力争专业化节能服务公司发展到</a:t>
            </a:r>
            <a:r>
              <a:rPr lang="en-US" altLang="zh-CN" sz="1800" dirty="0"/>
              <a:t>2000</a:t>
            </a:r>
            <a:r>
              <a:rPr lang="zh-CN" altLang="zh-CN" sz="1800" dirty="0"/>
              <a:t>多家，其中年产值超过</a:t>
            </a:r>
            <a:r>
              <a:rPr lang="en-US" altLang="zh-CN" sz="1800" dirty="0"/>
              <a:t>10</a:t>
            </a:r>
            <a:r>
              <a:rPr lang="zh-CN" altLang="zh-CN" sz="1800" dirty="0"/>
              <a:t>亿元的节能服务公司约</a:t>
            </a:r>
            <a:r>
              <a:rPr lang="en-US" altLang="zh-CN" sz="1800" dirty="0"/>
              <a:t>20</a:t>
            </a:r>
            <a:r>
              <a:rPr lang="zh-CN" altLang="zh-CN" sz="1800" dirty="0"/>
              <a:t>家，节能服务业总产值突破</a:t>
            </a:r>
            <a:r>
              <a:rPr lang="en-US" altLang="zh-CN" sz="1800" dirty="0"/>
              <a:t>3000</a:t>
            </a:r>
            <a:r>
              <a:rPr lang="zh-CN" altLang="zh-CN" sz="1800" dirty="0"/>
              <a:t>亿元，累计实现节能能力</a:t>
            </a:r>
            <a:r>
              <a:rPr lang="en-US" altLang="zh-CN" sz="1800" dirty="0"/>
              <a:t>6000</a:t>
            </a:r>
            <a:r>
              <a:rPr lang="zh-CN" altLang="zh-CN" sz="1800" dirty="0"/>
              <a:t>万吨标准煤。建立全方位环保服务体系。积极培育具有系统设计、设备成套、工程施工、调试运行和维护管理一条龙服务能力的总承包公司，大力推进环保设施专业化、社会化运营，扶持环境咨询服务企业</a:t>
            </a:r>
            <a:r>
              <a:rPr lang="zh-CN" altLang="zh-CN" sz="1800" dirty="0" smtClean="0"/>
              <a:t>。</a:t>
            </a:r>
            <a:endParaRPr lang="zh-CN" altLang="en-US" sz="1800" dirty="0">
              <a:latin typeface="+mn-ea"/>
              <a:ea typeface="+mn-ea"/>
            </a:endParaRPr>
          </a:p>
        </p:txBody>
      </p:sp>
      <p:sp>
        <p:nvSpPr>
          <p:cNvPr id="5" name="Rectangle 2"/>
          <p:cNvSpPr>
            <a:spLocks noGrp="1" noChangeArrowheads="1"/>
          </p:cNvSpPr>
          <p:nvPr>
            <p:ph type="title" idx="4294967295"/>
          </p:nvPr>
        </p:nvSpPr>
        <p:spPr>
          <a:xfrm>
            <a:off x="529208" y="112365"/>
            <a:ext cx="7283152" cy="868363"/>
          </a:xfrm>
        </p:spPr>
        <p:txBody>
          <a:bodyPr/>
          <a:lstStyle/>
          <a:p>
            <a:r>
              <a:rPr lang="zh-CN" altLang="zh-CN" sz="3600" dirty="0" smtClean="0">
                <a:solidFill>
                  <a:srgbClr val="003399"/>
                </a:solidFill>
                <a:ea typeface="宋体" charset="-122"/>
              </a:rPr>
              <a:t>“十二五”</a:t>
            </a:r>
            <a:r>
              <a:rPr lang="zh-CN" altLang="zh-CN" sz="3600" dirty="0">
                <a:solidFill>
                  <a:srgbClr val="003399"/>
                </a:solidFill>
                <a:ea typeface="宋体" charset="-122"/>
              </a:rPr>
              <a:t>节能环保产业发展规划</a:t>
            </a:r>
            <a:endParaRPr lang="zh-CN" altLang="en-US" sz="3600" dirty="0">
              <a:solidFill>
                <a:srgbClr val="003399"/>
              </a:solidFill>
              <a:ea typeface="宋体" charset="-122"/>
            </a:endParaRPr>
          </a:p>
        </p:txBody>
      </p:sp>
    </p:spTree>
    <p:extLst>
      <p:ext uri="{BB962C8B-B14F-4D97-AF65-F5344CB8AC3E}">
        <p14:creationId xmlns:p14="http://schemas.microsoft.com/office/powerpoint/2010/main" val="188804057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sz="4400" smtClean="0">
                <a:solidFill>
                  <a:srgbClr val="003399"/>
                </a:solidFill>
                <a:ea typeface="宋体" charset="-122"/>
              </a:rPr>
              <a:t>合同能源管理的基本类型</a:t>
            </a:r>
            <a:endParaRPr lang="en-US" altLang="zh-CN" sz="4400" smtClean="0">
              <a:solidFill>
                <a:srgbClr val="003399"/>
              </a:solidFill>
              <a:ea typeface="宋体" charset="-122"/>
            </a:endParaRPr>
          </a:p>
        </p:txBody>
      </p:sp>
      <p:sp>
        <p:nvSpPr>
          <p:cNvPr id="33795" name="AutoShape 3"/>
          <p:cNvSpPr>
            <a:spLocks noChangeArrowheads="1"/>
          </p:cNvSpPr>
          <p:nvPr/>
        </p:nvSpPr>
        <p:spPr bwMode="gray">
          <a:xfrm>
            <a:off x="1108075" y="5791200"/>
            <a:ext cx="6540500" cy="457200"/>
          </a:xfrm>
          <a:prstGeom prst="roundRect">
            <a:avLst>
              <a:gd name="adj" fmla="val 27481"/>
            </a:avLst>
          </a:prstGeom>
          <a:gradFill rotWithShape="1">
            <a:gsLst>
              <a:gs pos="0">
                <a:schemeClr val="tx2"/>
              </a:gs>
              <a:gs pos="100000">
                <a:schemeClr val="tx2">
                  <a:gamma/>
                  <a:tint val="72549"/>
                  <a:invGamma/>
                </a:schemeClr>
              </a:gs>
            </a:gsLst>
            <a:lin ang="5400000" scaled="1"/>
          </a:gradFill>
          <a:ln w="25400" algn="ctr">
            <a:solidFill>
              <a:schemeClr val="tx2"/>
            </a:solidFill>
            <a:round/>
            <a:headEnd/>
            <a:tailEnd/>
          </a:ln>
          <a:effectLst/>
          <a:extLst/>
        </p:spPr>
        <p:txBody>
          <a:bodyPr wrap="none" anchor="ctr"/>
          <a:lstStyle/>
          <a:p>
            <a:pPr>
              <a:defRPr/>
            </a:pPr>
            <a:endParaRPr lang="zh-CN" altLang="en-US" sz="1800">
              <a:solidFill>
                <a:schemeClr val="tx1"/>
              </a:solidFill>
              <a:ea typeface="+mn-ea"/>
            </a:endParaRPr>
          </a:p>
        </p:txBody>
      </p:sp>
      <p:sp>
        <p:nvSpPr>
          <p:cNvPr id="33796" name="AutoShape 4"/>
          <p:cNvSpPr>
            <a:spLocks noChangeArrowheads="1"/>
          </p:cNvSpPr>
          <p:nvPr/>
        </p:nvSpPr>
        <p:spPr bwMode="gray">
          <a:xfrm flipH="1">
            <a:off x="2479675" y="1552575"/>
            <a:ext cx="1873250" cy="1873250"/>
          </a:xfrm>
          <a:prstGeom prst="rtTriangle">
            <a:avLst/>
          </a:prstGeom>
          <a:gradFill rotWithShape="1">
            <a:gsLst>
              <a:gs pos="0">
                <a:schemeClr val="hlink"/>
              </a:gs>
              <a:gs pos="100000">
                <a:schemeClr val="hlink">
                  <a:gamma/>
                  <a:tint val="45490"/>
                  <a:invGamma/>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sp>
        <p:nvSpPr>
          <p:cNvPr id="13317" name="Line 5"/>
          <p:cNvSpPr>
            <a:spLocks noChangeShapeType="1"/>
          </p:cNvSpPr>
          <p:nvPr/>
        </p:nvSpPr>
        <p:spPr bwMode="gray">
          <a:xfrm>
            <a:off x="4356100" y="1219200"/>
            <a:ext cx="0" cy="4586288"/>
          </a:xfrm>
          <a:prstGeom prst="line">
            <a:avLst/>
          </a:prstGeom>
          <a:noFill/>
          <a:ln w="9525">
            <a:solidFill>
              <a:srgbClr val="1C1C1C"/>
            </a:solidFill>
            <a:prstDash val="lgDash"/>
            <a:round/>
            <a:headEnd type="stealth"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798" name="AutoShape 6"/>
          <p:cNvSpPr>
            <a:spLocks noChangeArrowheads="1"/>
          </p:cNvSpPr>
          <p:nvPr/>
        </p:nvSpPr>
        <p:spPr bwMode="gray">
          <a:xfrm>
            <a:off x="4411663" y="1552575"/>
            <a:ext cx="1873250" cy="1873250"/>
          </a:xfrm>
          <a:prstGeom prst="rtTriangle">
            <a:avLst/>
          </a:prstGeom>
          <a:gradFill rotWithShape="1">
            <a:gsLst>
              <a:gs pos="0">
                <a:schemeClr val="accent2"/>
              </a:gs>
              <a:gs pos="100000">
                <a:schemeClr val="accent2">
                  <a:gamma/>
                  <a:tint val="54510"/>
                  <a:invGamma/>
                </a:schemeClr>
              </a:gs>
            </a:gsLst>
            <a:lin ang="5400000" scaled="1"/>
          </a:gradFill>
          <a:ln>
            <a:noFill/>
          </a:ln>
          <a:effectLst/>
          <a:extLst/>
        </p:spPr>
        <p:txBody>
          <a:bodyPr wrap="none" anchor="ctr"/>
          <a:lstStyle/>
          <a:p>
            <a:pPr>
              <a:defRPr/>
            </a:pPr>
            <a:endParaRPr lang="zh-CN" altLang="en-US" sz="2000" dirty="0">
              <a:solidFill>
                <a:schemeClr val="tx1"/>
              </a:solidFill>
              <a:ea typeface="+mn-ea"/>
            </a:endParaRPr>
          </a:p>
        </p:txBody>
      </p:sp>
      <p:sp>
        <p:nvSpPr>
          <p:cNvPr id="33799" name="AutoShape 7"/>
          <p:cNvSpPr>
            <a:spLocks noChangeArrowheads="1"/>
          </p:cNvSpPr>
          <p:nvPr/>
        </p:nvSpPr>
        <p:spPr bwMode="gray">
          <a:xfrm rot="5400000">
            <a:off x="4413250" y="3494088"/>
            <a:ext cx="1873250" cy="1873250"/>
          </a:xfrm>
          <a:prstGeom prst="rtTriangle">
            <a:avLst/>
          </a:prstGeom>
          <a:gradFill rotWithShape="1">
            <a:gsLst>
              <a:gs pos="0">
                <a:schemeClr val="accent1"/>
              </a:gs>
              <a:gs pos="100000">
                <a:schemeClr val="accent1">
                  <a:gamma/>
                  <a:tint val="57647"/>
                  <a:invGamma/>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sp>
        <p:nvSpPr>
          <p:cNvPr id="33800" name="AutoShape 8"/>
          <p:cNvSpPr>
            <a:spLocks noChangeArrowheads="1"/>
          </p:cNvSpPr>
          <p:nvPr/>
        </p:nvSpPr>
        <p:spPr bwMode="gray">
          <a:xfrm rot="16200000" flipH="1">
            <a:off x="2481263" y="3494088"/>
            <a:ext cx="1873250" cy="1873250"/>
          </a:xfrm>
          <a:prstGeom prst="rtTriangle">
            <a:avLst/>
          </a:prstGeom>
          <a:gradFill rotWithShape="1">
            <a:gsLst>
              <a:gs pos="0">
                <a:schemeClr val="folHlink"/>
              </a:gs>
              <a:gs pos="100000">
                <a:schemeClr val="folHlink">
                  <a:gamma/>
                  <a:tint val="60784"/>
                  <a:invGamma/>
                </a:schemeClr>
              </a:gs>
            </a:gsLst>
            <a:lin ang="5400000" scaled="1"/>
          </a:gradFill>
          <a:ln>
            <a:noFill/>
          </a:ln>
          <a:effectLst/>
          <a:extLst/>
        </p:spPr>
        <p:txBody>
          <a:bodyPr wrap="none" anchor="ctr"/>
          <a:lstStyle/>
          <a:p>
            <a:pPr>
              <a:defRPr/>
            </a:pPr>
            <a:endParaRPr lang="zh-CN" altLang="en-US" sz="1800">
              <a:solidFill>
                <a:schemeClr val="tx1"/>
              </a:solidFill>
              <a:ea typeface="+mn-ea"/>
            </a:endParaRPr>
          </a:p>
        </p:txBody>
      </p:sp>
      <p:sp>
        <p:nvSpPr>
          <p:cNvPr id="13321" name="Line 9"/>
          <p:cNvSpPr>
            <a:spLocks noChangeShapeType="1"/>
          </p:cNvSpPr>
          <p:nvPr/>
        </p:nvSpPr>
        <p:spPr bwMode="gray">
          <a:xfrm>
            <a:off x="1852613" y="3462338"/>
            <a:ext cx="5070475" cy="0"/>
          </a:xfrm>
          <a:prstGeom prst="line">
            <a:avLst/>
          </a:prstGeom>
          <a:noFill/>
          <a:ln w="9525">
            <a:solidFill>
              <a:srgbClr val="1C1C1C"/>
            </a:solidFill>
            <a:prstDash val="lgDash"/>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22" name="Rectangle 11"/>
          <p:cNvSpPr>
            <a:spLocks noChangeArrowheads="1"/>
          </p:cNvSpPr>
          <p:nvPr/>
        </p:nvSpPr>
        <p:spPr bwMode="gray">
          <a:xfrm>
            <a:off x="1852613" y="2524125"/>
            <a:ext cx="232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solidFill>
                  <a:srgbClr val="0070C0"/>
                </a:solidFill>
              </a:rPr>
              <a:t>节能效益分享型</a:t>
            </a:r>
            <a:endParaRPr lang="en-US" altLang="zh-CN" sz="2000" b="1">
              <a:solidFill>
                <a:srgbClr val="0070C0"/>
              </a:solidFill>
            </a:endParaRPr>
          </a:p>
        </p:txBody>
      </p:sp>
      <p:sp>
        <p:nvSpPr>
          <p:cNvPr id="13323" name="Rectangle 12"/>
          <p:cNvSpPr>
            <a:spLocks noChangeArrowheads="1"/>
          </p:cNvSpPr>
          <p:nvPr/>
        </p:nvSpPr>
        <p:spPr bwMode="gray">
          <a:xfrm>
            <a:off x="4716463" y="2524125"/>
            <a:ext cx="1731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a:solidFill>
                  <a:srgbClr val="0070C0"/>
                </a:solidFill>
              </a:rPr>
              <a:t>节能量保证型</a:t>
            </a:r>
            <a:endParaRPr lang="en-US" altLang="zh-CN" sz="2000" b="1">
              <a:solidFill>
                <a:srgbClr val="0070C0"/>
              </a:solidFill>
            </a:endParaRPr>
          </a:p>
        </p:txBody>
      </p:sp>
      <p:sp>
        <p:nvSpPr>
          <p:cNvPr id="13324" name="Rectangle 13"/>
          <p:cNvSpPr>
            <a:spLocks noChangeArrowheads="1"/>
          </p:cNvSpPr>
          <p:nvPr/>
        </p:nvSpPr>
        <p:spPr bwMode="gray">
          <a:xfrm>
            <a:off x="4752975" y="4005263"/>
            <a:ext cx="147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a:solidFill>
                  <a:srgbClr val="0070C0"/>
                </a:solidFill>
              </a:rPr>
              <a:t>融资租赁型</a:t>
            </a:r>
            <a:endParaRPr lang="en-US" altLang="zh-CN" sz="2000" b="1">
              <a:solidFill>
                <a:srgbClr val="0070C0"/>
              </a:solidFill>
            </a:endParaRPr>
          </a:p>
        </p:txBody>
      </p:sp>
      <p:sp>
        <p:nvSpPr>
          <p:cNvPr id="13325" name="Rectangle 14"/>
          <p:cNvSpPr>
            <a:spLocks noChangeArrowheads="1"/>
          </p:cNvSpPr>
          <p:nvPr/>
        </p:nvSpPr>
        <p:spPr bwMode="gray">
          <a:xfrm>
            <a:off x="2051050" y="4037013"/>
            <a:ext cx="199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solidFill>
                  <a:srgbClr val="0070C0"/>
                </a:solidFill>
              </a:rPr>
              <a:t>能源费用托管型</a:t>
            </a:r>
            <a:endParaRPr lang="en-US" altLang="zh-CN" sz="2000" b="1">
              <a:solidFill>
                <a:srgbClr val="0070C0"/>
              </a:solidFill>
            </a:endParaRPr>
          </a:p>
        </p:txBody>
      </p:sp>
      <p:sp>
        <p:nvSpPr>
          <p:cNvPr id="13326" name="Rectangle 15"/>
          <p:cNvSpPr>
            <a:spLocks noChangeArrowheads="1"/>
          </p:cNvSpPr>
          <p:nvPr/>
        </p:nvSpPr>
        <p:spPr bwMode="gray">
          <a:xfrm>
            <a:off x="1254125" y="5867400"/>
            <a:ext cx="624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i="1">
                <a:solidFill>
                  <a:srgbClr val="FFFFFF"/>
                </a:solidFill>
              </a:rPr>
              <a:t>目前，大部分合同是上述方式之一或某几种方式的结合。</a:t>
            </a:r>
            <a:endParaRPr lang="en-US" altLang="zh-CN" sz="1600" b="1" i="1">
              <a:solidFill>
                <a:srgbClr val="FFFFFF"/>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4294967295"/>
          </p:nvPr>
        </p:nvSpPr>
        <p:spPr bwMode="auto">
          <a:xfrm>
            <a:off x="3203575" y="4724400"/>
            <a:ext cx="3751263"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fld id="{C6A27B1F-4B0A-4DCB-AE26-EF20A62C1A39}" type="slidenum">
              <a:rPr lang="zh-CN" altLang="en-US" sz="1800" b="1">
                <a:solidFill>
                  <a:schemeClr val="bg1"/>
                </a:solidFill>
                <a:latin typeface="华文彩云" pitchFamily="2" charset="-122"/>
                <a:ea typeface="华文彩云" pitchFamily="2" charset="-122"/>
              </a:rPr>
              <a:pPr eaLnBrk="1" hangingPunct="1"/>
              <a:t>50</a:t>
            </a:fld>
            <a:endParaRPr lang="en-US" altLang="zh-CN" sz="1800" b="1">
              <a:solidFill>
                <a:schemeClr val="bg1"/>
              </a:solidFill>
              <a:latin typeface="华文彩云" pitchFamily="2" charset="-122"/>
              <a:ea typeface="华文彩云" pitchFamily="2" charset="-122"/>
            </a:endParaRPr>
          </a:p>
        </p:txBody>
      </p:sp>
      <p:sp>
        <p:nvSpPr>
          <p:cNvPr id="64516" name="Rectangle 3"/>
          <p:cNvSpPr txBox="1">
            <a:spLocks noChangeArrowheads="1"/>
          </p:cNvSpPr>
          <p:nvPr/>
        </p:nvSpPr>
        <p:spPr bwMode="auto">
          <a:xfrm>
            <a:off x="287016" y="980728"/>
            <a:ext cx="3852936"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nSpc>
                <a:spcPts val="2500"/>
              </a:lnSpc>
              <a:spcBef>
                <a:spcPts val="0"/>
              </a:spcBef>
              <a:spcAft>
                <a:spcPts val="0"/>
              </a:spcAft>
              <a:buClr>
                <a:schemeClr val="folHlink"/>
              </a:buClr>
              <a:buFont typeface="Wingdings" pitchFamily="2" charset="2"/>
              <a:buChar char="v"/>
            </a:pPr>
            <a:r>
              <a:rPr lang="zh-CN" altLang="zh-CN" sz="1800" b="1" dirty="0"/>
              <a:t>三、重点</a:t>
            </a:r>
            <a:r>
              <a:rPr lang="zh-CN" altLang="zh-CN" sz="1800" b="1" dirty="0" smtClean="0"/>
              <a:t>领域</a:t>
            </a:r>
            <a:endParaRPr lang="en-US" altLang="zh-CN" sz="1800" dirty="0"/>
          </a:p>
          <a:p>
            <a:pPr marL="0" indent="0">
              <a:lnSpc>
                <a:spcPts val="2500"/>
              </a:lnSpc>
              <a:spcBef>
                <a:spcPts val="0"/>
              </a:spcBef>
              <a:spcAft>
                <a:spcPts val="0"/>
              </a:spcAft>
              <a:buClr>
                <a:schemeClr val="folHlink"/>
              </a:buClr>
            </a:pPr>
            <a:r>
              <a:rPr lang="zh-CN" altLang="zh-CN" sz="1800" dirty="0" smtClean="0"/>
              <a:t>（</a:t>
            </a:r>
            <a:r>
              <a:rPr lang="zh-CN" altLang="zh-CN" sz="1800" dirty="0"/>
              <a:t>一）节能产业重点领域。</a:t>
            </a:r>
            <a:r>
              <a:rPr lang="en-US" altLang="zh-CN" sz="1800" dirty="0"/>
              <a:t/>
            </a:r>
            <a:br>
              <a:rPr lang="en-US" altLang="zh-CN" sz="1800" dirty="0"/>
            </a:br>
            <a:r>
              <a:rPr lang="en-US" altLang="zh-CN" sz="1800" dirty="0" smtClean="0"/>
              <a:t>    1</a:t>
            </a:r>
            <a:r>
              <a:rPr lang="en-US" altLang="zh-CN" sz="1800" dirty="0"/>
              <a:t>.</a:t>
            </a:r>
            <a:r>
              <a:rPr lang="zh-CN" altLang="zh-CN" sz="1800" dirty="0"/>
              <a:t>节能技术和装备。</a:t>
            </a:r>
            <a:r>
              <a:rPr lang="en-US" altLang="zh-CN" sz="1800" dirty="0"/>
              <a:t/>
            </a:r>
            <a:br>
              <a:rPr lang="en-US" altLang="zh-CN" sz="1800" dirty="0"/>
            </a:br>
            <a:r>
              <a:rPr lang="en-US" altLang="zh-CN" sz="1800" dirty="0" smtClean="0"/>
              <a:t>    2</a:t>
            </a:r>
            <a:r>
              <a:rPr lang="en-US" altLang="zh-CN" sz="1800" dirty="0"/>
              <a:t>.</a:t>
            </a:r>
            <a:r>
              <a:rPr lang="zh-CN" altLang="zh-CN" sz="1800" dirty="0"/>
              <a:t>节能产品。</a:t>
            </a:r>
            <a:r>
              <a:rPr lang="en-US" altLang="zh-CN" sz="1800" dirty="0"/>
              <a:t/>
            </a:r>
            <a:br>
              <a:rPr lang="en-US" altLang="zh-CN" sz="1800" dirty="0"/>
            </a:br>
            <a:r>
              <a:rPr lang="en-US" altLang="zh-CN" sz="1800" dirty="0" smtClean="0"/>
              <a:t>    3</a:t>
            </a:r>
            <a:r>
              <a:rPr lang="en-US" altLang="zh-CN" sz="1800" dirty="0"/>
              <a:t>.</a:t>
            </a:r>
            <a:r>
              <a:rPr lang="zh-CN" altLang="zh-CN" sz="1800" dirty="0">
                <a:solidFill>
                  <a:srgbClr val="FF0000"/>
                </a:solidFill>
              </a:rPr>
              <a:t>节能服务</a:t>
            </a:r>
            <a:r>
              <a:rPr lang="zh-CN" altLang="zh-CN" sz="1800" dirty="0"/>
              <a:t>。</a:t>
            </a:r>
            <a:r>
              <a:rPr lang="en-US" altLang="zh-CN" sz="1800" dirty="0"/>
              <a:t/>
            </a:r>
            <a:br>
              <a:rPr lang="en-US" altLang="zh-CN" sz="1800" dirty="0"/>
            </a:br>
            <a:r>
              <a:rPr lang="zh-CN" altLang="zh-CN" sz="1800" dirty="0" smtClean="0"/>
              <a:t>（</a:t>
            </a:r>
            <a:r>
              <a:rPr lang="zh-CN" altLang="zh-CN" sz="1800" dirty="0"/>
              <a:t>二）资源循环利用产业重点</a:t>
            </a:r>
            <a:r>
              <a:rPr lang="zh-CN" altLang="zh-CN" sz="1800" dirty="0" smtClean="0"/>
              <a:t>领域</a:t>
            </a:r>
            <a:r>
              <a:rPr lang="en-US" altLang="zh-CN" sz="1800" dirty="0"/>
              <a:t/>
            </a:r>
            <a:br>
              <a:rPr lang="en-US" altLang="zh-CN" sz="1800" dirty="0"/>
            </a:br>
            <a:r>
              <a:rPr lang="en-US" altLang="zh-CN" sz="1800" dirty="0" smtClean="0"/>
              <a:t>    1</a:t>
            </a:r>
            <a:r>
              <a:rPr lang="en-US" altLang="zh-CN" sz="1800" dirty="0"/>
              <a:t>.</a:t>
            </a:r>
            <a:r>
              <a:rPr lang="zh-CN" altLang="zh-CN" sz="1800" dirty="0"/>
              <a:t>矿产资源</a:t>
            </a:r>
            <a:r>
              <a:rPr lang="zh-CN" altLang="zh-CN" sz="1800" dirty="0" smtClean="0"/>
              <a:t>综合利用</a:t>
            </a:r>
            <a:r>
              <a:rPr lang="en-US" altLang="zh-CN" sz="1800" dirty="0"/>
              <a:t/>
            </a:r>
            <a:br>
              <a:rPr lang="en-US" altLang="zh-CN" sz="1800" dirty="0"/>
            </a:br>
            <a:r>
              <a:rPr lang="en-US" altLang="zh-CN" sz="1800" dirty="0" smtClean="0"/>
              <a:t>    2</a:t>
            </a:r>
            <a:r>
              <a:rPr lang="en-US" altLang="zh-CN" sz="1800" dirty="0"/>
              <a:t>.</a:t>
            </a:r>
            <a:r>
              <a:rPr lang="zh-CN" altLang="zh-CN" sz="1800" dirty="0"/>
              <a:t>固体废物</a:t>
            </a:r>
            <a:r>
              <a:rPr lang="zh-CN" altLang="zh-CN" sz="1800" dirty="0" smtClean="0"/>
              <a:t>综合利用</a:t>
            </a:r>
            <a:r>
              <a:rPr lang="en-US" altLang="zh-CN" sz="1800" dirty="0"/>
              <a:t/>
            </a:r>
            <a:br>
              <a:rPr lang="en-US" altLang="zh-CN" sz="1800" dirty="0"/>
            </a:br>
            <a:r>
              <a:rPr lang="en-US" altLang="zh-CN" sz="1800" dirty="0" smtClean="0"/>
              <a:t>    3</a:t>
            </a:r>
            <a:r>
              <a:rPr lang="en-US" altLang="zh-CN" sz="1800" dirty="0"/>
              <a:t>.</a:t>
            </a:r>
            <a:r>
              <a:rPr lang="zh-CN" altLang="zh-CN" sz="1800" dirty="0"/>
              <a:t>再</a:t>
            </a:r>
            <a:r>
              <a:rPr lang="zh-CN" altLang="zh-CN" sz="1800" dirty="0" smtClean="0"/>
              <a:t>制造</a:t>
            </a:r>
            <a:r>
              <a:rPr lang="en-US" altLang="zh-CN" sz="1800" dirty="0"/>
              <a:t/>
            </a:r>
            <a:br>
              <a:rPr lang="en-US" altLang="zh-CN" sz="1800" dirty="0"/>
            </a:br>
            <a:r>
              <a:rPr lang="en-US" altLang="zh-CN" sz="1800" dirty="0" smtClean="0"/>
              <a:t>    4</a:t>
            </a:r>
            <a:r>
              <a:rPr lang="en-US" altLang="zh-CN" sz="1800" dirty="0"/>
              <a:t>.</a:t>
            </a:r>
            <a:r>
              <a:rPr lang="zh-CN" altLang="zh-CN" sz="1800" dirty="0"/>
              <a:t>再生资源</a:t>
            </a:r>
            <a:r>
              <a:rPr lang="zh-CN" altLang="zh-CN" sz="1800" dirty="0" smtClean="0"/>
              <a:t>利用</a:t>
            </a:r>
            <a:r>
              <a:rPr lang="en-US" altLang="zh-CN" sz="1800" dirty="0"/>
              <a:t/>
            </a:r>
            <a:br>
              <a:rPr lang="en-US" altLang="zh-CN" sz="1800" dirty="0"/>
            </a:br>
            <a:r>
              <a:rPr lang="en-US" altLang="zh-CN" sz="1800" dirty="0" smtClean="0"/>
              <a:t>    5</a:t>
            </a:r>
            <a:r>
              <a:rPr lang="en-US" altLang="zh-CN" sz="1800" dirty="0"/>
              <a:t>.</a:t>
            </a:r>
            <a:r>
              <a:rPr lang="zh-CN" altLang="zh-CN" sz="1800" dirty="0"/>
              <a:t>餐厨废弃物资源化</a:t>
            </a:r>
            <a:r>
              <a:rPr lang="zh-CN" altLang="zh-CN" sz="1800" dirty="0" smtClean="0"/>
              <a:t>利用</a:t>
            </a:r>
            <a:r>
              <a:rPr lang="en-US" altLang="zh-CN" sz="1800" dirty="0"/>
              <a:t/>
            </a:r>
            <a:br>
              <a:rPr lang="en-US" altLang="zh-CN" sz="1800" dirty="0"/>
            </a:br>
            <a:r>
              <a:rPr lang="en-US" altLang="zh-CN" sz="1800" dirty="0" smtClean="0"/>
              <a:t>    6.</a:t>
            </a:r>
            <a:r>
              <a:rPr lang="zh-CN" altLang="zh-CN" sz="1800" dirty="0"/>
              <a:t>农林废物资源化</a:t>
            </a:r>
            <a:r>
              <a:rPr lang="zh-CN" altLang="zh-CN" sz="1800" dirty="0" smtClean="0"/>
              <a:t>利用</a:t>
            </a:r>
            <a:r>
              <a:rPr lang="en-US" altLang="zh-CN" sz="1800" dirty="0"/>
              <a:t/>
            </a:r>
            <a:br>
              <a:rPr lang="en-US" altLang="zh-CN" sz="1800" dirty="0"/>
            </a:br>
            <a:r>
              <a:rPr lang="en-US" altLang="zh-CN" sz="1800" dirty="0" smtClean="0"/>
              <a:t>    7</a:t>
            </a:r>
            <a:r>
              <a:rPr lang="en-US" altLang="zh-CN" sz="1800" dirty="0"/>
              <a:t>.</a:t>
            </a:r>
            <a:r>
              <a:rPr lang="zh-CN" altLang="zh-CN" sz="1800" dirty="0"/>
              <a:t>水资源节约与</a:t>
            </a:r>
            <a:r>
              <a:rPr lang="zh-CN" altLang="zh-CN" sz="1800" dirty="0" smtClean="0"/>
              <a:t>利用</a:t>
            </a:r>
            <a:endParaRPr lang="en-US" altLang="zh-CN" sz="1800" dirty="0"/>
          </a:p>
          <a:p>
            <a:pPr marL="0" indent="0">
              <a:lnSpc>
                <a:spcPts val="2500"/>
              </a:lnSpc>
              <a:spcBef>
                <a:spcPts val="0"/>
              </a:spcBef>
              <a:spcAft>
                <a:spcPts val="0"/>
              </a:spcAft>
              <a:buClr>
                <a:schemeClr val="folHlink"/>
              </a:buClr>
            </a:pPr>
            <a:r>
              <a:rPr lang="zh-CN" altLang="zh-CN" sz="1800" dirty="0" smtClean="0"/>
              <a:t>（</a:t>
            </a:r>
            <a:r>
              <a:rPr lang="zh-CN" altLang="zh-CN" sz="1800" dirty="0"/>
              <a:t>三）环保产业重点</a:t>
            </a:r>
            <a:r>
              <a:rPr lang="zh-CN" altLang="zh-CN" sz="1800" dirty="0" smtClean="0"/>
              <a:t>领域</a:t>
            </a:r>
            <a:r>
              <a:rPr lang="en-US" altLang="zh-CN" sz="1800" dirty="0"/>
              <a:t/>
            </a:r>
            <a:br>
              <a:rPr lang="en-US" altLang="zh-CN" sz="1800" dirty="0"/>
            </a:br>
            <a:r>
              <a:rPr lang="en-US" altLang="zh-CN" sz="1800" dirty="0" smtClean="0"/>
              <a:t>    1</a:t>
            </a:r>
            <a:r>
              <a:rPr lang="en-US" altLang="zh-CN" sz="1800" dirty="0"/>
              <a:t>.</a:t>
            </a:r>
            <a:r>
              <a:rPr lang="zh-CN" altLang="zh-CN" sz="1800" dirty="0"/>
              <a:t>环保技术和</a:t>
            </a:r>
            <a:r>
              <a:rPr lang="zh-CN" altLang="zh-CN" sz="1800" dirty="0" smtClean="0"/>
              <a:t>装备</a:t>
            </a:r>
            <a:r>
              <a:rPr lang="en-US" altLang="zh-CN" sz="1800" dirty="0"/>
              <a:t/>
            </a:r>
            <a:br>
              <a:rPr lang="en-US" altLang="zh-CN" sz="1800" dirty="0"/>
            </a:br>
            <a:r>
              <a:rPr lang="en-US" altLang="zh-CN" sz="1800" dirty="0" smtClean="0"/>
              <a:t>    2</a:t>
            </a:r>
            <a:r>
              <a:rPr lang="en-US" altLang="zh-CN" sz="1800" dirty="0"/>
              <a:t>.</a:t>
            </a:r>
            <a:r>
              <a:rPr lang="zh-CN" altLang="zh-CN" sz="1800" dirty="0"/>
              <a:t>环保</a:t>
            </a:r>
            <a:r>
              <a:rPr lang="zh-CN" altLang="zh-CN" sz="1800" dirty="0" smtClean="0"/>
              <a:t>产品</a:t>
            </a:r>
            <a:r>
              <a:rPr lang="en-US" altLang="zh-CN" sz="1800" dirty="0"/>
              <a:t/>
            </a:r>
            <a:br>
              <a:rPr lang="en-US" altLang="zh-CN" sz="1800" dirty="0"/>
            </a:br>
            <a:r>
              <a:rPr lang="en-US" altLang="zh-CN" sz="1800" dirty="0" smtClean="0"/>
              <a:t>    3</a:t>
            </a:r>
            <a:r>
              <a:rPr lang="en-US" altLang="zh-CN" sz="1800" dirty="0"/>
              <a:t>.</a:t>
            </a:r>
            <a:r>
              <a:rPr lang="zh-CN" altLang="zh-CN" sz="1800" dirty="0"/>
              <a:t>环保</a:t>
            </a:r>
            <a:r>
              <a:rPr lang="zh-CN" altLang="zh-CN" sz="1800" dirty="0" smtClean="0"/>
              <a:t>服务</a:t>
            </a:r>
            <a:r>
              <a:rPr lang="en-US" altLang="zh-CN" sz="1800" dirty="0"/>
              <a:t/>
            </a:r>
            <a:br>
              <a:rPr lang="en-US" altLang="zh-CN" sz="1800" dirty="0"/>
            </a:br>
            <a:r>
              <a:rPr lang="zh-CN" altLang="zh-CN" sz="1800" dirty="0"/>
              <a:t>　　　　</a:t>
            </a:r>
            <a:endParaRPr lang="zh-CN" altLang="en-US" sz="1800" dirty="0">
              <a:latin typeface="+mn-ea"/>
              <a:ea typeface="+mn-ea"/>
            </a:endParaRPr>
          </a:p>
        </p:txBody>
      </p:sp>
      <p:sp>
        <p:nvSpPr>
          <p:cNvPr id="6" name="Rectangle 3"/>
          <p:cNvSpPr txBox="1">
            <a:spLocks noChangeArrowheads="1"/>
          </p:cNvSpPr>
          <p:nvPr/>
        </p:nvSpPr>
        <p:spPr bwMode="auto">
          <a:xfrm>
            <a:off x="4067944" y="1196752"/>
            <a:ext cx="5076056"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nSpc>
                <a:spcPts val="3200"/>
              </a:lnSpc>
              <a:spcBef>
                <a:spcPts val="0"/>
              </a:spcBef>
              <a:spcAft>
                <a:spcPts val="0"/>
              </a:spcAft>
              <a:buClr>
                <a:schemeClr val="folHlink"/>
              </a:buClr>
              <a:buFont typeface="Wingdings" pitchFamily="2" charset="2"/>
              <a:buChar char="v"/>
            </a:pPr>
            <a:r>
              <a:rPr lang="zh-CN" altLang="zh-CN" sz="1800" b="1" dirty="0" smtClean="0"/>
              <a:t>四</a:t>
            </a:r>
            <a:r>
              <a:rPr lang="zh-CN" altLang="zh-CN" sz="1800" b="1" dirty="0"/>
              <a:t>、重点</a:t>
            </a:r>
            <a:r>
              <a:rPr lang="zh-CN" altLang="zh-CN" sz="1800" b="1" dirty="0" smtClean="0"/>
              <a:t>工程</a:t>
            </a:r>
            <a:endParaRPr lang="en-US" altLang="zh-CN" sz="1800" dirty="0"/>
          </a:p>
          <a:p>
            <a:pPr marL="0" indent="0">
              <a:lnSpc>
                <a:spcPts val="3500"/>
              </a:lnSpc>
              <a:spcBef>
                <a:spcPts val="0"/>
              </a:spcBef>
              <a:spcAft>
                <a:spcPts val="0"/>
              </a:spcAft>
              <a:buClr>
                <a:schemeClr val="folHlink"/>
              </a:buClr>
            </a:pPr>
            <a:r>
              <a:rPr lang="zh-CN" altLang="zh-CN" sz="1800" dirty="0" smtClean="0"/>
              <a:t>（</a:t>
            </a:r>
            <a:r>
              <a:rPr lang="zh-CN" altLang="zh-CN" sz="1800" dirty="0"/>
              <a:t>一）重大节能技术与装备产业化</a:t>
            </a:r>
            <a:r>
              <a:rPr lang="zh-CN" altLang="zh-CN" sz="1800" dirty="0" smtClean="0"/>
              <a:t>工程</a:t>
            </a:r>
            <a:r>
              <a:rPr lang="en-US" altLang="zh-CN" sz="1800" dirty="0"/>
              <a:t/>
            </a:r>
            <a:br>
              <a:rPr lang="en-US" altLang="zh-CN" sz="1800" dirty="0"/>
            </a:br>
            <a:r>
              <a:rPr lang="zh-CN" altLang="zh-CN" sz="1800" dirty="0" smtClean="0"/>
              <a:t>（</a:t>
            </a:r>
            <a:r>
              <a:rPr lang="zh-CN" altLang="zh-CN" sz="1800" dirty="0"/>
              <a:t>二）半导体照明产业化及应用</a:t>
            </a:r>
            <a:r>
              <a:rPr lang="zh-CN" altLang="zh-CN" sz="1800" dirty="0" smtClean="0"/>
              <a:t>工程</a:t>
            </a:r>
            <a:r>
              <a:rPr lang="en-US" altLang="zh-CN" sz="1800" dirty="0"/>
              <a:t/>
            </a:r>
            <a:br>
              <a:rPr lang="en-US" altLang="zh-CN" sz="1800" dirty="0"/>
            </a:br>
            <a:r>
              <a:rPr lang="zh-CN" altLang="zh-CN" sz="1800" dirty="0" smtClean="0"/>
              <a:t>（</a:t>
            </a:r>
            <a:r>
              <a:rPr lang="zh-CN" altLang="zh-CN" sz="1800" dirty="0"/>
              <a:t>三）“城市矿产”示范</a:t>
            </a:r>
            <a:r>
              <a:rPr lang="zh-CN" altLang="zh-CN" sz="1800" dirty="0" smtClean="0"/>
              <a:t>工程</a:t>
            </a:r>
            <a:r>
              <a:rPr lang="en-US" altLang="zh-CN" sz="1800" dirty="0"/>
              <a:t/>
            </a:r>
            <a:br>
              <a:rPr lang="en-US" altLang="zh-CN" sz="1800" dirty="0"/>
            </a:br>
            <a:r>
              <a:rPr lang="zh-CN" altLang="zh-CN" sz="1800" dirty="0" smtClean="0"/>
              <a:t>（</a:t>
            </a:r>
            <a:r>
              <a:rPr lang="zh-CN" altLang="zh-CN" sz="1800" dirty="0"/>
              <a:t>四）再制造产业化</a:t>
            </a:r>
            <a:r>
              <a:rPr lang="zh-CN" altLang="zh-CN" sz="1800" dirty="0" smtClean="0"/>
              <a:t>工程</a:t>
            </a:r>
            <a:r>
              <a:rPr lang="en-US" altLang="zh-CN" sz="1800" dirty="0"/>
              <a:t/>
            </a:r>
            <a:br>
              <a:rPr lang="en-US" altLang="zh-CN" sz="1800" dirty="0"/>
            </a:br>
            <a:r>
              <a:rPr lang="zh-CN" altLang="zh-CN" sz="1800" dirty="0" smtClean="0"/>
              <a:t>（</a:t>
            </a:r>
            <a:r>
              <a:rPr lang="zh-CN" altLang="zh-CN" sz="1800" dirty="0"/>
              <a:t>五）产业废物资源化利用</a:t>
            </a:r>
            <a:r>
              <a:rPr lang="zh-CN" altLang="zh-CN" sz="1800" dirty="0" smtClean="0"/>
              <a:t>工程</a:t>
            </a:r>
            <a:r>
              <a:rPr lang="en-US" altLang="zh-CN" sz="1800" dirty="0"/>
              <a:t/>
            </a:r>
            <a:br>
              <a:rPr lang="en-US" altLang="zh-CN" sz="1800" dirty="0"/>
            </a:br>
            <a:r>
              <a:rPr lang="zh-CN" altLang="zh-CN" sz="1800" dirty="0" smtClean="0"/>
              <a:t>（</a:t>
            </a:r>
            <a:r>
              <a:rPr lang="zh-CN" altLang="zh-CN" sz="1800" dirty="0"/>
              <a:t>六）重大环保技术装备及产品产业化示范</a:t>
            </a:r>
            <a:r>
              <a:rPr lang="zh-CN" altLang="zh-CN" sz="1800" dirty="0" smtClean="0"/>
              <a:t>工程</a:t>
            </a:r>
            <a:r>
              <a:rPr lang="en-US" altLang="zh-CN" sz="1800" dirty="0"/>
              <a:t/>
            </a:r>
            <a:br>
              <a:rPr lang="en-US" altLang="zh-CN" sz="1800" dirty="0"/>
            </a:br>
            <a:r>
              <a:rPr lang="zh-CN" altLang="zh-CN" sz="1800" dirty="0" smtClean="0"/>
              <a:t>（</a:t>
            </a:r>
            <a:r>
              <a:rPr lang="zh-CN" altLang="zh-CN" sz="1800" dirty="0"/>
              <a:t>七）海水淡化产业基地建设</a:t>
            </a:r>
            <a:r>
              <a:rPr lang="zh-CN" altLang="zh-CN" sz="1800" dirty="0" smtClean="0"/>
              <a:t>工程</a:t>
            </a:r>
            <a:r>
              <a:rPr lang="en-US" altLang="zh-CN" sz="1800" dirty="0"/>
              <a:t/>
            </a:r>
            <a:br>
              <a:rPr lang="en-US" altLang="zh-CN" sz="1800" dirty="0"/>
            </a:br>
            <a:r>
              <a:rPr lang="zh-CN" altLang="zh-CN" sz="1800" dirty="0" smtClean="0"/>
              <a:t>（</a:t>
            </a:r>
            <a:r>
              <a:rPr lang="zh-CN" altLang="zh-CN" sz="1800" dirty="0"/>
              <a:t>八）</a:t>
            </a:r>
            <a:r>
              <a:rPr lang="zh-CN" altLang="zh-CN" sz="1800" dirty="0">
                <a:solidFill>
                  <a:srgbClr val="FF0000"/>
                </a:solidFill>
              </a:rPr>
              <a:t>节能环保服务业培育</a:t>
            </a:r>
            <a:r>
              <a:rPr lang="zh-CN" altLang="zh-CN" sz="1800" dirty="0" smtClean="0">
                <a:solidFill>
                  <a:srgbClr val="FF0000"/>
                </a:solidFill>
              </a:rPr>
              <a:t>工程</a:t>
            </a:r>
            <a:endParaRPr lang="zh-CN" altLang="en-US" sz="1800" dirty="0">
              <a:solidFill>
                <a:srgbClr val="FF0000"/>
              </a:solidFill>
              <a:latin typeface="+mn-ea"/>
              <a:ea typeface="+mn-ea"/>
            </a:endParaRPr>
          </a:p>
        </p:txBody>
      </p:sp>
      <p:sp>
        <p:nvSpPr>
          <p:cNvPr id="7" name="Rectangle 2"/>
          <p:cNvSpPr>
            <a:spLocks noGrp="1" noChangeArrowheads="1"/>
          </p:cNvSpPr>
          <p:nvPr>
            <p:ph type="title" idx="4294967295"/>
          </p:nvPr>
        </p:nvSpPr>
        <p:spPr>
          <a:xfrm>
            <a:off x="529208" y="112365"/>
            <a:ext cx="7283152" cy="868363"/>
          </a:xfrm>
        </p:spPr>
        <p:txBody>
          <a:bodyPr/>
          <a:lstStyle/>
          <a:p>
            <a:r>
              <a:rPr lang="zh-CN" altLang="zh-CN" sz="3600" dirty="0" smtClean="0">
                <a:solidFill>
                  <a:srgbClr val="003399"/>
                </a:solidFill>
                <a:ea typeface="宋体" charset="-122"/>
              </a:rPr>
              <a:t>“十二五”</a:t>
            </a:r>
            <a:r>
              <a:rPr lang="zh-CN" altLang="zh-CN" sz="3600" dirty="0">
                <a:solidFill>
                  <a:srgbClr val="003399"/>
                </a:solidFill>
                <a:ea typeface="宋体" charset="-122"/>
              </a:rPr>
              <a:t>节能环保产业发展规划</a:t>
            </a:r>
            <a:endParaRPr lang="zh-CN" altLang="en-US" sz="3600" dirty="0">
              <a:solidFill>
                <a:srgbClr val="003399"/>
              </a:solidFill>
              <a:ea typeface="宋体" charset="-122"/>
            </a:endParaRPr>
          </a:p>
        </p:txBody>
      </p:sp>
    </p:spTree>
    <p:extLst>
      <p:ext uri="{BB962C8B-B14F-4D97-AF65-F5344CB8AC3E}">
        <p14:creationId xmlns:p14="http://schemas.microsoft.com/office/powerpoint/2010/main" val="3408292686"/>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4294967295"/>
          </p:nvPr>
        </p:nvSpPr>
        <p:spPr bwMode="auto">
          <a:xfrm>
            <a:off x="3203575" y="4724400"/>
            <a:ext cx="3751263"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fld id="{C6A27B1F-4B0A-4DCB-AE26-EF20A62C1A39}" type="slidenum">
              <a:rPr lang="zh-CN" altLang="en-US" sz="1800" b="1">
                <a:solidFill>
                  <a:schemeClr val="bg1"/>
                </a:solidFill>
                <a:latin typeface="华文彩云" pitchFamily="2" charset="-122"/>
                <a:ea typeface="华文彩云" pitchFamily="2" charset="-122"/>
              </a:rPr>
              <a:pPr eaLnBrk="1" hangingPunct="1"/>
              <a:t>51</a:t>
            </a:fld>
            <a:endParaRPr lang="en-US" altLang="zh-CN" sz="1800" b="1">
              <a:solidFill>
                <a:schemeClr val="bg1"/>
              </a:solidFill>
              <a:latin typeface="华文彩云" pitchFamily="2" charset="-122"/>
              <a:ea typeface="华文彩云" pitchFamily="2" charset="-122"/>
            </a:endParaRPr>
          </a:p>
        </p:txBody>
      </p:sp>
      <p:sp>
        <p:nvSpPr>
          <p:cNvPr id="64516" name="Rectangle 3"/>
          <p:cNvSpPr txBox="1">
            <a:spLocks noChangeArrowheads="1"/>
          </p:cNvSpPr>
          <p:nvPr/>
        </p:nvSpPr>
        <p:spPr bwMode="auto">
          <a:xfrm>
            <a:off x="457200" y="1196752"/>
            <a:ext cx="8147248"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nSpc>
                <a:spcPts val="3400"/>
              </a:lnSpc>
              <a:spcBef>
                <a:spcPts val="600"/>
              </a:spcBef>
              <a:spcAft>
                <a:spcPts val="600"/>
              </a:spcAft>
              <a:buClr>
                <a:schemeClr val="folHlink"/>
              </a:buClr>
              <a:buFont typeface="Wingdings" pitchFamily="2" charset="2"/>
              <a:buChar char="v"/>
            </a:pPr>
            <a:r>
              <a:rPr lang="zh-CN" altLang="zh-CN" sz="2400" b="1" dirty="0" smtClean="0">
                <a:latin typeface="楷体" pitchFamily="49" charset="-122"/>
                <a:ea typeface="楷体" pitchFamily="49" charset="-122"/>
              </a:rPr>
              <a:t>工</a:t>
            </a:r>
            <a:r>
              <a:rPr lang="zh-CN" altLang="zh-CN" sz="2400" b="1" dirty="0">
                <a:latin typeface="楷体" pitchFamily="49" charset="-122"/>
                <a:ea typeface="楷体" pitchFamily="49" charset="-122"/>
              </a:rPr>
              <a:t>信</a:t>
            </a:r>
            <a:r>
              <a:rPr lang="zh-CN" altLang="zh-CN" sz="2400" b="1" dirty="0" smtClean="0">
                <a:latin typeface="楷体" pitchFamily="49" charset="-122"/>
                <a:ea typeface="楷体" pitchFamily="49" charset="-122"/>
              </a:rPr>
              <a:t>部</a:t>
            </a:r>
            <a:r>
              <a:rPr lang="en-US" altLang="zh-CN" sz="2400" b="1" dirty="0" smtClean="0">
                <a:latin typeface="楷体" pitchFamily="49" charset="-122"/>
                <a:ea typeface="楷体" pitchFamily="49" charset="-122"/>
              </a:rPr>
              <a:t>2012</a:t>
            </a:r>
            <a:r>
              <a:rPr lang="zh-CN" altLang="en-US" sz="2400" b="1" dirty="0">
                <a:latin typeface="楷体" pitchFamily="49" charset="-122"/>
                <a:ea typeface="楷体" pitchFamily="49" charset="-122"/>
              </a:rPr>
              <a:t>年</a:t>
            </a:r>
            <a:r>
              <a:rPr lang="en-US" altLang="zh-CN" sz="2400" b="1" dirty="0">
                <a:latin typeface="楷体" pitchFamily="49" charset="-122"/>
                <a:ea typeface="楷体" pitchFamily="49" charset="-122"/>
              </a:rPr>
              <a:t>1</a:t>
            </a:r>
            <a:r>
              <a:rPr lang="zh-CN" altLang="en-US" sz="2400" b="1" dirty="0">
                <a:latin typeface="楷体" pitchFamily="49" charset="-122"/>
                <a:ea typeface="楷体" pitchFamily="49" charset="-122"/>
              </a:rPr>
              <a:t>月</a:t>
            </a:r>
            <a:r>
              <a:rPr lang="en-US" altLang="zh-CN" sz="2400" b="1" dirty="0">
                <a:latin typeface="楷体" pitchFamily="49" charset="-122"/>
                <a:ea typeface="楷体" pitchFamily="49" charset="-122"/>
              </a:rPr>
              <a:t>4</a:t>
            </a:r>
            <a:r>
              <a:rPr lang="zh-CN" altLang="en-US" sz="2400" b="1" dirty="0">
                <a:latin typeface="楷体" pitchFamily="49" charset="-122"/>
                <a:ea typeface="楷体" pitchFamily="49" charset="-122"/>
              </a:rPr>
              <a:t>日公布</a:t>
            </a:r>
            <a:r>
              <a:rPr lang="zh-CN" altLang="zh-CN" sz="2400" b="1" dirty="0">
                <a:latin typeface="楷体" pitchFamily="49" charset="-122"/>
                <a:ea typeface="楷体" pitchFamily="49" charset="-122"/>
              </a:rPr>
              <a:t>《工业节能</a:t>
            </a:r>
            <a:r>
              <a:rPr lang="en-US" altLang="zh-CN" sz="2400" b="1" dirty="0">
                <a:latin typeface="楷体" pitchFamily="49" charset="-122"/>
                <a:ea typeface="楷体" pitchFamily="49" charset="-122"/>
              </a:rPr>
              <a:t>“</a:t>
            </a:r>
            <a:r>
              <a:rPr lang="zh-CN" altLang="zh-CN" sz="2400" b="1" dirty="0">
                <a:latin typeface="楷体" pitchFamily="49" charset="-122"/>
                <a:ea typeface="楷体" pitchFamily="49" charset="-122"/>
              </a:rPr>
              <a:t>十二五</a:t>
            </a:r>
            <a:r>
              <a:rPr lang="en-US" altLang="zh-CN" sz="2400" b="1" dirty="0">
                <a:latin typeface="楷体" pitchFamily="49" charset="-122"/>
                <a:ea typeface="楷体" pitchFamily="49" charset="-122"/>
              </a:rPr>
              <a:t>”</a:t>
            </a:r>
            <a:r>
              <a:rPr lang="zh-CN" altLang="zh-CN" sz="2400" b="1" dirty="0">
                <a:latin typeface="楷体" pitchFamily="49" charset="-122"/>
                <a:ea typeface="楷体" pitchFamily="49" charset="-122"/>
              </a:rPr>
              <a:t>规划</a:t>
            </a:r>
            <a:r>
              <a:rPr lang="en-US" altLang="zh-CN" sz="2400" b="1" dirty="0">
                <a:latin typeface="楷体" pitchFamily="49" charset="-122"/>
                <a:ea typeface="楷体" pitchFamily="49" charset="-122"/>
              </a:rPr>
              <a:t>》</a:t>
            </a:r>
          </a:p>
          <a:p>
            <a:pPr>
              <a:lnSpc>
                <a:spcPts val="3100"/>
              </a:lnSpc>
              <a:spcBef>
                <a:spcPts val="600"/>
              </a:spcBef>
              <a:spcAft>
                <a:spcPts val="600"/>
              </a:spcAft>
              <a:buClr>
                <a:schemeClr val="folHlink"/>
              </a:buClr>
              <a:buFont typeface="Wingdings" pitchFamily="2" charset="2"/>
              <a:buChar char="v"/>
            </a:pPr>
            <a:r>
              <a:rPr lang="zh-CN" altLang="en-US" sz="2000" dirty="0">
                <a:latin typeface="楷体" pitchFamily="49" charset="-122"/>
                <a:ea typeface="楷体" pitchFamily="49" charset="-122"/>
              </a:rPr>
              <a:t>研究建立工业节能产业发展基金、</a:t>
            </a:r>
            <a:r>
              <a:rPr lang="zh-CN" altLang="en-US" sz="2000" dirty="0">
                <a:solidFill>
                  <a:srgbClr val="FF0000"/>
                </a:solidFill>
                <a:latin typeface="楷体" pitchFamily="49" charset="-122"/>
                <a:ea typeface="楷体" pitchFamily="49" charset="-122"/>
              </a:rPr>
              <a:t>合同能源管理</a:t>
            </a:r>
            <a:r>
              <a:rPr lang="zh-CN" altLang="en-US" sz="2000" dirty="0">
                <a:latin typeface="楷体" pitchFamily="49" charset="-122"/>
                <a:ea typeface="楷体" pitchFamily="49" charset="-122"/>
              </a:rPr>
              <a:t>项目担保基金，促进节能产品（装备）制造业和节能服务产业</a:t>
            </a:r>
            <a:r>
              <a:rPr lang="zh-CN" altLang="en-US" sz="2000" dirty="0" smtClean="0">
                <a:latin typeface="楷体" pitchFamily="49" charset="-122"/>
                <a:ea typeface="楷体" pitchFamily="49" charset="-122"/>
              </a:rPr>
              <a:t>发展；</a:t>
            </a:r>
            <a:r>
              <a:rPr lang="zh-CN" altLang="en-US" sz="2000" dirty="0">
                <a:latin typeface="楷体" pitchFamily="49" charset="-122"/>
                <a:ea typeface="楷体" pitchFamily="49" charset="-122"/>
              </a:rPr>
              <a:t>鼓励国有、民间、外资资本进入节能领域，提高信贷审核</a:t>
            </a:r>
            <a:r>
              <a:rPr lang="zh-CN" altLang="en-US" sz="2000" dirty="0" smtClean="0">
                <a:latin typeface="楷体" pitchFamily="49" charset="-122"/>
                <a:ea typeface="楷体" pitchFamily="49" charset="-122"/>
              </a:rPr>
              <a:t>标准，</a:t>
            </a:r>
            <a:r>
              <a:rPr lang="zh-CN" altLang="en-US" sz="2000" dirty="0">
                <a:latin typeface="楷体" pitchFamily="49" charset="-122"/>
                <a:ea typeface="楷体" pitchFamily="49" charset="-122"/>
              </a:rPr>
              <a:t>严控对高耗能行业的信贷投入。</a:t>
            </a:r>
            <a:endParaRPr lang="en-US" altLang="zh-CN" sz="2000" dirty="0">
              <a:latin typeface="楷体" pitchFamily="49" charset="-122"/>
              <a:ea typeface="楷体" pitchFamily="49" charset="-122"/>
            </a:endParaRPr>
          </a:p>
          <a:p>
            <a:pPr>
              <a:lnSpc>
                <a:spcPts val="3100"/>
              </a:lnSpc>
              <a:spcBef>
                <a:spcPts val="600"/>
              </a:spcBef>
              <a:spcAft>
                <a:spcPts val="600"/>
              </a:spcAft>
              <a:buClr>
                <a:schemeClr val="folHlink"/>
              </a:buClr>
              <a:buFont typeface="Wingdings" pitchFamily="2" charset="2"/>
              <a:buChar char="v"/>
            </a:pPr>
            <a:r>
              <a:rPr lang="zh-CN" altLang="en-US" sz="2000" dirty="0" smtClean="0">
                <a:latin typeface="楷体" pitchFamily="49" charset="-122"/>
                <a:ea typeface="楷体" pitchFamily="49" charset="-122"/>
              </a:rPr>
              <a:t>开展“节能</a:t>
            </a:r>
            <a:r>
              <a:rPr lang="zh-CN" altLang="en-US" sz="2000" dirty="0">
                <a:latin typeface="楷体" pitchFamily="49" charset="-122"/>
                <a:ea typeface="楷体" pitchFamily="49" charset="-122"/>
              </a:rPr>
              <a:t>服务进万</a:t>
            </a:r>
            <a:r>
              <a:rPr lang="zh-CN" altLang="en-US" sz="2000" dirty="0" smtClean="0">
                <a:latin typeface="楷体" pitchFamily="49" charset="-122"/>
                <a:ea typeface="楷体" pitchFamily="49" charset="-122"/>
              </a:rPr>
              <a:t>家”活动</a:t>
            </a:r>
            <a:r>
              <a:rPr lang="zh-CN" altLang="en-US" sz="2000" dirty="0">
                <a:latin typeface="楷体" pitchFamily="49" charset="-122"/>
                <a:ea typeface="楷体" pitchFamily="49" charset="-122"/>
              </a:rPr>
              <a:t>。推荐优秀节能服务公司，</a:t>
            </a:r>
            <a:r>
              <a:rPr lang="zh-CN" altLang="en-US" sz="2000" dirty="0" smtClean="0">
                <a:latin typeface="楷体" pitchFamily="49" charset="-122"/>
                <a:ea typeface="楷体" pitchFamily="49" charset="-122"/>
              </a:rPr>
              <a:t>筛选</a:t>
            </a:r>
            <a:r>
              <a:rPr lang="zh-CN" altLang="en-US" sz="2000" dirty="0">
                <a:solidFill>
                  <a:srgbClr val="FF0000"/>
                </a:solidFill>
                <a:latin typeface="楷体" pitchFamily="49" charset="-122"/>
                <a:ea typeface="楷体" pitchFamily="49" charset="-122"/>
              </a:rPr>
              <a:t>合同能源管理</a:t>
            </a:r>
            <a:r>
              <a:rPr lang="zh-CN" altLang="en-US" sz="2000" dirty="0">
                <a:latin typeface="楷体" pitchFamily="49" charset="-122"/>
                <a:ea typeface="楷体" pitchFamily="49" charset="-122"/>
              </a:rPr>
              <a:t>最佳案例，组织节能服务公司</a:t>
            </a:r>
            <a:r>
              <a:rPr lang="zh-CN" altLang="en-US" sz="2000" dirty="0" smtClean="0">
                <a:latin typeface="楷体" pitchFamily="49" charset="-122"/>
                <a:ea typeface="楷体" pitchFamily="49" charset="-122"/>
              </a:rPr>
              <a:t>和工业节能减排大学联盟</a:t>
            </a:r>
            <a:r>
              <a:rPr lang="zh-CN" altLang="en-US" sz="2000" dirty="0">
                <a:latin typeface="楷体" pitchFamily="49" charset="-122"/>
                <a:ea typeface="楷体" pitchFamily="49" charset="-122"/>
              </a:rPr>
              <a:t>为中小企业提供咨询服务，</a:t>
            </a:r>
            <a:r>
              <a:rPr lang="zh-CN" altLang="en-US" sz="2000" b="1" u="sng" dirty="0">
                <a:latin typeface="楷体" pitchFamily="49" charset="-122"/>
                <a:ea typeface="楷体" pitchFamily="49" charset="-122"/>
              </a:rPr>
              <a:t>支持节能服务万里行活动 </a:t>
            </a:r>
            <a:r>
              <a:rPr lang="zh-CN" altLang="en-US" sz="2000" dirty="0">
                <a:latin typeface="楷体" pitchFamily="49" charset="-122"/>
                <a:ea typeface="楷体" pitchFamily="49" charset="-122"/>
              </a:rPr>
              <a:t>。</a:t>
            </a:r>
            <a:endParaRPr lang="en-US" altLang="zh-CN" sz="2000" dirty="0">
              <a:latin typeface="楷体" pitchFamily="49" charset="-122"/>
              <a:ea typeface="楷体" pitchFamily="49" charset="-122"/>
            </a:endParaRPr>
          </a:p>
          <a:p>
            <a:pPr>
              <a:lnSpc>
                <a:spcPts val="3100"/>
              </a:lnSpc>
              <a:spcBef>
                <a:spcPts val="600"/>
              </a:spcBef>
              <a:spcAft>
                <a:spcPts val="600"/>
              </a:spcAft>
              <a:buClr>
                <a:schemeClr val="folHlink"/>
              </a:buClr>
              <a:buFont typeface="Wingdings" pitchFamily="2" charset="2"/>
              <a:buChar char="v"/>
            </a:pPr>
            <a:r>
              <a:rPr lang="zh-CN" altLang="en-US" sz="2000" dirty="0">
                <a:latin typeface="楷体" pitchFamily="49" charset="-122"/>
                <a:ea typeface="楷体" pitchFamily="49" charset="-122"/>
              </a:rPr>
              <a:t>鼓励企业采用</a:t>
            </a:r>
            <a:r>
              <a:rPr lang="zh-CN" altLang="en-US" sz="2000" dirty="0">
                <a:solidFill>
                  <a:srgbClr val="FF0000"/>
                </a:solidFill>
                <a:latin typeface="楷体" pitchFamily="49" charset="-122"/>
                <a:ea typeface="楷体" pitchFamily="49" charset="-122"/>
              </a:rPr>
              <a:t>合同能源管理</a:t>
            </a:r>
            <a:r>
              <a:rPr lang="zh-CN" altLang="en-US" sz="2000" dirty="0">
                <a:latin typeface="楷体" pitchFamily="49" charset="-122"/>
                <a:ea typeface="楷体" pitchFamily="49" charset="-122"/>
              </a:rPr>
              <a:t>、节能设备租赁等市场化手段</a:t>
            </a:r>
            <a:r>
              <a:rPr lang="zh-CN" altLang="en-US" sz="2000" dirty="0" smtClean="0">
                <a:latin typeface="楷体" pitchFamily="49" charset="-122"/>
                <a:ea typeface="楷体" pitchFamily="49" charset="-122"/>
              </a:rPr>
              <a:t>开展节能</a:t>
            </a:r>
            <a:r>
              <a:rPr lang="zh-CN" altLang="en-US" sz="2000" dirty="0">
                <a:latin typeface="楷体" pitchFamily="49" charset="-122"/>
                <a:ea typeface="楷体" pitchFamily="49" charset="-122"/>
              </a:rPr>
              <a:t>技术改造，促进中小企业能源利用效率的提升。</a:t>
            </a:r>
            <a:endParaRPr lang="zh-CN" altLang="en-US" dirty="0">
              <a:latin typeface="楷体" pitchFamily="49" charset="-122"/>
              <a:ea typeface="楷体" pitchFamily="49" charset="-122"/>
            </a:endParaRPr>
          </a:p>
        </p:txBody>
      </p:sp>
      <p:sp>
        <p:nvSpPr>
          <p:cNvPr id="5" name="Rectangle 2"/>
          <p:cNvSpPr>
            <a:spLocks noGrp="1" noChangeArrowheads="1"/>
          </p:cNvSpPr>
          <p:nvPr>
            <p:ph type="title" idx="4294967295"/>
          </p:nvPr>
        </p:nvSpPr>
        <p:spPr>
          <a:xfrm>
            <a:off x="529208" y="112365"/>
            <a:ext cx="7283152" cy="868363"/>
          </a:xfrm>
        </p:spPr>
        <p:txBody>
          <a:bodyPr/>
          <a:lstStyle/>
          <a:p>
            <a:pPr eaLnBrk="1" hangingPunct="1"/>
            <a:r>
              <a:rPr lang="zh-CN" altLang="en-US" sz="4000" dirty="0" smtClean="0">
                <a:solidFill>
                  <a:srgbClr val="003399"/>
                </a:solidFill>
                <a:ea typeface="宋体" charset="-122"/>
              </a:rPr>
              <a:t>“十二五”规划</a:t>
            </a:r>
          </a:p>
        </p:txBody>
      </p:sp>
    </p:spTree>
    <p:extLst>
      <p:ext uri="{BB962C8B-B14F-4D97-AF65-F5344CB8AC3E}">
        <p14:creationId xmlns:p14="http://schemas.microsoft.com/office/powerpoint/2010/main" val="231534272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a:spLocks noGrp="1"/>
          </p:cNvSpPr>
          <p:nvPr>
            <p:ph type="sldNum" sz="quarter" idx="4294967295"/>
          </p:nvPr>
        </p:nvSpPr>
        <p:spPr bwMode="auto">
          <a:xfrm>
            <a:off x="3203575" y="4724400"/>
            <a:ext cx="3751263"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fld id="{61EFF429-DE23-4FF2-9EEB-2AA563E0B720}" type="slidenum">
              <a:rPr lang="zh-CN" altLang="en-US" sz="1800" b="1">
                <a:solidFill>
                  <a:schemeClr val="bg1"/>
                </a:solidFill>
                <a:latin typeface="华文彩云" pitchFamily="2" charset="-122"/>
                <a:ea typeface="华文彩云" pitchFamily="2" charset="-122"/>
              </a:rPr>
              <a:pPr eaLnBrk="1" hangingPunct="1"/>
              <a:t>52</a:t>
            </a:fld>
            <a:endParaRPr lang="en-US" altLang="zh-CN" sz="1800" b="1">
              <a:solidFill>
                <a:schemeClr val="bg1"/>
              </a:solidFill>
              <a:latin typeface="华文彩云" pitchFamily="2" charset="-122"/>
              <a:ea typeface="华文彩云" pitchFamily="2" charset="-122"/>
            </a:endParaRPr>
          </a:p>
        </p:txBody>
      </p:sp>
      <p:sp>
        <p:nvSpPr>
          <p:cNvPr id="6" name="Rectangle 3"/>
          <p:cNvSpPr txBox="1">
            <a:spLocks noChangeArrowheads="1"/>
          </p:cNvSpPr>
          <p:nvPr/>
        </p:nvSpPr>
        <p:spPr bwMode="auto">
          <a:xfrm>
            <a:off x="457200" y="1052736"/>
            <a:ext cx="82296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zh-CN" altLang="zh-CN" sz="2800" b="1" dirty="0" smtClean="0">
                <a:solidFill>
                  <a:srgbClr val="284C6A"/>
                </a:solidFill>
                <a:latin typeface="楷体" pitchFamily="49" charset="-122"/>
                <a:ea typeface="楷体" pitchFamily="49" charset="-122"/>
              </a:rPr>
              <a:t>住建部</a:t>
            </a:r>
            <a:r>
              <a:rPr lang="zh-CN" altLang="en-US" sz="2800" b="1" dirty="0" smtClean="0">
                <a:solidFill>
                  <a:srgbClr val="284C6A"/>
                </a:solidFill>
                <a:latin typeface="楷体" pitchFamily="49" charset="-122"/>
                <a:ea typeface="楷体" pitchFamily="49" charset="-122"/>
              </a:rPr>
              <a:t>于</a:t>
            </a:r>
            <a:r>
              <a:rPr lang="en-US" altLang="zh-CN" sz="2800" b="1" dirty="0" smtClean="0">
                <a:solidFill>
                  <a:srgbClr val="284C6A"/>
                </a:solidFill>
                <a:latin typeface="楷体" pitchFamily="49" charset="-122"/>
                <a:ea typeface="楷体" pitchFamily="49" charset="-122"/>
              </a:rPr>
              <a:t>2012</a:t>
            </a:r>
            <a:r>
              <a:rPr lang="zh-CN" altLang="en-US" sz="2800" b="1" dirty="0" smtClean="0">
                <a:solidFill>
                  <a:srgbClr val="284C6A"/>
                </a:solidFill>
                <a:latin typeface="楷体" pitchFamily="49" charset="-122"/>
                <a:ea typeface="楷体" pitchFamily="49" charset="-122"/>
              </a:rPr>
              <a:t>年</a:t>
            </a:r>
            <a:r>
              <a:rPr lang="en-US" altLang="zh-CN" sz="2800" b="1" dirty="0" smtClean="0">
                <a:solidFill>
                  <a:srgbClr val="284C6A"/>
                </a:solidFill>
                <a:latin typeface="楷体" pitchFamily="49" charset="-122"/>
                <a:ea typeface="楷体" pitchFamily="49" charset="-122"/>
              </a:rPr>
              <a:t>1</a:t>
            </a:r>
            <a:r>
              <a:rPr lang="zh-CN" altLang="en-US" sz="2800" b="1" dirty="0" smtClean="0">
                <a:solidFill>
                  <a:srgbClr val="284C6A"/>
                </a:solidFill>
                <a:latin typeface="楷体" pitchFamily="49" charset="-122"/>
                <a:ea typeface="楷体" pitchFamily="49" charset="-122"/>
              </a:rPr>
              <a:t>月</a:t>
            </a:r>
            <a:r>
              <a:rPr lang="en-US" altLang="zh-CN" sz="2800" b="1" dirty="0" smtClean="0">
                <a:solidFill>
                  <a:srgbClr val="284C6A"/>
                </a:solidFill>
                <a:latin typeface="楷体" pitchFamily="49" charset="-122"/>
                <a:ea typeface="楷体" pitchFamily="49" charset="-122"/>
              </a:rPr>
              <a:t>9</a:t>
            </a:r>
            <a:r>
              <a:rPr lang="zh-CN" altLang="en-US" sz="2800" b="1" dirty="0" smtClean="0">
                <a:solidFill>
                  <a:srgbClr val="284C6A"/>
                </a:solidFill>
                <a:latin typeface="楷体" pitchFamily="49" charset="-122"/>
                <a:ea typeface="楷体" pitchFamily="49" charset="-122"/>
              </a:rPr>
              <a:t>日公布</a:t>
            </a:r>
            <a:endParaRPr lang="en-US" altLang="zh-CN" sz="2800" b="1" dirty="0" smtClean="0">
              <a:solidFill>
                <a:srgbClr val="284C6A"/>
              </a:solidFill>
              <a:latin typeface="楷体" pitchFamily="49" charset="-122"/>
              <a:ea typeface="楷体" pitchFamily="49" charset="-122"/>
            </a:endParaRPr>
          </a:p>
          <a:p>
            <a:pPr marL="0" indent="0">
              <a:spcBef>
                <a:spcPts val="0"/>
              </a:spcBef>
              <a:spcAft>
                <a:spcPts val="600"/>
              </a:spcAft>
              <a:buFont typeface="Wingdings" pitchFamily="2" charset="2"/>
              <a:buNone/>
              <a:defRPr/>
            </a:pPr>
            <a:r>
              <a:rPr lang="en-US" altLang="zh-CN" sz="2800" b="1" dirty="0" smtClean="0">
                <a:solidFill>
                  <a:srgbClr val="284C6A"/>
                </a:solidFill>
                <a:latin typeface="楷体" pitchFamily="49" charset="-122"/>
                <a:ea typeface="楷体" pitchFamily="49" charset="-122"/>
              </a:rPr>
              <a:t> </a:t>
            </a:r>
            <a:r>
              <a:rPr lang="zh-CN" altLang="zh-CN" sz="2800" b="1" dirty="0" smtClean="0">
                <a:solidFill>
                  <a:srgbClr val="284C6A"/>
                </a:solidFill>
                <a:latin typeface="楷体" pitchFamily="49" charset="-122"/>
                <a:ea typeface="楷体" pitchFamily="49" charset="-122"/>
              </a:rPr>
              <a:t>《</a:t>
            </a:r>
            <a:r>
              <a:rPr lang="zh-CN" altLang="en-US" sz="2800" b="1" dirty="0" smtClean="0">
                <a:solidFill>
                  <a:srgbClr val="284C6A"/>
                </a:solidFill>
                <a:latin typeface="楷体" pitchFamily="49" charset="-122"/>
                <a:ea typeface="楷体" pitchFamily="49" charset="-122"/>
              </a:rPr>
              <a:t>十二五建筑节能专项规划</a:t>
            </a:r>
            <a:r>
              <a:rPr lang="en-US" altLang="zh-CN" sz="2800" b="1" dirty="0" smtClean="0">
                <a:solidFill>
                  <a:srgbClr val="284C6A"/>
                </a:solidFill>
                <a:latin typeface="楷体" pitchFamily="49" charset="-122"/>
                <a:ea typeface="楷体" pitchFamily="49" charset="-122"/>
              </a:rPr>
              <a:t>》</a:t>
            </a:r>
            <a:endParaRPr lang="en-US" altLang="zh-CN" sz="2800" dirty="0" smtClean="0">
              <a:solidFill>
                <a:srgbClr val="284C6A"/>
              </a:solidFill>
              <a:latin typeface="楷体" pitchFamily="49" charset="-122"/>
              <a:ea typeface="楷体" pitchFamily="49" charset="-122"/>
            </a:endParaRPr>
          </a:p>
          <a:p>
            <a:pPr>
              <a:lnSpc>
                <a:spcPts val="2500"/>
              </a:lnSpc>
              <a:spcBef>
                <a:spcPts val="600"/>
              </a:spcBef>
              <a:defRPr/>
            </a:pPr>
            <a:r>
              <a:rPr lang="zh-CN" altLang="zh-CN" sz="1800" dirty="0" smtClean="0">
                <a:solidFill>
                  <a:srgbClr val="284C6A"/>
                </a:solidFill>
                <a:latin typeface="楷体" pitchFamily="49" charset="-122"/>
                <a:ea typeface="楷体" pitchFamily="49" charset="-122"/>
              </a:rPr>
              <a:t>鼓励采用</a:t>
            </a:r>
            <a:r>
              <a:rPr lang="zh-CN" altLang="zh-CN" sz="1800" dirty="0" smtClean="0">
                <a:solidFill>
                  <a:srgbClr val="FF0000"/>
                </a:solidFill>
                <a:latin typeface="楷体" pitchFamily="49" charset="-122"/>
                <a:ea typeface="楷体" pitchFamily="49" charset="-122"/>
              </a:rPr>
              <a:t>合同能源管理等多种融资管理模式</a:t>
            </a:r>
            <a:r>
              <a:rPr lang="zh-CN" altLang="zh-CN" sz="1800" dirty="0" smtClean="0">
                <a:solidFill>
                  <a:srgbClr val="284C6A"/>
                </a:solidFill>
                <a:latin typeface="楷体" pitchFamily="49" charset="-122"/>
                <a:ea typeface="楷体" pitchFamily="49" charset="-122"/>
              </a:rPr>
              <a:t>支持可再生能源建筑应用。</a:t>
            </a:r>
            <a:endParaRPr lang="en-US" altLang="zh-CN" sz="1800" dirty="0" smtClean="0">
              <a:solidFill>
                <a:srgbClr val="284C6A"/>
              </a:solidFill>
              <a:latin typeface="楷体" pitchFamily="49" charset="-122"/>
              <a:ea typeface="楷体" pitchFamily="49" charset="-122"/>
            </a:endParaRPr>
          </a:p>
          <a:p>
            <a:pPr>
              <a:lnSpc>
                <a:spcPts val="2500"/>
              </a:lnSpc>
              <a:spcBef>
                <a:spcPts val="600"/>
              </a:spcBef>
              <a:defRPr/>
            </a:pPr>
            <a:r>
              <a:rPr lang="zh-CN" altLang="zh-CN" sz="1800" dirty="0" smtClean="0">
                <a:solidFill>
                  <a:srgbClr val="284C6A"/>
                </a:solidFill>
                <a:latin typeface="楷体" pitchFamily="49" charset="-122"/>
                <a:ea typeface="楷体" pitchFamily="49" charset="-122"/>
              </a:rPr>
              <a:t>加快</a:t>
            </a:r>
            <a:r>
              <a:rPr lang="zh-CN" altLang="zh-CN" sz="1800" dirty="0">
                <a:solidFill>
                  <a:srgbClr val="284C6A"/>
                </a:solidFill>
                <a:latin typeface="楷体" pitchFamily="49" charset="-122"/>
                <a:ea typeface="楷体" pitchFamily="49" charset="-122"/>
              </a:rPr>
              <a:t>推行合同能源管理，规范能源服务行为，利用国家资金重点支持专业化节能服务公司为用户提供节能诊断、设计、融资、改造、运行管理一条龙服务，为国家机关办公楼、大型公共建筑、公共设施和学校实施节能改造。研究推进建筑能效交易试点。</a:t>
            </a:r>
          </a:p>
          <a:p>
            <a:pPr>
              <a:lnSpc>
                <a:spcPts val="2500"/>
              </a:lnSpc>
              <a:spcBef>
                <a:spcPts val="600"/>
              </a:spcBef>
              <a:defRPr/>
            </a:pPr>
            <a:r>
              <a:rPr lang="zh-CN" altLang="zh-CN" sz="1800" dirty="0">
                <a:solidFill>
                  <a:srgbClr val="284C6A"/>
                </a:solidFill>
                <a:latin typeface="楷体" pitchFamily="49" charset="-122"/>
                <a:ea typeface="楷体" pitchFamily="49" charset="-122"/>
              </a:rPr>
              <a:t>要落实好已发布的节能服务机制的优惠政策</a:t>
            </a:r>
            <a:r>
              <a:rPr lang="zh-CN" altLang="zh-CN" sz="1800" dirty="0">
                <a:solidFill>
                  <a:srgbClr val="FF0000"/>
                </a:solidFill>
                <a:latin typeface="楷体" pitchFamily="49" charset="-122"/>
                <a:ea typeface="楷体" pitchFamily="49" charset="-122"/>
              </a:rPr>
              <a:t>，积极支持采用合同能源管理方式</a:t>
            </a:r>
            <a:r>
              <a:rPr lang="zh-CN" altLang="zh-CN" sz="1800" dirty="0">
                <a:solidFill>
                  <a:srgbClr val="284C6A"/>
                </a:solidFill>
                <a:latin typeface="楷体" pitchFamily="49" charset="-122"/>
                <a:ea typeface="楷体" pitchFamily="49" charset="-122"/>
              </a:rPr>
              <a:t>，能效限额下的能效交易机制。</a:t>
            </a:r>
          </a:p>
          <a:p>
            <a:pPr>
              <a:lnSpc>
                <a:spcPts val="2500"/>
              </a:lnSpc>
              <a:spcBef>
                <a:spcPts val="600"/>
              </a:spcBef>
              <a:defRPr/>
            </a:pPr>
            <a:r>
              <a:rPr lang="zh-CN" altLang="zh-CN" sz="1800" dirty="0">
                <a:solidFill>
                  <a:srgbClr val="284C6A"/>
                </a:solidFill>
                <a:latin typeface="楷体" pitchFamily="49" charset="-122"/>
                <a:ea typeface="楷体" pitchFamily="49" charset="-122"/>
              </a:rPr>
              <a:t>加强建筑节能服务能力建设，在建筑节能运行和改造中大力</a:t>
            </a:r>
            <a:r>
              <a:rPr lang="zh-CN" altLang="zh-CN" sz="1800" dirty="0">
                <a:solidFill>
                  <a:srgbClr val="FF0000"/>
                </a:solidFill>
                <a:latin typeface="楷体" pitchFamily="49" charset="-122"/>
                <a:ea typeface="楷体" pitchFamily="49" charset="-122"/>
              </a:rPr>
              <a:t>推行合同能源管理方式</a:t>
            </a:r>
            <a:r>
              <a:rPr lang="zh-CN" altLang="zh-CN" sz="1800" dirty="0">
                <a:solidFill>
                  <a:srgbClr val="284C6A"/>
                </a:solidFill>
                <a:latin typeface="楷体" pitchFamily="49" charset="-122"/>
                <a:ea typeface="楷体" pitchFamily="49" charset="-122"/>
              </a:rPr>
              <a:t>。</a:t>
            </a:r>
          </a:p>
          <a:p>
            <a:pPr>
              <a:lnSpc>
                <a:spcPts val="2500"/>
              </a:lnSpc>
              <a:spcBef>
                <a:spcPts val="600"/>
              </a:spcBef>
              <a:defRPr/>
            </a:pPr>
            <a:r>
              <a:rPr lang="zh-CN" altLang="zh-CN" sz="1800" dirty="0">
                <a:solidFill>
                  <a:srgbClr val="284C6A"/>
                </a:solidFill>
                <a:latin typeface="楷体" pitchFamily="49" charset="-122"/>
                <a:ea typeface="楷体" pitchFamily="49" charset="-122"/>
              </a:rPr>
              <a:t>在节能改造明显的领域，</a:t>
            </a:r>
            <a:r>
              <a:rPr lang="zh-CN" altLang="zh-CN" sz="1800" dirty="0">
                <a:solidFill>
                  <a:srgbClr val="FF0000"/>
                </a:solidFill>
                <a:latin typeface="楷体" pitchFamily="49" charset="-122"/>
                <a:ea typeface="楷体" pitchFamily="49" charset="-122"/>
              </a:rPr>
              <a:t>鼓励采用合同能源管理的方式进行改造</a:t>
            </a:r>
            <a:r>
              <a:rPr lang="zh-CN" altLang="zh-CN" sz="1800" dirty="0">
                <a:solidFill>
                  <a:srgbClr val="284C6A"/>
                </a:solidFill>
                <a:latin typeface="楷体" pitchFamily="49" charset="-122"/>
                <a:ea typeface="楷体" pitchFamily="49" charset="-122"/>
              </a:rPr>
              <a:t>，对投资回收期长的基础改造及难以有效实现节能收益分项的领域，要通过财政资金补助的方式推进改造工作。</a:t>
            </a:r>
          </a:p>
          <a:p>
            <a:pPr>
              <a:lnSpc>
                <a:spcPts val="3400"/>
              </a:lnSpc>
              <a:spcBef>
                <a:spcPts val="600"/>
              </a:spcBef>
              <a:spcAft>
                <a:spcPts val="600"/>
              </a:spcAft>
              <a:defRPr/>
            </a:pPr>
            <a:endParaRPr lang="zh-CN" altLang="en-US" sz="2000" b="1" dirty="0" smtClean="0">
              <a:ea typeface="宋体" charset="-122"/>
            </a:endParaRPr>
          </a:p>
        </p:txBody>
      </p:sp>
      <p:sp>
        <p:nvSpPr>
          <p:cNvPr id="5" name="Rectangle 2"/>
          <p:cNvSpPr>
            <a:spLocks noGrp="1" noChangeArrowheads="1"/>
          </p:cNvSpPr>
          <p:nvPr>
            <p:ph type="title" idx="4294967295"/>
          </p:nvPr>
        </p:nvSpPr>
        <p:spPr>
          <a:xfrm>
            <a:off x="529208" y="112365"/>
            <a:ext cx="7283152" cy="868363"/>
          </a:xfrm>
        </p:spPr>
        <p:txBody>
          <a:bodyPr/>
          <a:lstStyle/>
          <a:p>
            <a:pPr eaLnBrk="1" hangingPunct="1"/>
            <a:r>
              <a:rPr lang="zh-CN" altLang="en-US" sz="4000" dirty="0" smtClean="0">
                <a:solidFill>
                  <a:srgbClr val="003399"/>
                </a:solidFill>
                <a:ea typeface="宋体" charset="-122"/>
              </a:rPr>
              <a:t>“十二五”规划</a:t>
            </a:r>
          </a:p>
        </p:txBody>
      </p:sp>
    </p:spTree>
    <p:extLst>
      <p:ext uri="{BB962C8B-B14F-4D97-AF65-F5344CB8AC3E}">
        <p14:creationId xmlns:p14="http://schemas.microsoft.com/office/powerpoint/2010/main" val="247069095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5"/>
          <p:cNvSpPr>
            <a:spLocks noGrp="1"/>
          </p:cNvSpPr>
          <p:nvPr>
            <p:ph type="sldNum" sz="quarter" idx="4294967295"/>
          </p:nvPr>
        </p:nvSpPr>
        <p:spPr bwMode="auto">
          <a:xfrm>
            <a:off x="3203575" y="4724400"/>
            <a:ext cx="3751263"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fld id="{BF92EFA5-F8BC-41E7-BE52-7225D2373FD0}" type="slidenum">
              <a:rPr lang="zh-CN" altLang="en-US" sz="1800" b="1">
                <a:solidFill>
                  <a:schemeClr val="bg1"/>
                </a:solidFill>
                <a:latin typeface="华文彩云" pitchFamily="2" charset="-122"/>
                <a:ea typeface="华文彩云" pitchFamily="2" charset="-122"/>
              </a:rPr>
              <a:pPr eaLnBrk="1" hangingPunct="1"/>
              <a:t>53</a:t>
            </a:fld>
            <a:endParaRPr lang="en-US" altLang="zh-CN" sz="1800" b="1">
              <a:solidFill>
                <a:schemeClr val="bg1"/>
              </a:solidFill>
              <a:latin typeface="华文彩云" pitchFamily="2" charset="-122"/>
              <a:ea typeface="华文彩云" pitchFamily="2" charset="-122"/>
            </a:endParaRPr>
          </a:p>
        </p:txBody>
      </p:sp>
      <p:sp>
        <p:nvSpPr>
          <p:cNvPr id="66565" name="Rectangle 3"/>
          <p:cNvSpPr txBox="1">
            <a:spLocks noChangeArrowheads="1"/>
          </p:cNvSpPr>
          <p:nvPr/>
        </p:nvSpPr>
        <p:spPr bwMode="auto">
          <a:xfrm>
            <a:off x="457199" y="1052736"/>
            <a:ext cx="8175625"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nSpc>
                <a:spcPts val="3500"/>
              </a:lnSpc>
              <a:spcBef>
                <a:spcPts val="1800"/>
              </a:spcBef>
              <a:spcAft>
                <a:spcPts val="600"/>
              </a:spcAft>
              <a:buClr>
                <a:schemeClr val="folHlink"/>
              </a:buClr>
              <a:buFont typeface="Wingdings" pitchFamily="2" charset="2"/>
              <a:buChar char="v"/>
            </a:pPr>
            <a:r>
              <a:rPr lang="zh-CN" altLang="zh-CN" b="1" dirty="0">
                <a:latin typeface="楷体" pitchFamily="49" charset="-122"/>
                <a:ea typeface="楷体" pitchFamily="49" charset="-122"/>
              </a:rPr>
              <a:t>交通运输部于</a:t>
            </a:r>
            <a:r>
              <a:rPr lang="en-US" altLang="zh-CN" b="1" dirty="0">
                <a:latin typeface="楷体" pitchFamily="49" charset="-122"/>
                <a:ea typeface="楷体" pitchFamily="49" charset="-122"/>
              </a:rPr>
              <a:t>2011</a:t>
            </a:r>
            <a:r>
              <a:rPr lang="zh-CN" altLang="zh-CN" b="1" dirty="0">
                <a:latin typeface="楷体" pitchFamily="49" charset="-122"/>
                <a:ea typeface="楷体" pitchFamily="49" charset="-122"/>
              </a:rPr>
              <a:t>年</a:t>
            </a:r>
            <a:r>
              <a:rPr lang="en-US" altLang="zh-CN" b="1" dirty="0">
                <a:latin typeface="楷体" pitchFamily="49" charset="-122"/>
                <a:ea typeface="楷体" pitchFamily="49" charset="-122"/>
              </a:rPr>
              <a:t>6</a:t>
            </a:r>
            <a:r>
              <a:rPr lang="zh-CN" altLang="zh-CN" b="1" dirty="0">
                <a:latin typeface="楷体" pitchFamily="49" charset="-122"/>
                <a:ea typeface="楷体" pitchFamily="49" charset="-122"/>
              </a:rPr>
              <a:t>月</a:t>
            </a:r>
            <a:r>
              <a:rPr lang="en-US" altLang="zh-CN" b="1" dirty="0">
                <a:latin typeface="楷体" pitchFamily="49" charset="-122"/>
                <a:ea typeface="楷体" pitchFamily="49" charset="-122"/>
              </a:rPr>
              <a:t>27</a:t>
            </a:r>
            <a:r>
              <a:rPr lang="zh-CN" altLang="zh-CN" b="1" dirty="0">
                <a:latin typeface="楷体" pitchFamily="49" charset="-122"/>
                <a:ea typeface="楷体" pitchFamily="49" charset="-122"/>
              </a:rPr>
              <a:t>日</a:t>
            </a:r>
            <a:r>
              <a:rPr lang="zh-CN" altLang="zh-CN" b="1" dirty="0" smtClean="0">
                <a:latin typeface="楷体" pitchFamily="49" charset="-122"/>
                <a:ea typeface="楷体" pitchFamily="49" charset="-122"/>
              </a:rPr>
              <a:t>印发</a:t>
            </a:r>
            <a:r>
              <a:rPr lang="en-US" altLang="zh-CN" b="1" dirty="0">
                <a:latin typeface="楷体" pitchFamily="49" charset="-122"/>
                <a:ea typeface="楷体" pitchFamily="49" charset="-122"/>
              </a:rPr>
              <a:t/>
            </a:r>
            <a:br>
              <a:rPr lang="en-US" altLang="zh-CN" b="1" dirty="0">
                <a:latin typeface="楷体" pitchFamily="49" charset="-122"/>
                <a:ea typeface="楷体" pitchFamily="49" charset="-122"/>
              </a:rPr>
            </a:br>
            <a:r>
              <a:rPr lang="zh-CN" altLang="zh-CN" b="1" dirty="0" smtClean="0">
                <a:latin typeface="楷体" pitchFamily="49" charset="-122"/>
                <a:ea typeface="楷体" pitchFamily="49" charset="-122"/>
              </a:rPr>
              <a:t>《</a:t>
            </a:r>
            <a:r>
              <a:rPr lang="en-US" altLang="zh-CN" b="1" dirty="0" err="1">
                <a:latin typeface="楷体" pitchFamily="49" charset="-122"/>
                <a:ea typeface="楷体" pitchFamily="49" charset="-122"/>
              </a:rPr>
              <a:t>公路水路交通运输节能减排“十二五”规划</a:t>
            </a:r>
            <a:r>
              <a:rPr lang="zh-CN" altLang="zh-CN" b="1" dirty="0">
                <a:latin typeface="楷体" pitchFamily="49" charset="-122"/>
                <a:ea typeface="楷体" pitchFamily="49" charset="-122"/>
              </a:rPr>
              <a:t>》</a:t>
            </a:r>
            <a:endParaRPr lang="en-US" altLang="zh-CN" b="1" dirty="0">
              <a:latin typeface="楷体" pitchFamily="49" charset="-122"/>
              <a:ea typeface="楷体" pitchFamily="49" charset="-122"/>
            </a:endParaRPr>
          </a:p>
          <a:p>
            <a:pPr>
              <a:lnSpc>
                <a:spcPts val="3500"/>
              </a:lnSpc>
              <a:spcBef>
                <a:spcPts val="1800"/>
              </a:spcBef>
              <a:spcAft>
                <a:spcPts val="600"/>
              </a:spcAft>
              <a:buClr>
                <a:schemeClr val="folHlink"/>
              </a:buClr>
              <a:buFont typeface="Wingdings" pitchFamily="2" charset="2"/>
              <a:buChar char="v"/>
            </a:pPr>
            <a:r>
              <a:rPr lang="zh-CN" altLang="zh-CN" sz="2000" dirty="0">
                <a:latin typeface="楷体" pitchFamily="49" charset="-122"/>
                <a:ea typeface="楷体" pitchFamily="49" charset="-122"/>
              </a:rPr>
              <a:t>《规划》将提升交通运输领域</a:t>
            </a:r>
            <a:r>
              <a:rPr lang="zh-CN" altLang="zh-CN" sz="2000" dirty="0">
                <a:solidFill>
                  <a:srgbClr val="FF0000"/>
                </a:solidFill>
                <a:latin typeface="楷体" pitchFamily="49" charset="-122"/>
                <a:ea typeface="楷体" pitchFamily="49" charset="-122"/>
              </a:rPr>
              <a:t>合同能源管理服务水平</a:t>
            </a:r>
            <a:r>
              <a:rPr lang="zh-CN" altLang="zh-CN" sz="2000" dirty="0">
                <a:latin typeface="楷体" pitchFamily="49" charset="-122"/>
                <a:ea typeface="楷体" pitchFamily="49" charset="-122"/>
              </a:rPr>
              <a:t>列为主要任务和重点工作。并将</a:t>
            </a:r>
            <a:r>
              <a:rPr lang="zh-CN" altLang="zh-CN" sz="2000" dirty="0">
                <a:solidFill>
                  <a:srgbClr val="FF0000"/>
                </a:solidFill>
                <a:latin typeface="楷体" pitchFamily="49" charset="-122"/>
                <a:ea typeface="楷体" pitchFamily="49" charset="-122"/>
              </a:rPr>
              <a:t>合同能源管理推广工程</a:t>
            </a:r>
            <a:r>
              <a:rPr lang="zh-CN" altLang="zh-CN" sz="2000" dirty="0">
                <a:latin typeface="楷体" pitchFamily="49" charset="-122"/>
                <a:ea typeface="楷体" pitchFamily="49" charset="-122"/>
              </a:rPr>
              <a:t>列入交通运输领域十大重点工程之一</a:t>
            </a:r>
            <a:r>
              <a:rPr lang="zh-CN" altLang="zh-CN" sz="2000" dirty="0" smtClean="0">
                <a:latin typeface="楷体" pitchFamily="49" charset="-122"/>
                <a:ea typeface="楷体" pitchFamily="49" charset="-122"/>
              </a:rPr>
              <a:t>。</a:t>
            </a:r>
            <a:endParaRPr lang="en-US" altLang="zh-CN" sz="2000" dirty="0" smtClean="0">
              <a:latin typeface="楷体" pitchFamily="49" charset="-122"/>
              <a:ea typeface="楷体" pitchFamily="49" charset="-122"/>
            </a:endParaRPr>
          </a:p>
          <a:p>
            <a:pPr>
              <a:lnSpc>
                <a:spcPts val="3500"/>
              </a:lnSpc>
              <a:spcBef>
                <a:spcPts val="1800"/>
              </a:spcBef>
              <a:spcAft>
                <a:spcPts val="600"/>
              </a:spcAft>
              <a:buClr>
                <a:schemeClr val="folHlink"/>
              </a:buClr>
              <a:buFont typeface="Wingdings" pitchFamily="2" charset="2"/>
              <a:buChar char="v"/>
            </a:pPr>
            <a:r>
              <a:rPr lang="zh-CN" altLang="zh-CN" sz="2000" dirty="0" smtClean="0">
                <a:latin typeface="楷体" pitchFamily="49" charset="-122"/>
                <a:ea typeface="楷体" pitchFamily="49" charset="-122"/>
              </a:rPr>
              <a:t>并</a:t>
            </a:r>
            <a:r>
              <a:rPr lang="zh-CN" altLang="zh-CN" sz="2000" dirty="0">
                <a:latin typeface="楷体" pitchFamily="49" charset="-122"/>
                <a:ea typeface="楷体" pitchFamily="49" charset="-122"/>
              </a:rPr>
              <a:t>提出：重点在公路隧道节能改造、城市轨道交通节能改造、港口照明与</a:t>
            </a:r>
            <a:r>
              <a:rPr lang="en-US" altLang="zh-CN" sz="2000" dirty="0">
                <a:latin typeface="楷体" pitchFamily="49" charset="-122"/>
                <a:ea typeface="楷体" pitchFamily="49" charset="-122"/>
              </a:rPr>
              <a:t>RTG</a:t>
            </a:r>
            <a:r>
              <a:rPr lang="zh-CN" altLang="zh-CN" sz="2000" dirty="0">
                <a:latin typeface="楷体" pitchFamily="49" charset="-122"/>
                <a:ea typeface="楷体" pitchFamily="49" charset="-122"/>
              </a:rPr>
              <a:t>“油改电”、营运车船先进成熟节能产品（技术）应用、靠港船舶使用岸电、公共机构大型建筑等领域组织启动一批合同能源管理的示范项目，带动全行业发展，使合同能源管理成为交通运输行业节能技术服务市场的重要机制。</a:t>
            </a:r>
            <a:endParaRPr lang="zh-CN" altLang="en-US" sz="2000" dirty="0">
              <a:latin typeface="楷体" pitchFamily="49" charset="-122"/>
              <a:ea typeface="楷体" pitchFamily="49" charset="-122"/>
            </a:endParaRPr>
          </a:p>
          <a:p>
            <a:pPr>
              <a:lnSpc>
                <a:spcPts val="3500"/>
              </a:lnSpc>
              <a:spcBef>
                <a:spcPts val="1800"/>
              </a:spcBef>
              <a:spcAft>
                <a:spcPts val="600"/>
              </a:spcAft>
              <a:buClr>
                <a:schemeClr val="folHlink"/>
              </a:buClr>
              <a:buFont typeface="Wingdings" pitchFamily="2" charset="2"/>
              <a:buChar char="v"/>
            </a:pPr>
            <a:endParaRPr lang="zh-CN" altLang="en-US" sz="2200" b="1" dirty="0">
              <a:solidFill>
                <a:schemeClr val="tx1"/>
              </a:solidFill>
            </a:endParaRPr>
          </a:p>
        </p:txBody>
      </p:sp>
      <p:sp>
        <p:nvSpPr>
          <p:cNvPr id="5" name="Rectangle 2"/>
          <p:cNvSpPr>
            <a:spLocks noGrp="1" noChangeArrowheads="1"/>
          </p:cNvSpPr>
          <p:nvPr>
            <p:ph type="title" idx="4294967295"/>
          </p:nvPr>
        </p:nvSpPr>
        <p:spPr>
          <a:xfrm>
            <a:off x="529208" y="112365"/>
            <a:ext cx="7283152" cy="868363"/>
          </a:xfrm>
        </p:spPr>
        <p:txBody>
          <a:bodyPr/>
          <a:lstStyle/>
          <a:p>
            <a:pPr eaLnBrk="1" hangingPunct="1"/>
            <a:r>
              <a:rPr lang="zh-CN" altLang="en-US" sz="4000" dirty="0" smtClean="0">
                <a:solidFill>
                  <a:srgbClr val="003399"/>
                </a:solidFill>
                <a:ea typeface="宋体" charset="-122"/>
              </a:rPr>
              <a:t>“十二五”规划</a:t>
            </a:r>
          </a:p>
        </p:txBody>
      </p:sp>
    </p:spTree>
    <p:extLst>
      <p:ext uri="{BB962C8B-B14F-4D97-AF65-F5344CB8AC3E}">
        <p14:creationId xmlns:p14="http://schemas.microsoft.com/office/powerpoint/2010/main" val="239864421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5"/>
          <p:cNvSpPr>
            <a:spLocks noGrp="1"/>
          </p:cNvSpPr>
          <p:nvPr>
            <p:ph type="sldNum" sz="quarter" idx="4294967295"/>
          </p:nvPr>
        </p:nvSpPr>
        <p:spPr bwMode="auto">
          <a:xfrm>
            <a:off x="3203575" y="4724400"/>
            <a:ext cx="3751263"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fld id="{BF92EFA5-F8BC-41E7-BE52-7225D2373FD0}" type="slidenum">
              <a:rPr lang="zh-CN" altLang="en-US" sz="1800" b="1">
                <a:solidFill>
                  <a:schemeClr val="bg1"/>
                </a:solidFill>
                <a:latin typeface="华文彩云" pitchFamily="2" charset="-122"/>
                <a:ea typeface="华文彩云" pitchFamily="2" charset="-122"/>
              </a:rPr>
              <a:pPr eaLnBrk="1" hangingPunct="1"/>
              <a:t>54</a:t>
            </a:fld>
            <a:endParaRPr lang="en-US" altLang="zh-CN" sz="1800" b="1">
              <a:solidFill>
                <a:schemeClr val="bg1"/>
              </a:solidFill>
              <a:latin typeface="华文彩云" pitchFamily="2" charset="-122"/>
              <a:ea typeface="华文彩云" pitchFamily="2" charset="-122"/>
            </a:endParaRPr>
          </a:p>
        </p:txBody>
      </p:sp>
      <p:sp>
        <p:nvSpPr>
          <p:cNvPr id="66565" name="Rectangle 3"/>
          <p:cNvSpPr txBox="1">
            <a:spLocks noChangeArrowheads="1"/>
          </p:cNvSpPr>
          <p:nvPr/>
        </p:nvSpPr>
        <p:spPr bwMode="auto">
          <a:xfrm>
            <a:off x="457199" y="1052736"/>
            <a:ext cx="8003233"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algn="l">
              <a:lnSpc>
                <a:spcPts val="3300"/>
              </a:lnSpc>
              <a:spcBef>
                <a:spcPts val="1800"/>
              </a:spcBef>
              <a:spcAft>
                <a:spcPts val="600"/>
              </a:spcAft>
              <a:buClr>
                <a:schemeClr val="folHlink"/>
              </a:buClr>
              <a:buFont typeface="Wingdings" pitchFamily="2" charset="2"/>
              <a:buChar char="v"/>
            </a:pPr>
            <a:r>
              <a:rPr lang="zh-CN" altLang="en-US" b="1" dirty="0" smtClean="0">
                <a:latin typeface="楷体" pitchFamily="49" charset="-122"/>
                <a:ea typeface="楷体" pitchFamily="49" charset="-122"/>
              </a:rPr>
              <a:t>铁道</a:t>
            </a:r>
            <a:r>
              <a:rPr lang="zh-CN" altLang="zh-CN" b="1" dirty="0" smtClean="0">
                <a:latin typeface="楷体" pitchFamily="49" charset="-122"/>
                <a:ea typeface="楷体" pitchFamily="49" charset="-122"/>
              </a:rPr>
              <a:t>部</a:t>
            </a:r>
            <a:r>
              <a:rPr lang="zh-CN" altLang="zh-CN" b="1" dirty="0">
                <a:latin typeface="楷体" pitchFamily="49" charset="-122"/>
                <a:ea typeface="楷体" pitchFamily="49" charset="-122"/>
              </a:rPr>
              <a:t>于</a:t>
            </a:r>
            <a:r>
              <a:rPr lang="en-US" altLang="zh-CN" b="1" dirty="0" smtClean="0">
                <a:latin typeface="楷体" pitchFamily="49" charset="-122"/>
                <a:ea typeface="楷体" pitchFamily="49" charset="-122"/>
              </a:rPr>
              <a:t>2012</a:t>
            </a:r>
            <a:r>
              <a:rPr lang="zh-CN" altLang="zh-CN" b="1" dirty="0" smtClean="0">
                <a:latin typeface="楷体" pitchFamily="49" charset="-122"/>
                <a:ea typeface="楷体" pitchFamily="49" charset="-122"/>
              </a:rPr>
              <a:t>年</a:t>
            </a:r>
            <a:r>
              <a:rPr lang="en-US" altLang="zh-CN" b="1" dirty="0">
                <a:latin typeface="楷体" pitchFamily="49" charset="-122"/>
                <a:ea typeface="楷体" pitchFamily="49" charset="-122"/>
              </a:rPr>
              <a:t>3</a:t>
            </a:r>
            <a:r>
              <a:rPr lang="zh-CN" altLang="zh-CN" b="1" dirty="0" smtClean="0">
                <a:latin typeface="楷体" pitchFamily="49" charset="-122"/>
                <a:ea typeface="楷体" pitchFamily="49" charset="-122"/>
              </a:rPr>
              <a:t>月</a:t>
            </a:r>
            <a:r>
              <a:rPr lang="en-US" altLang="zh-CN" b="1" dirty="0" smtClean="0">
                <a:latin typeface="楷体" pitchFamily="49" charset="-122"/>
                <a:ea typeface="楷体" pitchFamily="49" charset="-122"/>
              </a:rPr>
              <a:t>27</a:t>
            </a:r>
            <a:r>
              <a:rPr lang="zh-CN" altLang="zh-CN" b="1" dirty="0">
                <a:latin typeface="楷体" pitchFamily="49" charset="-122"/>
                <a:ea typeface="楷体" pitchFamily="49" charset="-122"/>
              </a:rPr>
              <a:t>日</a:t>
            </a:r>
            <a:r>
              <a:rPr lang="zh-CN" altLang="zh-CN" b="1" dirty="0" smtClean="0">
                <a:latin typeface="楷体" pitchFamily="49" charset="-122"/>
                <a:ea typeface="楷体" pitchFamily="49" charset="-122"/>
              </a:rPr>
              <a:t>印发</a:t>
            </a:r>
            <a:r>
              <a:rPr lang="en-US" altLang="zh-CN" b="1" dirty="0">
                <a:latin typeface="楷体" pitchFamily="49" charset="-122"/>
                <a:ea typeface="楷体" pitchFamily="49" charset="-122"/>
              </a:rPr>
              <a:t/>
            </a:r>
            <a:br>
              <a:rPr lang="en-US" altLang="zh-CN" b="1" dirty="0">
                <a:latin typeface="楷体" pitchFamily="49" charset="-122"/>
                <a:ea typeface="楷体" pitchFamily="49" charset="-122"/>
              </a:rPr>
            </a:br>
            <a:r>
              <a:rPr lang="zh-CN"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铁路</a:t>
            </a:r>
            <a:r>
              <a:rPr lang="en-US" altLang="zh-CN" b="1" dirty="0" smtClean="0">
                <a:latin typeface="楷体" pitchFamily="49" charset="-122"/>
                <a:ea typeface="楷体" pitchFamily="49" charset="-122"/>
              </a:rPr>
              <a:t>“</a:t>
            </a:r>
            <a:r>
              <a:rPr lang="en-US" altLang="zh-CN" b="1" dirty="0" err="1">
                <a:latin typeface="楷体" pitchFamily="49" charset="-122"/>
                <a:ea typeface="楷体" pitchFamily="49" charset="-122"/>
              </a:rPr>
              <a:t>十二五</a:t>
            </a:r>
            <a:r>
              <a:rPr lang="en-US"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节能</a:t>
            </a:r>
            <a:r>
              <a:rPr lang="en-US" altLang="zh-CN" b="1" dirty="0" err="1" smtClean="0">
                <a:latin typeface="楷体" pitchFamily="49" charset="-122"/>
                <a:ea typeface="楷体" pitchFamily="49" charset="-122"/>
              </a:rPr>
              <a:t>规划</a:t>
            </a:r>
            <a:r>
              <a:rPr lang="zh-CN" altLang="zh-CN" b="1" dirty="0">
                <a:latin typeface="楷体" pitchFamily="49" charset="-122"/>
                <a:ea typeface="楷体" pitchFamily="49" charset="-122"/>
              </a:rPr>
              <a:t>》</a:t>
            </a:r>
            <a:endParaRPr lang="en-US" altLang="zh-CN" b="1" dirty="0">
              <a:latin typeface="楷体" pitchFamily="49" charset="-122"/>
              <a:ea typeface="楷体" pitchFamily="49" charset="-122"/>
            </a:endParaRPr>
          </a:p>
          <a:p>
            <a:pPr algn="l">
              <a:lnSpc>
                <a:spcPts val="3300"/>
              </a:lnSpc>
              <a:spcBef>
                <a:spcPts val="600"/>
              </a:spcBef>
              <a:spcAft>
                <a:spcPts val="600"/>
              </a:spcAft>
              <a:buClr>
                <a:schemeClr val="folHlink"/>
              </a:buClr>
              <a:buFont typeface="Wingdings" pitchFamily="2" charset="2"/>
              <a:buChar char="v"/>
            </a:pPr>
            <a:r>
              <a:rPr lang="zh-CN" altLang="en-US" sz="2400" b="1" dirty="0" smtClean="0">
                <a:latin typeface="楷体" pitchFamily="49" charset="-122"/>
                <a:ea typeface="楷体" pitchFamily="49" charset="-122"/>
              </a:rPr>
              <a:t>铁路“十二五”节能重点工程</a:t>
            </a:r>
            <a:endParaRPr lang="en-US" altLang="zh-CN" sz="2400" b="1" dirty="0" smtClean="0">
              <a:latin typeface="楷体" pitchFamily="49" charset="-122"/>
              <a:ea typeface="楷体" pitchFamily="49" charset="-122"/>
            </a:endParaRPr>
          </a:p>
          <a:p>
            <a:pPr marL="0" indent="0" algn="l">
              <a:lnSpc>
                <a:spcPts val="3300"/>
              </a:lnSpc>
              <a:spcBef>
                <a:spcPts val="0"/>
              </a:spcBef>
              <a:spcAft>
                <a:spcPts val="0"/>
              </a:spcAft>
              <a:buClr>
                <a:schemeClr val="folHlink"/>
              </a:buClr>
              <a:buNone/>
            </a:pPr>
            <a:r>
              <a:rPr lang="en-US" altLang="zh-CN" sz="2000" dirty="0" smtClean="0">
                <a:latin typeface="楷体" pitchFamily="49" charset="-122"/>
                <a:ea typeface="楷体" pitchFamily="49" charset="-122"/>
              </a:rPr>
              <a:t>    1.</a:t>
            </a:r>
            <a:r>
              <a:rPr lang="zh-CN" altLang="en-US" sz="2000" dirty="0" smtClean="0">
                <a:latin typeface="楷体" pitchFamily="49" charset="-122"/>
                <a:ea typeface="楷体" pitchFamily="49" charset="-122"/>
              </a:rPr>
              <a:t>提高电气化铁路供电效率工程</a:t>
            </a:r>
            <a:endParaRPr lang="en-US" altLang="zh-CN" sz="2000" dirty="0" smtClean="0">
              <a:latin typeface="楷体" pitchFamily="49" charset="-122"/>
              <a:ea typeface="楷体" pitchFamily="49" charset="-122"/>
            </a:endParaRPr>
          </a:p>
          <a:p>
            <a:pPr marL="0" indent="0" algn="l">
              <a:lnSpc>
                <a:spcPts val="3300"/>
              </a:lnSpc>
              <a:spcBef>
                <a:spcPts val="0"/>
              </a:spcBef>
              <a:spcAft>
                <a:spcPts val="0"/>
              </a:spcAft>
              <a:buClr>
                <a:schemeClr val="folHlink"/>
              </a:buClr>
              <a:buNone/>
            </a:pPr>
            <a:r>
              <a:rPr lang="en-US" altLang="zh-CN" sz="2000" dirty="0" smtClean="0">
                <a:latin typeface="楷体" pitchFamily="49" charset="-122"/>
                <a:ea typeface="楷体" pitchFamily="49" charset="-122"/>
              </a:rPr>
              <a:t>    2.</a:t>
            </a:r>
            <a:r>
              <a:rPr lang="zh-CN" altLang="en-US" sz="2000" dirty="0" smtClean="0">
                <a:latin typeface="楷体" pitchFamily="49" charset="-122"/>
                <a:ea typeface="楷体" pitchFamily="49" charset="-122"/>
              </a:rPr>
              <a:t>提供机车和其他耗能设备的能效工程</a:t>
            </a:r>
            <a:endParaRPr lang="en-US" altLang="zh-CN" sz="2000" dirty="0" smtClean="0">
              <a:latin typeface="楷体" pitchFamily="49" charset="-122"/>
              <a:ea typeface="楷体" pitchFamily="49" charset="-122"/>
            </a:endParaRPr>
          </a:p>
          <a:p>
            <a:pPr marL="0" indent="0" algn="l">
              <a:lnSpc>
                <a:spcPts val="3300"/>
              </a:lnSpc>
              <a:spcBef>
                <a:spcPts val="0"/>
              </a:spcBef>
              <a:spcAft>
                <a:spcPts val="0"/>
              </a:spcAft>
              <a:buClr>
                <a:schemeClr val="folHlink"/>
              </a:buClr>
              <a:buNone/>
            </a:pPr>
            <a:r>
              <a:rPr lang="en-US" altLang="zh-CN" sz="2000" dirty="0" smtClean="0">
                <a:latin typeface="楷体" pitchFamily="49" charset="-122"/>
                <a:ea typeface="楷体" pitchFamily="49" charset="-122"/>
              </a:rPr>
              <a:t>    3.</a:t>
            </a:r>
            <a:r>
              <a:rPr lang="zh-CN" altLang="en-US" sz="2000" dirty="0" smtClean="0">
                <a:latin typeface="楷体" pitchFamily="49" charset="-122"/>
                <a:ea typeface="楷体" pitchFamily="49" charset="-122"/>
              </a:rPr>
              <a:t>旅客列车节能减排技术推广工程</a:t>
            </a:r>
            <a:endParaRPr lang="en-US" altLang="zh-CN" sz="2000" dirty="0" smtClean="0">
              <a:latin typeface="楷体" pitchFamily="49" charset="-122"/>
              <a:ea typeface="楷体" pitchFamily="49" charset="-122"/>
            </a:endParaRPr>
          </a:p>
          <a:p>
            <a:pPr marL="0" indent="0" algn="l">
              <a:lnSpc>
                <a:spcPts val="3300"/>
              </a:lnSpc>
              <a:spcBef>
                <a:spcPts val="0"/>
              </a:spcBef>
              <a:spcAft>
                <a:spcPts val="0"/>
              </a:spcAft>
              <a:buClr>
                <a:schemeClr val="folHlink"/>
              </a:buClr>
              <a:buNone/>
            </a:pPr>
            <a:r>
              <a:rPr lang="en-US" altLang="zh-CN" sz="2000" dirty="0" smtClean="0">
                <a:latin typeface="楷体" pitchFamily="49" charset="-122"/>
                <a:ea typeface="楷体" pitchFamily="49" charset="-122"/>
              </a:rPr>
              <a:t>    4.</a:t>
            </a:r>
            <a:r>
              <a:rPr lang="zh-CN" altLang="en-US" sz="2000" dirty="0" smtClean="0">
                <a:latin typeface="楷体" pitchFamily="49" charset="-122"/>
                <a:ea typeface="楷体" pitchFamily="49" charset="-122"/>
              </a:rPr>
              <a:t>铁路建筑节能工程</a:t>
            </a:r>
            <a:endParaRPr lang="en-US" altLang="zh-CN" sz="2000" dirty="0">
              <a:latin typeface="楷体" pitchFamily="49" charset="-122"/>
              <a:ea typeface="楷体" pitchFamily="49" charset="-122"/>
            </a:endParaRPr>
          </a:p>
          <a:p>
            <a:pPr marL="0" indent="0" algn="l">
              <a:lnSpc>
                <a:spcPts val="3300"/>
              </a:lnSpc>
              <a:spcBef>
                <a:spcPts val="0"/>
              </a:spcBef>
              <a:spcAft>
                <a:spcPts val="0"/>
              </a:spcAft>
              <a:buClr>
                <a:schemeClr val="folHlink"/>
              </a:buClr>
              <a:buNone/>
            </a:pPr>
            <a:r>
              <a:rPr lang="en-US" altLang="zh-CN" sz="2000" dirty="0" smtClean="0">
                <a:latin typeface="楷体" pitchFamily="49" charset="-122"/>
                <a:ea typeface="楷体" pitchFamily="49" charset="-122"/>
              </a:rPr>
              <a:t>    5.</a:t>
            </a:r>
            <a:r>
              <a:rPr lang="zh-CN" altLang="en-US" sz="2000" dirty="0" smtClean="0">
                <a:latin typeface="楷体" pitchFamily="49" charset="-122"/>
                <a:ea typeface="楷体" pitchFamily="49" charset="-122"/>
              </a:rPr>
              <a:t>铁路节能减排能力建设工程</a:t>
            </a:r>
            <a:endParaRPr lang="en-US" altLang="zh-CN" sz="2000" dirty="0" smtClean="0">
              <a:latin typeface="楷体" pitchFamily="49" charset="-122"/>
              <a:ea typeface="楷体" pitchFamily="49" charset="-122"/>
            </a:endParaRPr>
          </a:p>
          <a:p>
            <a:pPr marL="0" indent="0" algn="l">
              <a:lnSpc>
                <a:spcPts val="3300"/>
              </a:lnSpc>
              <a:spcBef>
                <a:spcPts val="0"/>
              </a:spcBef>
              <a:spcAft>
                <a:spcPts val="0"/>
              </a:spcAft>
              <a:buClr>
                <a:schemeClr val="folHlink"/>
              </a:buClr>
              <a:buNone/>
            </a:pPr>
            <a:r>
              <a:rPr lang="en-US" altLang="zh-CN" sz="2000" dirty="0" smtClean="0">
                <a:latin typeface="楷体" pitchFamily="49" charset="-122"/>
                <a:ea typeface="楷体" pitchFamily="49" charset="-122"/>
              </a:rPr>
              <a:t>    6.</a:t>
            </a:r>
            <a:r>
              <a:rPr lang="zh-CN" altLang="en-US" sz="2000" b="1" u="sng" dirty="0" smtClean="0">
                <a:solidFill>
                  <a:srgbClr val="FF0000"/>
                </a:solidFill>
                <a:latin typeface="楷体" pitchFamily="49" charset="-122"/>
                <a:ea typeface="楷体" pitchFamily="49" charset="-122"/>
              </a:rPr>
              <a:t>铁路合同能源管理推进工程</a:t>
            </a:r>
            <a:endParaRPr lang="en-US" altLang="zh-CN" sz="2000" b="1" u="sng" dirty="0" smtClean="0">
              <a:solidFill>
                <a:srgbClr val="FF0000"/>
              </a:solidFill>
              <a:latin typeface="楷体" pitchFamily="49" charset="-122"/>
              <a:ea typeface="楷体" pitchFamily="49" charset="-122"/>
            </a:endParaRPr>
          </a:p>
          <a:p>
            <a:pPr marL="0" indent="0" algn="l">
              <a:lnSpc>
                <a:spcPts val="3300"/>
              </a:lnSpc>
              <a:spcBef>
                <a:spcPts val="0"/>
              </a:spcBef>
              <a:spcAft>
                <a:spcPts val="0"/>
              </a:spcAft>
              <a:buClr>
                <a:schemeClr val="folHlink"/>
              </a:buClr>
              <a:buNone/>
            </a:pPr>
            <a:r>
              <a:rPr lang="zh-CN" altLang="en-US" sz="2000" dirty="0" smtClean="0">
                <a:latin typeface="楷体" pitchFamily="49" charset="-122"/>
                <a:ea typeface="楷体" pitchFamily="49" charset="-122"/>
              </a:rPr>
              <a:t>    积极培育专业节能服务公司。选择部分节能项目进行试点，努力为铁路企业利用合同能源管理创造良好的基础条件。</a:t>
            </a:r>
            <a:endParaRPr lang="en-US" altLang="zh-CN" sz="2000" dirty="0" smtClean="0">
              <a:latin typeface="楷体" pitchFamily="49" charset="-122"/>
              <a:ea typeface="楷体" pitchFamily="49" charset="-122"/>
            </a:endParaRPr>
          </a:p>
          <a:p>
            <a:pPr algn="l">
              <a:lnSpc>
                <a:spcPts val="3300"/>
              </a:lnSpc>
              <a:spcBef>
                <a:spcPts val="1800"/>
              </a:spcBef>
              <a:spcAft>
                <a:spcPts val="600"/>
              </a:spcAft>
              <a:buClr>
                <a:schemeClr val="folHlink"/>
              </a:buClr>
              <a:buFont typeface="Wingdings" pitchFamily="2" charset="2"/>
              <a:buChar char="v"/>
            </a:pPr>
            <a:endParaRPr lang="en-US" altLang="zh-CN" sz="2000" dirty="0" smtClean="0">
              <a:latin typeface="楷体" pitchFamily="49" charset="-122"/>
              <a:ea typeface="楷体" pitchFamily="49" charset="-122"/>
            </a:endParaRPr>
          </a:p>
          <a:p>
            <a:pPr algn="l">
              <a:lnSpc>
                <a:spcPts val="3300"/>
              </a:lnSpc>
              <a:spcBef>
                <a:spcPts val="1800"/>
              </a:spcBef>
              <a:spcAft>
                <a:spcPts val="600"/>
              </a:spcAft>
              <a:buClr>
                <a:schemeClr val="folHlink"/>
              </a:buClr>
              <a:buFont typeface="Wingdings" pitchFamily="2" charset="2"/>
              <a:buChar char="v"/>
            </a:pPr>
            <a:endParaRPr lang="zh-CN" altLang="en-US" sz="2000" dirty="0">
              <a:latin typeface="楷体" pitchFamily="49" charset="-122"/>
              <a:ea typeface="楷体" pitchFamily="49" charset="-122"/>
            </a:endParaRPr>
          </a:p>
          <a:p>
            <a:pPr>
              <a:lnSpc>
                <a:spcPts val="3300"/>
              </a:lnSpc>
              <a:spcBef>
                <a:spcPts val="1800"/>
              </a:spcBef>
              <a:spcAft>
                <a:spcPts val="600"/>
              </a:spcAft>
              <a:buClr>
                <a:schemeClr val="folHlink"/>
              </a:buClr>
              <a:buFont typeface="Wingdings" pitchFamily="2" charset="2"/>
              <a:buChar char="v"/>
            </a:pPr>
            <a:endParaRPr lang="zh-CN" altLang="en-US" sz="2200" b="1" dirty="0">
              <a:solidFill>
                <a:schemeClr val="tx1"/>
              </a:solidFill>
            </a:endParaRPr>
          </a:p>
        </p:txBody>
      </p:sp>
      <p:sp>
        <p:nvSpPr>
          <p:cNvPr id="5" name="Rectangle 2"/>
          <p:cNvSpPr>
            <a:spLocks noGrp="1" noChangeArrowheads="1"/>
          </p:cNvSpPr>
          <p:nvPr>
            <p:ph type="title" idx="4294967295"/>
          </p:nvPr>
        </p:nvSpPr>
        <p:spPr>
          <a:xfrm>
            <a:off x="529208" y="112365"/>
            <a:ext cx="7283152" cy="868363"/>
          </a:xfrm>
        </p:spPr>
        <p:txBody>
          <a:bodyPr/>
          <a:lstStyle/>
          <a:p>
            <a:pPr eaLnBrk="1" hangingPunct="1"/>
            <a:r>
              <a:rPr lang="zh-CN" altLang="en-US" sz="4000" dirty="0" smtClean="0">
                <a:solidFill>
                  <a:srgbClr val="003399"/>
                </a:solidFill>
                <a:ea typeface="宋体" charset="-122"/>
              </a:rPr>
              <a:t>“十二五”规划</a:t>
            </a:r>
          </a:p>
        </p:txBody>
      </p:sp>
    </p:spTree>
    <p:extLst>
      <p:ext uri="{BB962C8B-B14F-4D97-AF65-F5344CB8AC3E}">
        <p14:creationId xmlns:p14="http://schemas.microsoft.com/office/powerpoint/2010/main" val="332712662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4294967295"/>
          </p:nvPr>
        </p:nvSpPr>
        <p:spPr bwMode="auto">
          <a:xfrm>
            <a:off x="3203575" y="4724400"/>
            <a:ext cx="3751263"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fld id="{A69E6C01-59D2-487B-AB13-526319EA04D3}" type="slidenum">
              <a:rPr lang="zh-CN" altLang="en-US" sz="1800" b="1">
                <a:solidFill>
                  <a:schemeClr val="bg1"/>
                </a:solidFill>
                <a:latin typeface="华文彩云" pitchFamily="2" charset="-122"/>
                <a:ea typeface="华文彩云" pitchFamily="2" charset="-122"/>
              </a:rPr>
              <a:pPr eaLnBrk="1" hangingPunct="1"/>
              <a:t>55</a:t>
            </a:fld>
            <a:endParaRPr lang="en-US" altLang="zh-CN" sz="1800" b="1">
              <a:solidFill>
                <a:schemeClr val="bg1"/>
              </a:solidFill>
              <a:latin typeface="华文彩云" pitchFamily="2" charset="-122"/>
              <a:ea typeface="华文彩云" pitchFamily="2" charset="-122"/>
            </a:endParaRPr>
          </a:p>
        </p:txBody>
      </p:sp>
      <p:sp>
        <p:nvSpPr>
          <p:cNvPr id="6" name="Rectangle 3"/>
          <p:cNvSpPr txBox="1">
            <a:spLocks noChangeArrowheads="1"/>
          </p:cNvSpPr>
          <p:nvPr/>
        </p:nvSpPr>
        <p:spPr bwMode="auto">
          <a:xfrm>
            <a:off x="457201" y="1295401"/>
            <a:ext cx="8075240" cy="458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ts val="3500"/>
              </a:lnSpc>
              <a:spcBef>
                <a:spcPts val="600"/>
              </a:spcBef>
              <a:spcAft>
                <a:spcPts val="600"/>
              </a:spcAft>
              <a:defRPr/>
            </a:pPr>
            <a:r>
              <a:rPr lang="zh-CN" altLang="zh-CN" sz="2800" b="1" dirty="0" smtClean="0">
                <a:solidFill>
                  <a:srgbClr val="284C6A"/>
                </a:solidFill>
                <a:latin typeface="楷体" pitchFamily="49" charset="-122"/>
                <a:ea typeface="楷体" pitchFamily="49" charset="-122"/>
              </a:rPr>
              <a:t>国务院机关事务管理局于</a:t>
            </a:r>
            <a:r>
              <a:rPr lang="en-US" altLang="zh-CN" sz="2800" b="1" dirty="0" smtClean="0">
                <a:solidFill>
                  <a:srgbClr val="284C6A"/>
                </a:solidFill>
                <a:latin typeface="楷体" pitchFamily="49" charset="-122"/>
                <a:ea typeface="楷体" pitchFamily="49" charset="-122"/>
              </a:rPr>
              <a:t>2011</a:t>
            </a:r>
            <a:r>
              <a:rPr lang="zh-CN" altLang="zh-CN" sz="2800" b="1" dirty="0" smtClean="0">
                <a:solidFill>
                  <a:srgbClr val="284C6A"/>
                </a:solidFill>
                <a:latin typeface="楷体" pitchFamily="49" charset="-122"/>
                <a:ea typeface="楷体" pitchFamily="49" charset="-122"/>
              </a:rPr>
              <a:t>年</a:t>
            </a:r>
            <a:r>
              <a:rPr lang="en-US" altLang="zh-CN" sz="2800" b="1" dirty="0" smtClean="0">
                <a:solidFill>
                  <a:srgbClr val="284C6A"/>
                </a:solidFill>
                <a:latin typeface="楷体" pitchFamily="49" charset="-122"/>
                <a:ea typeface="楷体" pitchFamily="49" charset="-122"/>
              </a:rPr>
              <a:t>8</a:t>
            </a:r>
            <a:r>
              <a:rPr lang="zh-CN" altLang="zh-CN" sz="2800" b="1" dirty="0" smtClean="0">
                <a:solidFill>
                  <a:srgbClr val="284C6A"/>
                </a:solidFill>
                <a:latin typeface="楷体" pitchFamily="49" charset="-122"/>
                <a:ea typeface="楷体" pitchFamily="49" charset="-122"/>
              </a:rPr>
              <a:t>月</a:t>
            </a:r>
            <a:r>
              <a:rPr lang="en-US" altLang="zh-CN" sz="2800" b="1" dirty="0" smtClean="0">
                <a:solidFill>
                  <a:srgbClr val="284C6A"/>
                </a:solidFill>
                <a:latin typeface="楷体" pitchFamily="49" charset="-122"/>
                <a:ea typeface="楷体" pitchFamily="49" charset="-122"/>
              </a:rPr>
              <a:t>30</a:t>
            </a:r>
            <a:r>
              <a:rPr lang="zh-CN" altLang="zh-CN" sz="2800" b="1" dirty="0" smtClean="0">
                <a:solidFill>
                  <a:srgbClr val="284C6A"/>
                </a:solidFill>
                <a:latin typeface="楷体" pitchFamily="49" charset="-122"/>
                <a:ea typeface="楷体" pitchFamily="49" charset="-122"/>
              </a:rPr>
              <a:t>日印发</a:t>
            </a:r>
            <a:r>
              <a:rPr lang="en-US" altLang="zh-CN" sz="2800" b="1" dirty="0" smtClean="0">
                <a:solidFill>
                  <a:srgbClr val="284C6A"/>
                </a:solidFill>
                <a:latin typeface="楷体" pitchFamily="49" charset="-122"/>
                <a:ea typeface="楷体" pitchFamily="49" charset="-122"/>
              </a:rPr>
              <a:t/>
            </a:r>
            <a:br>
              <a:rPr lang="en-US" altLang="zh-CN" sz="2800" b="1" dirty="0" smtClean="0">
                <a:solidFill>
                  <a:srgbClr val="284C6A"/>
                </a:solidFill>
                <a:latin typeface="楷体" pitchFamily="49" charset="-122"/>
                <a:ea typeface="楷体" pitchFamily="49" charset="-122"/>
              </a:rPr>
            </a:br>
            <a:r>
              <a:rPr lang="zh-CN" altLang="zh-CN" sz="2800" b="1" dirty="0" smtClean="0">
                <a:solidFill>
                  <a:srgbClr val="284C6A"/>
                </a:solidFill>
                <a:latin typeface="楷体" pitchFamily="49" charset="-122"/>
                <a:ea typeface="楷体" pitchFamily="49" charset="-122"/>
              </a:rPr>
              <a:t>《公共机构节能“十二五”规划》</a:t>
            </a:r>
            <a:endParaRPr lang="en-US" altLang="zh-CN" sz="2800" b="1" dirty="0" smtClean="0">
              <a:solidFill>
                <a:srgbClr val="284C6A"/>
              </a:solidFill>
              <a:latin typeface="楷体" pitchFamily="49" charset="-122"/>
              <a:ea typeface="楷体" pitchFamily="49" charset="-122"/>
            </a:endParaRPr>
          </a:p>
          <a:p>
            <a:pPr>
              <a:lnSpc>
                <a:spcPts val="3500"/>
              </a:lnSpc>
              <a:spcBef>
                <a:spcPts val="600"/>
              </a:spcBef>
              <a:spcAft>
                <a:spcPts val="600"/>
              </a:spcAft>
              <a:defRPr/>
            </a:pPr>
            <a:r>
              <a:rPr lang="zh-CN" altLang="zh-CN" sz="2400" dirty="0" smtClean="0">
                <a:solidFill>
                  <a:srgbClr val="284C6A"/>
                </a:solidFill>
                <a:latin typeface="楷体" pitchFamily="49" charset="-122"/>
                <a:ea typeface="楷体" pitchFamily="49" charset="-122"/>
              </a:rPr>
              <a:t>《规划》将“</a:t>
            </a:r>
            <a:r>
              <a:rPr lang="zh-CN" altLang="zh-CN" sz="2400" dirty="0" smtClean="0">
                <a:solidFill>
                  <a:srgbClr val="FF0000"/>
                </a:solidFill>
                <a:latin typeface="楷体" pitchFamily="49" charset="-122"/>
                <a:ea typeface="楷体" pitchFamily="49" charset="-122"/>
              </a:rPr>
              <a:t>积极推广合同能源管理等方式</a:t>
            </a:r>
            <a:r>
              <a:rPr lang="zh-CN" altLang="zh-CN" sz="2400" dirty="0" smtClean="0">
                <a:solidFill>
                  <a:srgbClr val="284C6A"/>
                </a:solidFill>
                <a:latin typeface="楷体" pitchFamily="49" charset="-122"/>
                <a:ea typeface="楷体" pitchFamily="49" charset="-122"/>
              </a:rPr>
              <a:t>，广泛引入市场化手段，为公共机构节能提供有力支持和保障。”定位基本原则。</a:t>
            </a:r>
            <a:endParaRPr lang="en-US" altLang="zh-CN" sz="2400" dirty="0" smtClean="0">
              <a:solidFill>
                <a:srgbClr val="284C6A"/>
              </a:solidFill>
              <a:latin typeface="楷体" pitchFamily="49" charset="-122"/>
              <a:ea typeface="楷体" pitchFamily="49" charset="-122"/>
            </a:endParaRPr>
          </a:p>
          <a:p>
            <a:pPr>
              <a:lnSpc>
                <a:spcPts val="3500"/>
              </a:lnSpc>
              <a:spcBef>
                <a:spcPts val="600"/>
              </a:spcBef>
              <a:spcAft>
                <a:spcPts val="600"/>
              </a:spcAft>
              <a:defRPr/>
            </a:pPr>
            <a:r>
              <a:rPr lang="zh-CN" altLang="zh-CN" sz="2400" dirty="0" smtClean="0">
                <a:solidFill>
                  <a:srgbClr val="284C6A"/>
                </a:solidFill>
                <a:latin typeface="楷体" pitchFamily="49" charset="-122"/>
                <a:ea typeface="楷体" pitchFamily="49" charset="-122"/>
              </a:rPr>
              <a:t>提出：</a:t>
            </a:r>
            <a:r>
              <a:rPr lang="zh-CN" altLang="zh-CN" sz="2400" dirty="0" smtClean="0">
                <a:solidFill>
                  <a:srgbClr val="FF0000"/>
                </a:solidFill>
                <a:latin typeface="楷体" pitchFamily="49" charset="-122"/>
                <a:ea typeface="楷体" pitchFamily="49" charset="-122"/>
              </a:rPr>
              <a:t>加快推行合同能源管理</a:t>
            </a:r>
            <a:r>
              <a:rPr lang="zh-CN" altLang="zh-CN" sz="2400" dirty="0" smtClean="0">
                <a:solidFill>
                  <a:srgbClr val="284C6A"/>
                </a:solidFill>
                <a:latin typeface="楷体" pitchFamily="49" charset="-122"/>
                <a:ea typeface="楷体" pitchFamily="49" charset="-122"/>
              </a:rPr>
              <a:t>，完善公共机构实施合同能源管理的补贴政策和节约资金留成激励措施，带动社会资金投入公共机构节能领域，促进节能服务产业的发展。</a:t>
            </a:r>
            <a:endParaRPr lang="zh-CN" altLang="en-US" sz="2400" dirty="0" smtClean="0">
              <a:solidFill>
                <a:srgbClr val="284C6A"/>
              </a:solidFill>
              <a:latin typeface="楷体" pitchFamily="49" charset="-122"/>
              <a:ea typeface="楷体" pitchFamily="49" charset="-122"/>
            </a:endParaRPr>
          </a:p>
        </p:txBody>
      </p:sp>
      <p:sp>
        <p:nvSpPr>
          <p:cNvPr id="7" name="Rectangle 2"/>
          <p:cNvSpPr>
            <a:spLocks noGrp="1" noChangeArrowheads="1"/>
          </p:cNvSpPr>
          <p:nvPr>
            <p:ph type="title" idx="4294967295"/>
          </p:nvPr>
        </p:nvSpPr>
        <p:spPr>
          <a:xfrm>
            <a:off x="529208" y="112365"/>
            <a:ext cx="7283152" cy="868363"/>
          </a:xfrm>
        </p:spPr>
        <p:txBody>
          <a:bodyPr/>
          <a:lstStyle/>
          <a:p>
            <a:pPr eaLnBrk="1" hangingPunct="1"/>
            <a:r>
              <a:rPr lang="zh-CN" altLang="en-US" sz="4000" dirty="0" smtClean="0">
                <a:solidFill>
                  <a:srgbClr val="003399"/>
                </a:solidFill>
                <a:ea typeface="宋体" charset="-122"/>
              </a:rPr>
              <a:t>“十二五”规划</a:t>
            </a:r>
          </a:p>
        </p:txBody>
      </p:sp>
    </p:spTree>
    <p:extLst>
      <p:ext uri="{BB962C8B-B14F-4D97-AF65-F5344CB8AC3E}">
        <p14:creationId xmlns:p14="http://schemas.microsoft.com/office/powerpoint/2010/main" val="2877525220"/>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4294967295"/>
          </p:nvPr>
        </p:nvSpPr>
        <p:spPr bwMode="auto">
          <a:xfrm>
            <a:off x="3203575" y="4724400"/>
            <a:ext cx="3751263"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fld id="{A69E6C01-59D2-487B-AB13-526319EA04D3}" type="slidenum">
              <a:rPr lang="zh-CN" altLang="en-US" sz="1800" b="1">
                <a:solidFill>
                  <a:schemeClr val="bg1"/>
                </a:solidFill>
                <a:latin typeface="华文彩云" pitchFamily="2" charset="-122"/>
                <a:ea typeface="华文彩云" pitchFamily="2" charset="-122"/>
              </a:rPr>
              <a:pPr eaLnBrk="1" hangingPunct="1"/>
              <a:t>56</a:t>
            </a:fld>
            <a:endParaRPr lang="en-US" altLang="zh-CN" sz="1800" b="1">
              <a:solidFill>
                <a:schemeClr val="bg1"/>
              </a:solidFill>
              <a:latin typeface="华文彩云" pitchFamily="2" charset="-122"/>
              <a:ea typeface="华文彩云" pitchFamily="2" charset="-122"/>
            </a:endParaRPr>
          </a:p>
        </p:txBody>
      </p:sp>
      <p:sp>
        <p:nvSpPr>
          <p:cNvPr id="6" name="Rectangle 3"/>
          <p:cNvSpPr txBox="1">
            <a:spLocks noChangeArrowheads="1"/>
          </p:cNvSpPr>
          <p:nvPr/>
        </p:nvSpPr>
        <p:spPr bwMode="auto">
          <a:xfrm>
            <a:off x="323528" y="1367408"/>
            <a:ext cx="8435280" cy="458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spcBef>
                <a:spcPts val="600"/>
              </a:spcBef>
              <a:spcAft>
                <a:spcPts val="600"/>
              </a:spcAft>
              <a:defRPr/>
            </a:pPr>
            <a:r>
              <a:rPr lang="zh-CN" altLang="zh-CN" sz="2800" dirty="0">
                <a:solidFill>
                  <a:srgbClr val="284C6A"/>
                </a:solidFill>
                <a:latin typeface="楷体" pitchFamily="49" charset="-122"/>
                <a:ea typeface="楷体" pitchFamily="49" charset="-122"/>
              </a:rPr>
              <a:t>《国民经济和社会发展第十二个五年规划纲要》 </a:t>
            </a:r>
            <a:endParaRPr lang="en-US" altLang="zh-CN" sz="2800" dirty="0" smtClean="0">
              <a:solidFill>
                <a:srgbClr val="284C6A"/>
              </a:solidFill>
              <a:latin typeface="楷体" pitchFamily="49" charset="-122"/>
              <a:ea typeface="楷体" pitchFamily="49" charset="-122"/>
            </a:endParaRPr>
          </a:p>
          <a:p>
            <a:pPr>
              <a:lnSpc>
                <a:spcPct val="150000"/>
              </a:lnSpc>
              <a:spcBef>
                <a:spcPts val="600"/>
              </a:spcBef>
              <a:spcAft>
                <a:spcPts val="600"/>
              </a:spcAft>
              <a:defRPr/>
            </a:pPr>
            <a:r>
              <a:rPr lang="zh-CN" altLang="zh-CN" sz="2400" dirty="0" smtClean="0">
                <a:solidFill>
                  <a:srgbClr val="284C6A"/>
                </a:solidFill>
                <a:latin typeface="楷体" pitchFamily="49" charset="-122"/>
                <a:ea typeface="楷体" pitchFamily="49" charset="-122"/>
              </a:rPr>
              <a:t>《纲要》</a:t>
            </a:r>
            <a:r>
              <a:rPr lang="zh-CN" altLang="zh-CN" sz="2400" dirty="0">
                <a:solidFill>
                  <a:srgbClr val="284C6A"/>
                </a:solidFill>
                <a:latin typeface="楷体" pitchFamily="49" charset="-122"/>
                <a:ea typeface="楷体" pitchFamily="49" charset="-122"/>
              </a:rPr>
              <a:t>提出：“到</a:t>
            </a:r>
            <a:r>
              <a:rPr lang="en-US" altLang="zh-CN" sz="2400" dirty="0">
                <a:solidFill>
                  <a:srgbClr val="284C6A"/>
                </a:solidFill>
                <a:latin typeface="楷体" pitchFamily="49" charset="-122"/>
                <a:ea typeface="楷体" pitchFamily="49" charset="-122"/>
              </a:rPr>
              <a:t>2015</a:t>
            </a:r>
            <a:r>
              <a:rPr lang="zh-CN" altLang="zh-CN" sz="2400" dirty="0">
                <a:solidFill>
                  <a:srgbClr val="284C6A"/>
                </a:solidFill>
                <a:latin typeface="楷体" pitchFamily="49" charset="-122"/>
                <a:ea typeface="楷体" pitchFamily="49" charset="-122"/>
              </a:rPr>
              <a:t>年，服务业增加值和战略性新兴产业增加值占国内生产总值比重分别达到</a:t>
            </a:r>
            <a:r>
              <a:rPr lang="en-US" altLang="zh-CN" sz="2400" dirty="0">
                <a:solidFill>
                  <a:srgbClr val="284C6A"/>
                </a:solidFill>
                <a:latin typeface="楷体" pitchFamily="49" charset="-122"/>
                <a:ea typeface="楷体" pitchFamily="49" charset="-122"/>
              </a:rPr>
              <a:t>47%</a:t>
            </a:r>
            <a:r>
              <a:rPr lang="zh-CN" altLang="zh-CN" sz="2400" dirty="0">
                <a:solidFill>
                  <a:srgbClr val="284C6A"/>
                </a:solidFill>
                <a:latin typeface="楷体" pitchFamily="49" charset="-122"/>
                <a:ea typeface="楷体" pitchFamily="49" charset="-122"/>
              </a:rPr>
              <a:t>和</a:t>
            </a:r>
            <a:r>
              <a:rPr lang="en-US" altLang="zh-CN" sz="2400" dirty="0">
                <a:solidFill>
                  <a:srgbClr val="284C6A"/>
                </a:solidFill>
                <a:latin typeface="楷体" pitchFamily="49" charset="-122"/>
                <a:ea typeface="楷体" pitchFamily="49" charset="-122"/>
              </a:rPr>
              <a:t>8%</a:t>
            </a:r>
            <a:r>
              <a:rPr lang="zh-CN" altLang="zh-CN" sz="2400" dirty="0">
                <a:solidFill>
                  <a:srgbClr val="284C6A"/>
                </a:solidFill>
                <a:latin typeface="楷体" pitchFamily="49" charset="-122"/>
                <a:ea typeface="楷体" pitchFamily="49" charset="-122"/>
              </a:rPr>
              <a:t>左右”。</a:t>
            </a:r>
          </a:p>
          <a:p>
            <a:pPr>
              <a:lnSpc>
                <a:spcPct val="150000"/>
              </a:lnSpc>
              <a:spcBef>
                <a:spcPts val="600"/>
              </a:spcBef>
              <a:spcAft>
                <a:spcPts val="600"/>
              </a:spcAft>
            </a:pPr>
            <a:r>
              <a:rPr lang="zh-CN" altLang="zh-CN" sz="2400" dirty="0">
                <a:solidFill>
                  <a:srgbClr val="284C6A"/>
                </a:solidFill>
                <a:latin typeface="楷体" pitchFamily="49" charset="-122"/>
                <a:ea typeface="楷体" pitchFamily="49" charset="-122"/>
              </a:rPr>
              <a:t>节能服务产业既属于国家重点支持的科技服务业</a:t>
            </a:r>
            <a:r>
              <a:rPr lang="en-US" altLang="zh-CN" sz="2400" dirty="0">
                <a:solidFill>
                  <a:srgbClr val="284C6A"/>
                </a:solidFill>
                <a:latin typeface="楷体" pitchFamily="49" charset="-122"/>
                <a:ea typeface="楷体" pitchFamily="49" charset="-122"/>
              </a:rPr>
              <a:t>,</a:t>
            </a:r>
            <a:r>
              <a:rPr lang="zh-CN" altLang="zh-CN" sz="2400" dirty="0">
                <a:solidFill>
                  <a:srgbClr val="284C6A"/>
                </a:solidFill>
                <a:latin typeface="楷体" pitchFamily="49" charset="-122"/>
                <a:ea typeface="楷体" pitchFamily="49" charset="-122"/>
              </a:rPr>
              <a:t>又作为战略性新兴产业之节能环保产业的组成部分，发展前景将非常广阔。</a:t>
            </a:r>
          </a:p>
          <a:p>
            <a:pPr>
              <a:lnSpc>
                <a:spcPts val="3500"/>
              </a:lnSpc>
              <a:spcBef>
                <a:spcPts val="600"/>
              </a:spcBef>
              <a:spcAft>
                <a:spcPts val="600"/>
              </a:spcAft>
              <a:defRPr/>
            </a:pPr>
            <a:endParaRPr lang="zh-CN" altLang="en-US" sz="2400" dirty="0">
              <a:solidFill>
                <a:srgbClr val="284C6A"/>
              </a:solidFill>
              <a:latin typeface="楷体" pitchFamily="49" charset="-122"/>
              <a:ea typeface="楷体" pitchFamily="49" charset="-122"/>
            </a:endParaRPr>
          </a:p>
        </p:txBody>
      </p:sp>
      <p:sp>
        <p:nvSpPr>
          <p:cNvPr id="7" name="Rectangle 2"/>
          <p:cNvSpPr>
            <a:spLocks noGrp="1" noChangeArrowheads="1"/>
          </p:cNvSpPr>
          <p:nvPr>
            <p:ph type="title" idx="4294967295"/>
          </p:nvPr>
        </p:nvSpPr>
        <p:spPr>
          <a:xfrm>
            <a:off x="529208" y="112365"/>
            <a:ext cx="7283152" cy="868363"/>
          </a:xfrm>
        </p:spPr>
        <p:txBody>
          <a:bodyPr/>
          <a:lstStyle/>
          <a:p>
            <a:pPr eaLnBrk="1" hangingPunct="1"/>
            <a:r>
              <a:rPr lang="zh-CN" altLang="en-US" sz="4000" dirty="0" smtClean="0">
                <a:solidFill>
                  <a:srgbClr val="003399"/>
                </a:solidFill>
                <a:ea typeface="宋体" charset="-122"/>
              </a:rPr>
              <a:t>“十二五”规划刚要</a:t>
            </a:r>
          </a:p>
        </p:txBody>
      </p:sp>
    </p:spTree>
    <p:extLst>
      <p:ext uri="{BB962C8B-B14F-4D97-AF65-F5344CB8AC3E}">
        <p14:creationId xmlns:p14="http://schemas.microsoft.com/office/powerpoint/2010/main" val="164729762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ftr" sz="quarter" idx="11"/>
          </p:nvPr>
        </p:nvSpPr>
        <p:spPr>
          <a:xfrm>
            <a:off x="6705600" y="6453188"/>
            <a:ext cx="2286000" cy="168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284C6A"/>
                </a:solidFill>
                <a:latin typeface="Arial" charset="0"/>
                <a:ea typeface="宋体" charset="-122"/>
              </a:defRPr>
            </a:lvl1pPr>
            <a:lvl2pPr marL="742950" indent="-285750" eaLnBrk="0" hangingPunct="0">
              <a:defRPr sz="2800">
                <a:solidFill>
                  <a:srgbClr val="284C6A"/>
                </a:solidFill>
                <a:latin typeface="Arial" charset="0"/>
                <a:ea typeface="宋体" charset="-122"/>
              </a:defRPr>
            </a:lvl2pPr>
            <a:lvl3pPr marL="1143000" indent="-228600" eaLnBrk="0" hangingPunct="0">
              <a:defRPr sz="2800">
                <a:solidFill>
                  <a:srgbClr val="284C6A"/>
                </a:solidFill>
                <a:latin typeface="Arial" charset="0"/>
                <a:ea typeface="宋体" charset="-122"/>
              </a:defRPr>
            </a:lvl3pPr>
            <a:lvl4pPr marL="1600200" indent="-228600" eaLnBrk="0" hangingPunct="0">
              <a:defRPr sz="2800">
                <a:solidFill>
                  <a:srgbClr val="284C6A"/>
                </a:solidFill>
                <a:latin typeface="Arial" charset="0"/>
                <a:ea typeface="宋体" charset="-122"/>
              </a:defRPr>
            </a:lvl4pPr>
            <a:lvl5pPr marL="2057400" indent="-228600" eaLnBrk="0" hangingPunct="0">
              <a:defRPr sz="2800">
                <a:solidFill>
                  <a:srgbClr val="284C6A"/>
                </a:solidFill>
                <a:latin typeface="Arial" charset="0"/>
                <a:ea typeface="宋体" charset="-122"/>
              </a:defRPr>
            </a:lvl5pPr>
            <a:lvl6pPr marL="2514600" indent="-228600" eaLnBrk="0" fontAlgn="base" hangingPunct="0">
              <a:spcBef>
                <a:spcPct val="0"/>
              </a:spcBef>
              <a:spcAft>
                <a:spcPct val="0"/>
              </a:spcAft>
              <a:defRPr sz="2800">
                <a:solidFill>
                  <a:srgbClr val="284C6A"/>
                </a:solidFill>
                <a:latin typeface="Arial" charset="0"/>
                <a:ea typeface="宋体" charset="-122"/>
              </a:defRPr>
            </a:lvl6pPr>
            <a:lvl7pPr marL="2971800" indent="-228600" eaLnBrk="0" fontAlgn="base" hangingPunct="0">
              <a:spcBef>
                <a:spcPct val="0"/>
              </a:spcBef>
              <a:spcAft>
                <a:spcPct val="0"/>
              </a:spcAft>
              <a:defRPr sz="2800">
                <a:solidFill>
                  <a:srgbClr val="284C6A"/>
                </a:solidFill>
                <a:latin typeface="Arial" charset="0"/>
                <a:ea typeface="宋体" charset="-122"/>
              </a:defRPr>
            </a:lvl7pPr>
            <a:lvl8pPr marL="3429000" indent="-228600" eaLnBrk="0" fontAlgn="base" hangingPunct="0">
              <a:spcBef>
                <a:spcPct val="0"/>
              </a:spcBef>
              <a:spcAft>
                <a:spcPct val="0"/>
              </a:spcAft>
              <a:defRPr sz="2800">
                <a:solidFill>
                  <a:srgbClr val="284C6A"/>
                </a:solidFill>
                <a:latin typeface="Arial" charset="0"/>
                <a:ea typeface="宋体" charset="-122"/>
              </a:defRPr>
            </a:lvl8pPr>
            <a:lvl9pPr marL="3886200" indent="-228600" eaLnBrk="0" fontAlgn="base" hangingPunct="0">
              <a:spcBef>
                <a:spcPct val="0"/>
              </a:spcBef>
              <a:spcAft>
                <a:spcPct val="0"/>
              </a:spcAft>
              <a:defRPr sz="2800">
                <a:solidFill>
                  <a:srgbClr val="284C6A"/>
                </a:solidFill>
                <a:latin typeface="Arial" charset="0"/>
                <a:ea typeface="宋体" charset="-122"/>
              </a:defRPr>
            </a:lvl9pPr>
          </a:lstStyle>
          <a:p>
            <a:pPr eaLnBrk="1" hangingPunct="1"/>
            <a:r>
              <a:rPr lang="en-US" altLang="zh-CN" sz="1600" smtClean="0">
                <a:solidFill>
                  <a:schemeClr val="bg1"/>
                </a:solidFill>
              </a:rPr>
              <a:t>www.emca.cn</a:t>
            </a:r>
          </a:p>
        </p:txBody>
      </p:sp>
      <p:sp>
        <p:nvSpPr>
          <p:cNvPr id="35842" name="WordArt 2"/>
          <p:cNvSpPr>
            <a:spLocks noChangeArrowheads="1" noChangeShapeType="1" noTextEdit="1"/>
          </p:cNvSpPr>
          <p:nvPr/>
        </p:nvSpPr>
        <p:spPr bwMode="gray">
          <a:xfrm>
            <a:off x="457200" y="2963416"/>
            <a:ext cx="4495800" cy="609600"/>
          </a:xfrm>
          <a:prstGeom prst="rect">
            <a:avLst/>
          </a:prstGeom>
        </p:spPr>
        <p:txBody>
          <a:bodyPr wrap="none" fromWordArt="1">
            <a:prstTxWarp prst="textDeflate">
              <a:avLst>
                <a:gd name="adj" fmla="val 0"/>
              </a:avLst>
            </a:prstTxWarp>
          </a:bodyPr>
          <a:lstStyle/>
          <a:p>
            <a:pPr algn="ctr">
              <a:defRPr/>
            </a:pPr>
            <a:r>
              <a:rPr lang="en-US" altLang="zh-CN" sz="3600" b="1" kern="10" dirty="0">
                <a:ln w="19050">
                  <a:solidFill>
                    <a:srgbClr val="FFFFFF"/>
                  </a:solidFill>
                  <a:round/>
                  <a:headEnd/>
                  <a:tailEnd/>
                </a:ln>
                <a:solidFill>
                  <a:srgbClr val="FF0000"/>
                </a:solidFill>
                <a:effectLst>
                  <a:outerShdw dist="53882" dir="2700000" algn="ctr" rotWithShape="0">
                    <a:schemeClr val="tx1">
                      <a:alpha val="50000"/>
                    </a:schemeClr>
                  </a:outerShdw>
                </a:effectLst>
                <a:latin typeface="Arial"/>
                <a:ea typeface="+mn-ea"/>
                <a:cs typeface="Arial"/>
              </a:rPr>
              <a:t>Thank</a:t>
            </a:r>
            <a:r>
              <a:rPr lang="en-US" altLang="zh-CN" sz="3600" b="1" kern="10" dirty="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ea typeface="+mn-ea"/>
                <a:cs typeface="Arial"/>
              </a:rPr>
              <a:t> </a:t>
            </a:r>
            <a:r>
              <a:rPr lang="en-US" altLang="zh-CN" sz="3600" b="1" kern="10" dirty="0">
                <a:ln w="19050">
                  <a:solidFill>
                    <a:srgbClr val="FFFFFF"/>
                  </a:solidFill>
                  <a:round/>
                  <a:headEnd/>
                  <a:tailEnd/>
                </a:ln>
                <a:solidFill>
                  <a:srgbClr val="FF0000"/>
                </a:solidFill>
                <a:effectLst>
                  <a:outerShdw dist="53882" dir="2700000" algn="ctr" rotWithShape="0">
                    <a:schemeClr val="tx1">
                      <a:alpha val="50000"/>
                    </a:schemeClr>
                  </a:outerShdw>
                </a:effectLst>
                <a:latin typeface="Arial"/>
                <a:ea typeface="+mn-ea"/>
                <a:cs typeface="Arial"/>
              </a:rPr>
              <a:t>You !</a:t>
            </a:r>
            <a:endParaRPr lang="zh-CN" altLang="en-US" sz="3600" b="1" kern="10" dirty="0">
              <a:ln w="19050">
                <a:solidFill>
                  <a:srgbClr val="FFFFFF"/>
                </a:solidFill>
                <a:round/>
                <a:headEnd/>
                <a:tailEnd/>
              </a:ln>
              <a:solidFill>
                <a:srgbClr val="FF0000"/>
              </a:solidFill>
              <a:effectLst>
                <a:outerShdw dist="53882" dir="2700000" algn="ctr" rotWithShape="0">
                  <a:schemeClr val="tx1">
                    <a:alpha val="50000"/>
                  </a:schemeClr>
                </a:outerShdw>
              </a:effectLst>
              <a:latin typeface="Arial"/>
              <a:ea typeface="+mn-ea"/>
              <a:cs typeface="Arial"/>
            </a:endParaRPr>
          </a:p>
        </p:txBody>
      </p:sp>
      <p:sp>
        <p:nvSpPr>
          <p:cNvPr id="94212" name="Rectangle 3"/>
          <p:cNvSpPr>
            <a:spLocks noGrp="1" noChangeArrowheads="1"/>
          </p:cNvSpPr>
          <p:nvPr>
            <p:ph type="subTitle" idx="1"/>
          </p:nvPr>
        </p:nvSpPr>
        <p:spPr bwMode="black">
          <a:xfrm>
            <a:off x="323850" y="4797152"/>
            <a:ext cx="4681538" cy="1447800"/>
          </a:xfrm>
        </p:spPr>
        <p:txBody>
          <a:bodyPr/>
          <a:lstStyle/>
          <a:p>
            <a:pPr eaLnBrk="1" hangingPunct="1"/>
            <a:r>
              <a:rPr lang="zh-CN" altLang="en-US" sz="2000" dirty="0" smtClean="0">
                <a:ea typeface="宋体" charset="-122"/>
              </a:rPr>
              <a:t>孙小亮</a:t>
            </a:r>
            <a:endParaRPr lang="en-US" altLang="zh-CN" sz="2000" dirty="0" smtClean="0">
              <a:ea typeface="宋体" charset="-122"/>
            </a:endParaRPr>
          </a:p>
          <a:p>
            <a:pPr eaLnBrk="1" hangingPunct="1"/>
            <a:r>
              <a:rPr lang="zh-CN" altLang="en-US" sz="2000" dirty="0" smtClean="0">
                <a:ea typeface="宋体" charset="-122"/>
              </a:rPr>
              <a:t>中国节能协会节能服务产业委员会</a:t>
            </a:r>
            <a:endParaRPr lang="en-US" altLang="zh-CN" sz="2000" dirty="0" smtClean="0">
              <a:ea typeface="宋体" charset="-122"/>
            </a:endParaRPr>
          </a:p>
          <a:p>
            <a:pPr eaLnBrk="1" hangingPunct="1"/>
            <a:r>
              <a:rPr lang="zh-CN" altLang="en-US" sz="1400" dirty="0" smtClean="0">
                <a:ea typeface="宋体" charset="-122"/>
              </a:rPr>
              <a:t>电话：</a:t>
            </a:r>
            <a:r>
              <a:rPr lang="en-US" altLang="zh-CN" sz="1400" dirty="0" smtClean="0">
                <a:ea typeface="宋体" charset="-122"/>
              </a:rPr>
              <a:t>010-68565906</a:t>
            </a:r>
            <a:r>
              <a:rPr lang="zh-CN" altLang="en-US" sz="1400" dirty="0" smtClean="0">
                <a:ea typeface="宋体" charset="-122"/>
              </a:rPr>
              <a:t>，</a:t>
            </a:r>
            <a:r>
              <a:rPr lang="en-US" altLang="zh-CN" sz="1400" dirty="0" smtClean="0">
                <a:ea typeface="宋体" charset="-122"/>
              </a:rPr>
              <a:t>13811685665</a:t>
            </a:r>
          </a:p>
          <a:p>
            <a:pPr eaLnBrk="1" hangingPunct="1"/>
            <a:r>
              <a:rPr lang="zh-CN" altLang="en-US" sz="1400" dirty="0" smtClean="0">
                <a:ea typeface="宋体" charset="-122"/>
              </a:rPr>
              <a:t>传真：</a:t>
            </a:r>
            <a:r>
              <a:rPr lang="en-US" altLang="zh-CN" sz="1400" dirty="0" smtClean="0">
                <a:ea typeface="宋体" charset="-122"/>
              </a:rPr>
              <a:t>010-63600459</a:t>
            </a:r>
          </a:p>
          <a:p>
            <a:pPr eaLnBrk="1" hangingPunct="1"/>
            <a:r>
              <a:rPr lang="zh-CN" altLang="en-US" sz="1400" dirty="0" smtClean="0">
                <a:ea typeface="宋体" charset="-122"/>
              </a:rPr>
              <a:t>地址：北京市复兴门外大街</a:t>
            </a:r>
            <a:r>
              <a:rPr lang="en-US" altLang="zh-CN" sz="1400" dirty="0" smtClean="0">
                <a:ea typeface="宋体" charset="-122"/>
              </a:rPr>
              <a:t>A2</a:t>
            </a:r>
            <a:r>
              <a:rPr lang="zh-CN" altLang="en-US" sz="1400" dirty="0" smtClean="0">
                <a:ea typeface="宋体" charset="-122"/>
              </a:rPr>
              <a:t>号中化大厦</a:t>
            </a:r>
            <a:r>
              <a:rPr lang="en-US" altLang="zh-CN" sz="1400" dirty="0" smtClean="0">
                <a:ea typeface="宋体" charset="-122"/>
              </a:rPr>
              <a:t>520</a:t>
            </a:r>
            <a:r>
              <a:rPr lang="zh-CN" altLang="en-US" sz="1400" dirty="0" smtClean="0">
                <a:ea typeface="宋体" charset="-122"/>
              </a:rPr>
              <a:t>室</a:t>
            </a:r>
          </a:p>
          <a:p>
            <a:pPr eaLnBrk="1" hangingPunct="1"/>
            <a:r>
              <a:rPr lang="zh-CN" altLang="en-US" sz="1400" dirty="0" smtClean="0">
                <a:ea typeface="宋体" charset="-122"/>
              </a:rPr>
              <a:t>邮编：</a:t>
            </a:r>
            <a:r>
              <a:rPr lang="en-US" altLang="zh-CN" sz="1400" dirty="0" smtClean="0">
                <a:ea typeface="宋体" charset="-122"/>
              </a:rPr>
              <a:t>100045</a:t>
            </a:r>
          </a:p>
          <a:p>
            <a:pPr eaLnBrk="1" hangingPunct="1"/>
            <a:endParaRPr lang="en-US" altLang="zh-CN" dirty="0" smtClean="0">
              <a:ea typeface="宋体" charset="-122"/>
            </a:endParaRPr>
          </a:p>
          <a:p>
            <a:pPr eaLnBrk="1" hangingPunct="1"/>
            <a:endParaRPr lang="en-US" altLang="zh-CN" dirty="0" smtClean="0">
              <a:ea typeface="宋体"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457200" y="1768475"/>
            <a:ext cx="8229600" cy="868363"/>
          </a:xfrm>
        </p:spPr>
        <p:txBody>
          <a:bodyPr/>
          <a:lstStyle/>
          <a:p>
            <a:r>
              <a:rPr lang="zh-CN" altLang="en-US" sz="4400" smtClean="0">
                <a:solidFill>
                  <a:srgbClr val="003399"/>
                </a:solidFill>
                <a:ea typeface="宋体" charset="-122"/>
              </a:rPr>
              <a:t>合同能源管理技术通则</a:t>
            </a:r>
          </a:p>
        </p:txBody>
      </p:sp>
      <p:sp>
        <p:nvSpPr>
          <p:cNvPr id="26627" name="内容占位符 2"/>
          <p:cNvSpPr>
            <a:spLocks noGrp="1"/>
          </p:cNvSpPr>
          <p:nvPr>
            <p:ph idx="1"/>
          </p:nvPr>
        </p:nvSpPr>
        <p:spPr>
          <a:xfrm>
            <a:off x="2700338" y="3500438"/>
            <a:ext cx="3024187" cy="504825"/>
          </a:xfrm>
        </p:spPr>
        <p:txBody>
          <a:bodyPr/>
          <a:lstStyle/>
          <a:p>
            <a:pPr marL="0" indent="0">
              <a:buFont typeface="Wingdings" pitchFamily="2" charset="2"/>
              <a:buNone/>
            </a:pPr>
            <a:r>
              <a:rPr lang="en-US" altLang="zh-CN" sz="2400" smtClean="0">
                <a:solidFill>
                  <a:srgbClr val="284C6A"/>
                </a:solidFill>
                <a:ea typeface="楷体_GB2312" pitchFamily="49" charset="-122"/>
              </a:rPr>
              <a:t>GB/T 24915—2010</a:t>
            </a:r>
          </a:p>
        </p:txBody>
      </p:sp>
      <p:graphicFrame>
        <p:nvGraphicFramePr>
          <p:cNvPr id="6" name="表格 5"/>
          <p:cNvGraphicFramePr>
            <a:graphicFrameLocks noGrp="1"/>
          </p:cNvGraphicFramePr>
          <p:nvPr/>
        </p:nvGraphicFramePr>
        <p:xfrm>
          <a:off x="2268538" y="4076700"/>
          <a:ext cx="4535487" cy="777912"/>
        </p:xfrm>
        <a:graphic>
          <a:graphicData uri="http://schemas.openxmlformats.org/drawingml/2006/table">
            <a:tbl>
              <a:tblPr firstRow="1" bandRow="1">
                <a:tableStyleId>{5C22544A-7EE6-4342-B048-85BDC9FD1C3A}</a:tableStyleId>
              </a:tblPr>
              <a:tblGrid>
                <a:gridCol w="3401615"/>
                <a:gridCol w="1133872"/>
              </a:tblGrid>
              <a:tr h="365677">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CN" altLang="zh-CN" sz="1800" b="0" dirty="0" smtClean="0">
                          <a:solidFill>
                            <a:srgbClr val="284C6A"/>
                          </a:solidFill>
                          <a:latin typeface="楷体_GB2312" pitchFamily="49" charset="-122"/>
                          <a:ea typeface="楷体_GB2312" pitchFamily="49" charset="-122"/>
                          <a:cs typeface="+mn-cs"/>
                        </a:rPr>
                        <a:t>国家质量监督检验检疫总局</a:t>
                      </a:r>
                    </a:p>
                  </a:txBody>
                  <a:tcPr marL="91420" marR="91420" marT="45697" marB="45697" anchor="ctr">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kern="1200" dirty="0" smtClean="0">
                          <a:solidFill>
                            <a:srgbClr val="284C6A"/>
                          </a:solidFill>
                          <a:latin typeface="楷体_GB2312" pitchFamily="49" charset="-122"/>
                          <a:ea typeface="楷体_GB2312" pitchFamily="49" charset="-122"/>
                          <a:cs typeface="+mn-cs"/>
                        </a:rPr>
                        <a:t>发布</a:t>
                      </a:r>
                      <a:endParaRPr lang="zh-CN" altLang="en-US" sz="1800" b="0" kern="1200" dirty="0">
                        <a:solidFill>
                          <a:srgbClr val="284C6A"/>
                        </a:solidFill>
                        <a:latin typeface="楷体_GB2312" pitchFamily="49" charset="-122"/>
                        <a:ea typeface="楷体_GB2312" pitchFamily="49" charset="-122"/>
                        <a:cs typeface="+mn-cs"/>
                      </a:endParaRPr>
                    </a:p>
                  </a:txBody>
                  <a:tcPr marL="91420" marR="91420" marT="45697" marB="45697" anchor="ctr">
                    <a:solidFill>
                      <a:schemeClr val="bg1"/>
                    </a:solidFill>
                  </a:tcPr>
                </a:tc>
              </a:tr>
              <a:tr h="412198">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CN" altLang="zh-CN" sz="1800" b="0" kern="1200" dirty="0" smtClean="0">
                          <a:solidFill>
                            <a:srgbClr val="284C6A"/>
                          </a:solidFill>
                          <a:latin typeface="楷体_GB2312" pitchFamily="49" charset="-122"/>
                          <a:ea typeface="楷体_GB2312" pitchFamily="49" charset="-122"/>
                          <a:cs typeface="+mn-cs"/>
                        </a:rPr>
                        <a:t>国家标准化管理委员会</a:t>
                      </a:r>
                    </a:p>
                  </a:txBody>
                  <a:tcPr marL="91420" marR="91420" marT="45697" marB="45697" anchor="ctr">
                    <a:solidFill>
                      <a:schemeClr val="bg1"/>
                    </a:solidFill>
                  </a:tcPr>
                </a:tc>
                <a:tc vMerge="1">
                  <a:txBody>
                    <a:bodyPr/>
                    <a:lstStyle/>
                    <a:p>
                      <a:endParaRPr lang="zh-CN" altLang="en-US" dirty="0"/>
                    </a:p>
                  </a:txBody>
                  <a:tcPr>
                    <a:solidFill>
                      <a:schemeClr val="bg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CN" altLang="en-US" sz="4400" smtClean="0">
                <a:solidFill>
                  <a:srgbClr val="003399"/>
                </a:solidFill>
                <a:ea typeface="宋体" charset="-122"/>
              </a:rPr>
              <a:t>合同能源管理技术通则</a:t>
            </a:r>
          </a:p>
        </p:txBody>
      </p:sp>
      <p:sp>
        <p:nvSpPr>
          <p:cNvPr id="27651" name="Rectangle 3"/>
          <p:cNvSpPr>
            <a:spLocks noGrp="1" noChangeArrowheads="1"/>
          </p:cNvSpPr>
          <p:nvPr>
            <p:ph type="body" idx="1"/>
          </p:nvPr>
        </p:nvSpPr>
        <p:spPr>
          <a:xfrm>
            <a:off x="601663" y="1557338"/>
            <a:ext cx="8147050" cy="4403725"/>
          </a:xfrm>
        </p:spPr>
        <p:txBody>
          <a:bodyPr/>
          <a:lstStyle/>
          <a:p>
            <a:pPr eaLnBrk="1" hangingPunct="1">
              <a:lnSpc>
                <a:spcPct val="120000"/>
              </a:lnSpc>
              <a:spcAft>
                <a:spcPct val="10000"/>
              </a:spcAft>
            </a:pPr>
            <a:r>
              <a:rPr lang="zh-CN" altLang="en-US" sz="2800" b="1" smtClean="0">
                <a:solidFill>
                  <a:schemeClr val="accent2"/>
                </a:solidFill>
                <a:ea typeface="楷体_GB2312" pitchFamily="49" charset="-122"/>
              </a:rPr>
              <a:t>标准起草单位</a:t>
            </a:r>
            <a:r>
              <a:rPr lang="zh-CN" altLang="en-US" sz="2800" smtClean="0">
                <a:solidFill>
                  <a:srgbClr val="284C6A"/>
                </a:solidFill>
                <a:latin typeface="楷体_GB2312" pitchFamily="49" charset="-122"/>
                <a:ea typeface="楷体_GB2312" pitchFamily="49" charset="-122"/>
              </a:rPr>
              <a:t>：中国标准化研究院、中国节能协会节能服务产业委员会、节能服务公司、律师事务所、节能量审核机构等。</a:t>
            </a:r>
            <a:endParaRPr lang="en-US" altLang="zh-CN" sz="2800" smtClean="0">
              <a:solidFill>
                <a:srgbClr val="284C6A"/>
              </a:solidFill>
              <a:latin typeface="楷体_GB2312" pitchFamily="49" charset="-122"/>
              <a:ea typeface="楷体_GB2312" pitchFamily="49" charset="-122"/>
            </a:endParaRPr>
          </a:p>
          <a:p>
            <a:pPr eaLnBrk="1" hangingPunct="1">
              <a:lnSpc>
                <a:spcPct val="120000"/>
              </a:lnSpc>
              <a:spcAft>
                <a:spcPct val="10000"/>
              </a:spcAft>
            </a:pPr>
            <a:r>
              <a:rPr lang="zh-CN" altLang="en-US" sz="2800" b="1" smtClean="0">
                <a:solidFill>
                  <a:schemeClr val="accent2"/>
                </a:solidFill>
                <a:ea typeface="楷体_GB2312" pitchFamily="49" charset="-122"/>
              </a:rPr>
              <a:t>发布时间</a:t>
            </a:r>
            <a:r>
              <a:rPr lang="zh-CN" altLang="en-US" sz="2800" smtClean="0">
                <a:solidFill>
                  <a:srgbClr val="284C6A"/>
                </a:solidFill>
                <a:latin typeface="楷体_GB2312" pitchFamily="49" charset="-122"/>
                <a:ea typeface="楷体_GB2312" pitchFamily="49" charset="-122"/>
              </a:rPr>
              <a:t>：</a:t>
            </a:r>
            <a:r>
              <a:rPr lang="en-US" altLang="zh-CN" sz="2800" smtClean="0">
                <a:solidFill>
                  <a:srgbClr val="284C6A"/>
                </a:solidFill>
                <a:latin typeface="楷体_GB2312" pitchFamily="49" charset="-122"/>
                <a:ea typeface="楷体_GB2312" pitchFamily="49" charset="-122"/>
              </a:rPr>
              <a:t>2010</a:t>
            </a:r>
            <a:r>
              <a:rPr lang="zh-CN" altLang="en-US" sz="2800" smtClean="0">
                <a:solidFill>
                  <a:srgbClr val="284C6A"/>
                </a:solidFill>
                <a:latin typeface="楷体_GB2312" pitchFamily="49" charset="-122"/>
                <a:ea typeface="楷体_GB2312" pitchFamily="49" charset="-122"/>
              </a:rPr>
              <a:t>年</a:t>
            </a:r>
            <a:r>
              <a:rPr lang="en-US" altLang="zh-CN" sz="2800" smtClean="0">
                <a:solidFill>
                  <a:srgbClr val="284C6A"/>
                </a:solidFill>
                <a:latin typeface="楷体_GB2312" pitchFamily="49" charset="-122"/>
                <a:ea typeface="楷体_GB2312" pitchFamily="49" charset="-122"/>
              </a:rPr>
              <a:t>8</a:t>
            </a:r>
            <a:r>
              <a:rPr lang="zh-CN" altLang="en-US" sz="2800" smtClean="0">
                <a:solidFill>
                  <a:srgbClr val="284C6A"/>
                </a:solidFill>
                <a:latin typeface="楷体_GB2312" pitchFamily="49" charset="-122"/>
                <a:ea typeface="楷体_GB2312" pitchFamily="49" charset="-122"/>
              </a:rPr>
              <a:t>月</a:t>
            </a:r>
            <a:r>
              <a:rPr lang="en-US" altLang="zh-CN" sz="2800" smtClean="0">
                <a:solidFill>
                  <a:srgbClr val="284C6A"/>
                </a:solidFill>
                <a:latin typeface="楷体_GB2312" pitchFamily="49" charset="-122"/>
                <a:ea typeface="楷体_GB2312" pitchFamily="49" charset="-122"/>
              </a:rPr>
              <a:t>9</a:t>
            </a:r>
            <a:r>
              <a:rPr lang="zh-CN" altLang="en-US" sz="2800" smtClean="0">
                <a:solidFill>
                  <a:srgbClr val="284C6A"/>
                </a:solidFill>
                <a:latin typeface="楷体_GB2312" pitchFamily="49" charset="-122"/>
                <a:ea typeface="楷体_GB2312" pitchFamily="49" charset="-122"/>
              </a:rPr>
              <a:t>日</a:t>
            </a:r>
          </a:p>
          <a:p>
            <a:pPr eaLnBrk="1" hangingPunct="1">
              <a:lnSpc>
                <a:spcPct val="120000"/>
              </a:lnSpc>
              <a:spcAft>
                <a:spcPct val="10000"/>
              </a:spcAft>
            </a:pPr>
            <a:r>
              <a:rPr lang="zh-CN" altLang="en-US" sz="2800" b="1" smtClean="0">
                <a:solidFill>
                  <a:schemeClr val="accent2"/>
                </a:solidFill>
                <a:ea typeface="楷体_GB2312" pitchFamily="49" charset="-122"/>
              </a:rPr>
              <a:t>实施时间</a:t>
            </a:r>
            <a:r>
              <a:rPr lang="zh-CN" altLang="en-US" sz="2800" smtClean="0">
                <a:solidFill>
                  <a:srgbClr val="284C6A"/>
                </a:solidFill>
                <a:latin typeface="楷体_GB2312" pitchFamily="49" charset="-122"/>
                <a:ea typeface="楷体_GB2312" pitchFamily="49" charset="-122"/>
              </a:rPr>
              <a:t>：</a:t>
            </a:r>
            <a:r>
              <a:rPr lang="en-US" altLang="zh-CN" sz="2800" smtClean="0">
                <a:solidFill>
                  <a:srgbClr val="284C6A"/>
                </a:solidFill>
                <a:latin typeface="楷体_GB2312" pitchFamily="49" charset="-122"/>
                <a:ea typeface="楷体_GB2312" pitchFamily="49" charset="-122"/>
              </a:rPr>
              <a:t>2011</a:t>
            </a:r>
            <a:r>
              <a:rPr lang="zh-CN" altLang="en-US" sz="2800" smtClean="0">
                <a:solidFill>
                  <a:srgbClr val="284C6A"/>
                </a:solidFill>
                <a:latin typeface="楷体_GB2312" pitchFamily="49" charset="-122"/>
                <a:ea typeface="楷体_GB2312" pitchFamily="49" charset="-122"/>
              </a:rPr>
              <a:t>年</a:t>
            </a:r>
            <a:r>
              <a:rPr lang="en-US" altLang="zh-CN" sz="2800" smtClean="0">
                <a:solidFill>
                  <a:srgbClr val="284C6A"/>
                </a:solidFill>
                <a:latin typeface="楷体_GB2312" pitchFamily="49" charset="-122"/>
                <a:ea typeface="楷体_GB2312" pitchFamily="49" charset="-122"/>
              </a:rPr>
              <a:t>1</a:t>
            </a:r>
            <a:r>
              <a:rPr lang="zh-CN" altLang="en-US" sz="2800" smtClean="0">
                <a:solidFill>
                  <a:srgbClr val="284C6A"/>
                </a:solidFill>
                <a:latin typeface="楷体_GB2312" pitchFamily="49" charset="-122"/>
                <a:ea typeface="楷体_GB2312" pitchFamily="49" charset="-122"/>
              </a:rPr>
              <a:t>月</a:t>
            </a:r>
            <a:r>
              <a:rPr lang="en-US" altLang="zh-CN" sz="2800" smtClean="0">
                <a:solidFill>
                  <a:srgbClr val="284C6A"/>
                </a:solidFill>
                <a:latin typeface="楷体_GB2312" pitchFamily="49" charset="-122"/>
                <a:ea typeface="楷体_GB2312" pitchFamily="49" charset="-122"/>
              </a:rPr>
              <a:t>1</a:t>
            </a:r>
            <a:r>
              <a:rPr lang="zh-CN" altLang="en-US" sz="2800" smtClean="0">
                <a:solidFill>
                  <a:srgbClr val="284C6A"/>
                </a:solidFill>
                <a:latin typeface="楷体_GB2312" pitchFamily="49" charset="-122"/>
                <a:ea typeface="楷体_GB2312" pitchFamily="49" charset="-122"/>
              </a:rPr>
              <a:t>月</a:t>
            </a:r>
          </a:p>
          <a:p>
            <a:pPr eaLnBrk="1" hangingPunct="1">
              <a:lnSpc>
                <a:spcPct val="120000"/>
              </a:lnSpc>
              <a:spcAft>
                <a:spcPct val="10000"/>
              </a:spcAft>
            </a:pPr>
            <a:r>
              <a:rPr lang="en-US" altLang="zh-CN" sz="2800" smtClean="0">
                <a:solidFill>
                  <a:srgbClr val="284C6A"/>
                </a:solidFill>
                <a:latin typeface="楷体_GB2312" pitchFamily="49" charset="-122"/>
                <a:ea typeface="楷体_GB2312" pitchFamily="49" charset="-122"/>
              </a:rPr>
              <a:t>《</a:t>
            </a:r>
            <a:r>
              <a:rPr lang="zh-CN" altLang="en-US" sz="2800" smtClean="0">
                <a:solidFill>
                  <a:srgbClr val="284C6A"/>
                </a:solidFill>
                <a:latin typeface="楷体_GB2312" pitchFamily="49" charset="-122"/>
                <a:ea typeface="楷体_GB2312" pitchFamily="49" charset="-122"/>
              </a:rPr>
              <a:t>通则</a:t>
            </a:r>
            <a:r>
              <a:rPr lang="en-US" altLang="zh-CN" sz="2800" smtClean="0">
                <a:solidFill>
                  <a:srgbClr val="284C6A"/>
                </a:solidFill>
                <a:latin typeface="楷体_GB2312" pitchFamily="49" charset="-122"/>
                <a:ea typeface="楷体_GB2312" pitchFamily="49" charset="-122"/>
              </a:rPr>
              <a:t>》</a:t>
            </a:r>
            <a:r>
              <a:rPr lang="zh-CN" altLang="en-US" sz="2800" smtClean="0">
                <a:solidFill>
                  <a:srgbClr val="284C6A"/>
                </a:solidFill>
                <a:latin typeface="楷体_GB2312" pitchFamily="49" charset="-122"/>
                <a:ea typeface="楷体_GB2312" pitchFamily="49" charset="-122"/>
              </a:rPr>
              <a:t>分范围、规范性引用文件、术语和定义、技术要求、合同文本 五个部分。</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CN" altLang="en-US" sz="4400" smtClean="0">
                <a:solidFill>
                  <a:srgbClr val="003399"/>
                </a:solidFill>
                <a:ea typeface="宋体" charset="-122"/>
              </a:rPr>
              <a:t>合同能源管理技术通则</a:t>
            </a:r>
          </a:p>
        </p:txBody>
      </p:sp>
      <p:sp>
        <p:nvSpPr>
          <p:cNvPr id="28675" name="Rectangle 3"/>
          <p:cNvSpPr>
            <a:spLocks noGrp="1" noChangeArrowheads="1"/>
          </p:cNvSpPr>
          <p:nvPr>
            <p:ph type="body" idx="1"/>
          </p:nvPr>
        </p:nvSpPr>
        <p:spPr>
          <a:xfrm>
            <a:off x="457200" y="1268413"/>
            <a:ext cx="8229600" cy="5029200"/>
          </a:xfrm>
        </p:spPr>
        <p:txBody>
          <a:bodyPr/>
          <a:lstStyle/>
          <a:p>
            <a:pPr eaLnBrk="1" hangingPunct="1">
              <a:lnSpc>
                <a:spcPct val="105000"/>
              </a:lnSpc>
            </a:pPr>
            <a:r>
              <a:rPr lang="zh-CN" altLang="en-US" sz="1800" b="1" smtClean="0">
                <a:solidFill>
                  <a:srgbClr val="284C6A"/>
                </a:solidFill>
                <a:latin typeface="楷体_GB2312" pitchFamily="49" charset="-122"/>
                <a:ea typeface="楷体_GB2312" pitchFamily="49" charset="-122"/>
              </a:rPr>
              <a:t>合同能源管理 </a:t>
            </a:r>
            <a:r>
              <a:rPr lang="en-US" altLang="zh-CN" sz="1800" b="1" smtClean="0">
                <a:solidFill>
                  <a:srgbClr val="284C6A"/>
                </a:solidFill>
                <a:latin typeface="楷体_GB2312" pitchFamily="49" charset="-122"/>
                <a:ea typeface="楷体_GB2312" pitchFamily="49" charset="-122"/>
              </a:rPr>
              <a:t>energy performance contracting; EPC </a:t>
            </a:r>
          </a:p>
          <a:p>
            <a:pPr eaLnBrk="1" hangingPunct="1">
              <a:lnSpc>
                <a:spcPct val="105000"/>
              </a:lnSpc>
            </a:pPr>
            <a:r>
              <a:rPr lang="zh-CN" altLang="en-US" sz="1800" smtClean="0">
                <a:solidFill>
                  <a:srgbClr val="284C6A"/>
                </a:solidFill>
                <a:latin typeface="楷体_GB2312" pitchFamily="49" charset="-122"/>
                <a:ea typeface="楷体_GB2312" pitchFamily="49" charset="-122"/>
              </a:rPr>
              <a:t>节能服务公司与用能单位以契约形式约定节能项目的节能目标，节能服务公司为实现节能目标向用能单位提供必要的服务，用能单位以节能效益支付节能服务公司的投入及其合理利润的节能服务机制。 </a:t>
            </a:r>
          </a:p>
          <a:p>
            <a:pPr eaLnBrk="1" hangingPunct="1">
              <a:lnSpc>
                <a:spcPct val="105000"/>
              </a:lnSpc>
            </a:pPr>
            <a:r>
              <a:rPr lang="zh-CN" altLang="en-US" sz="1800" b="1" smtClean="0">
                <a:solidFill>
                  <a:srgbClr val="284C6A"/>
                </a:solidFill>
                <a:latin typeface="楷体_GB2312" pitchFamily="49" charset="-122"/>
                <a:ea typeface="楷体_GB2312" pitchFamily="49" charset="-122"/>
              </a:rPr>
              <a:t>合同能源管理项目 </a:t>
            </a:r>
            <a:r>
              <a:rPr lang="en-US" altLang="zh-CN" sz="1800" b="1" smtClean="0">
                <a:solidFill>
                  <a:srgbClr val="284C6A"/>
                </a:solidFill>
                <a:latin typeface="楷体_GB2312" pitchFamily="49" charset="-122"/>
                <a:ea typeface="楷体_GB2312" pitchFamily="49" charset="-122"/>
              </a:rPr>
              <a:t>energy performance contracting project</a:t>
            </a:r>
            <a:r>
              <a:rPr lang="en-US" altLang="zh-CN" sz="1800" smtClean="0">
                <a:solidFill>
                  <a:srgbClr val="284C6A"/>
                </a:solidFill>
                <a:latin typeface="楷体_GB2312" pitchFamily="49" charset="-122"/>
                <a:ea typeface="楷体_GB2312" pitchFamily="49" charset="-122"/>
              </a:rPr>
              <a:t> </a:t>
            </a:r>
          </a:p>
          <a:p>
            <a:pPr eaLnBrk="1" hangingPunct="1">
              <a:lnSpc>
                <a:spcPct val="105000"/>
              </a:lnSpc>
            </a:pPr>
            <a:r>
              <a:rPr lang="zh-CN" altLang="en-US" sz="1800" smtClean="0">
                <a:solidFill>
                  <a:srgbClr val="284C6A"/>
                </a:solidFill>
                <a:latin typeface="楷体_GB2312" pitchFamily="49" charset="-122"/>
                <a:ea typeface="楷体_GB2312" pitchFamily="49" charset="-122"/>
              </a:rPr>
              <a:t>以合同能源管理机制实施的节能项目。 </a:t>
            </a:r>
          </a:p>
          <a:p>
            <a:pPr eaLnBrk="1" hangingPunct="1">
              <a:lnSpc>
                <a:spcPct val="105000"/>
              </a:lnSpc>
            </a:pPr>
            <a:r>
              <a:rPr lang="zh-CN" altLang="en-US" sz="1800" b="1" smtClean="0">
                <a:solidFill>
                  <a:srgbClr val="284C6A"/>
                </a:solidFill>
                <a:latin typeface="楷体_GB2312" pitchFamily="49" charset="-122"/>
                <a:ea typeface="楷体_GB2312" pitchFamily="49" charset="-122"/>
              </a:rPr>
              <a:t>节能服务公司 </a:t>
            </a:r>
            <a:r>
              <a:rPr lang="en-US" altLang="zh-CN" sz="1800" b="1" smtClean="0">
                <a:solidFill>
                  <a:srgbClr val="284C6A"/>
                </a:solidFill>
                <a:latin typeface="楷体_GB2312" pitchFamily="49" charset="-122"/>
                <a:ea typeface="楷体_GB2312" pitchFamily="49" charset="-122"/>
              </a:rPr>
              <a:t>energy services company; ESCO </a:t>
            </a:r>
          </a:p>
          <a:p>
            <a:pPr eaLnBrk="1" hangingPunct="1">
              <a:lnSpc>
                <a:spcPct val="105000"/>
              </a:lnSpc>
            </a:pPr>
            <a:r>
              <a:rPr lang="zh-CN" altLang="en-US" sz="1800" smtClean="0">
                <a:solidFill>
                  <a:srgbClr val="284C6A"/>
                </a:solidFill>
                <a:latin typeface="楷体_GB2312" pitchFamily="49" charset="-122"/>
                <a:ea typeface="楷体_GB2312" pitchFamily="49" charset="-122"/>
              </a:rPr>
              <a:t>提供用能状况诊断、节能项目设计、融资、改造（施工、设备安装、调试）、运行管理等服务的专业化公司。 </a:t>
            </a:r>
          </a:p>
          <a:p>
            <a:pPr eaLnBrk="1" hangingPunct="1">
              <a:lnSpc>
                <a:spcPct val="105000"/>
              </a:lnSpc>
            </a:pPr>
            <a:r>
              <a:rPr lang="zh-CN" altLang="en-US" sz="1800" b="1" smtClean="0">
                <a:solidFill>
                  <a:srgbClr val="284C6A"/>
                </a:solidFill>
                <a:latin typeface="楷体_GB2312" pitchFamily="49" charset="-122"/>
                <a:ea typeface="楷体_GB2312" pitchFamily="49" charset="-122"/>
              </a:rPr>
              <a:t>能耗基准 </a:t>
            </a:r>
            <a:r>
              <a:rPr lang="en-US" altLang="zh-CN" sz="1800" b="1" smtClean="0">
                <a:solidFill>
                  <a:srgbClr val="284C6A"/>
                </a:solidFill>
                <a:latin typeface="楷体_GB2312" pitchFamily="49" charset="-122"/>
                <a:ea typeface="楷体_GB2312" pitchFamily="49" charset="-122"/>
              </a:rPr>
              <a:t>energy consumption baseline</a:t>
            </a:r>
            <a:r>
              <a:rPr lang="en-US" altLang="zh-CN" sz="1800" smtClean="0">
                <a:solidFill>
                  <a:srgbClr val="284C6A"/>
                </a:solidFill>
                <a:latin typeface="楷体_GB2312" pitchFamily="49" charset="-122"/>
                <a:ea typeface="楷体_GB2312" pitchFamily="49" charset="-122"/>
              </a:rPr>
              <a:t> </a:t>
            </a:r>
          </a:p>
          <a:p>
            <a:pPr eaLnBrk="1" hangingPunct="1">
              <a:lnSpc>
                <a:spcPct val="105000"/>
              </a:lnSpc>
            </a:pPr>
            <a:r>
              <a:rPr lang="zh-CN" altLang="en-US" sz="1800" smtClean="0">
                <a:solidFill>
                  <a:srgbClr val="284C6A"/>
                </a:solidFill>
                <a:latin typeface="楷体_GB2312" pitchFamily="49" charset="-122"/>
                <a:ea typeface="楷体_GB2312" pitchFamily="49" charset="-122"/>
              </a:rPr>
              <a:t>由用能单位和节能服务公司共同确认的，用能单位或用能设备、环节在实施合同能源管理项目前某一时间段内的能源消耗状况。 </a:t>
            </a:r>
          </a:p>
          <a:p>
            <a:pPr eaLnBrk="1" hangingPunct="1">
              <a:lnSpc>
                <a:spcPct val="105000"/>
              </a:lnSpc>
            </a:pPr>
            <a:r>
              <a:rPr lang="zh-CN" altLang="en-US" sz="1800" b="1" smtClean="0">
                <a:solidFill>
                  <a:srgbClr val="284C6A"/>
                </a:solidFill>
                <a:latin typeface="楷体_GB2312" pitchFamily="49" charset="-122"/>
                <a:ea typeface="楷体_GB2312" pitchFamily="49" charset="-122"/>
              </a:rPr>
              <a:t>项目节能量 </a:t>
            </a:r>
            <a:r>
              <a:rPr lang="en-US" altLang="zh-CN" sz="1800" b="1" smtClean="0">
                <a:solidFill>
                  <a:srgbClr val="284C6A"/>
                </a:solidFill>
                <a:latin typeface="楷体_GB2312" pitchFamily="49" charset="-122"/>
                <a:ea typeface="楷体_GB2312" pitchFamily="49" charset="-122"/>
              </a:rPr>
              <a:t>project energy savings</a:t>
            </a:r>
            <a:r>
              <a:rPr lang="en-US" altLang="zh-CN" sz="1800" smtClean="0">
                <a:solidFill>
                  <a:srgbClr val="284C6A"/>
                </a:solidFill>
                <a:latin typeface="楷体_GB2312" pitchFamily="49" charset="-122"/>
                <a:ea typeface="楷体_GB2312" pitchFamily="49" charset="-122"/>
              </a:rPr>
              <a:t> </a:t>
            </a:r>
          </a:p>
          <a:p>
            <a:pPr eaLnBrk="1" hangingPunct="1">
              <a:lnSpc>
                <a:spcPct val="105000"/>
              </a:lnSpc>
            </a:pPr>
            <a:r>
              <a:rPr lang="zh-CN" altLang="en-US" sz="1800" smtClean="0">
                <a:solidFill>
                  <a:srgbClr val="284C6A"/>
                </a:solidFill>
                <a:latin typeface="楷体_GB2312" pitchFamily="49" charset="-122"/>
                <a:ea typeface="楷体_GB2312" pitchFamily="49" charset="-122"/>
              </a:rPr>
              <a:t>在满足同等需求或达到同等目标的前提下，通过合同能源管理项目实施，用能单位或用能设备、环节的能源消耗相对于能耗基准的减少量。</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457200" y="1768475"/>
            <a:ext cx="8229600" cy="868363"/>
          </a:xfrm>
        </p:spPr>
        <p:txBody>
          <a:bodyPr/>
          <a:lstStyle/>
          <a:p>
            <a:r>
              <a:rPr lang="zh-CN" altLang="en-US" sz="4400" smtClean="0">
                <a:solidFill>
                  <a:srgbClr val="003399"/>
                </a:solidFill>
                <a:ea typeface="宋体" charset="-122"/>
              </a:rPr>
              <a:t>中国节能服务产业发展现状</a:t>
            </a:r>
          </a:p>
        </p:txBody>
      </p:sp>
      <p:sp>
        <p:nvSpPr>
          <p:cNvPr id="50179" name="内容占位符 2"/>
          <p:cNvSpPr>
            <a:spLocks noGrp="1"/>
          </p:cNvSpPr>
          <p:nvPr>
            <p:ph idx="1"/>
          </p:nvPr>
        </p:nvSpPr>
        <p:spPr>
          <a:xfrm>
            <a:off x="2700338" y="2924175"/>
            <a:ext cx="3887787" cy="2449513"/>
          </a:xfrm>
        </p:spPr>
        <p:txBody>
          <a:bodyPr/>
          <a:lstStyle/>
          <a:p>
            <a:pPr>
              <a:lnSpc>
                <a:spcPts val="2200"/>
              </a:lnSpc>
              <a:spcBef>
                <a:spcPts val="600"/>
              </a:spcBef>
              <a:spcAft>
                <a:spcPts val="600"/>
              </a:spcAft>
            </a:pPr>
            <a:r>
              <a:rPr lang="zh-CN" altLang="en-US" sz="2000" smtClean="0">
                <a:solidFill>
                  <a:srgbClr val="284C6A"/>
                </a:solidFill>
                <a:latin typeface="楷体_GB2312" pitchFamily="49" charset="-122"/>
                <a:ea typeface="楷体_GB2312" pitchFamily="49" charset="-122"/>
              </a:rPr>
              <a:t>节能服务公司数量</a:t>
            </a:r>
            <a:endParaRPr lang="en-US" altLang="zh-CN" sz="2000" smtClean="0">
              <a:solidFill>
                <a:srgbClr val="284C6A"/>
              </a:solidFill>
              <a:latin typeface="楷体_GB2312" pitchFamily="49" charset="-122"/>
              <a:ea typeface="楷体_GB2312" pitchFamily="49" charset="-122"/>
            </a:endParaRPr>
          </a:p>
          <a:p>
            <a:pPr>
              <a:lnSpc>
                <a:spcPts val="2200"/>
              </a:lnSpc>
              <a:spcBef>
                <a:spcPts val="600"/>
              </a:spcBef>
              <a:spcAft>
                <a:spcPts val="600"/>
              </a:spcAft>
            </a:pPr>
            <a:r>
              <a:rPr lang="zh-CN" altLang="en-US" sz="2000" smtClean="0">
                <a:solidFill>
                  <a:srgbClr val="284C6A"/>
                </a:solidFill>
                <a:latin typeface="楷体_GB2312" pitchFamily="49" charset="-122"/>
                <a:ea typeface="楷体_GB2312" pitchFamily="49" charset="-122"/>
              </a:rPr>
              <a:t>节能服务公司类型</a:t>
            </a:r>
            <a:endParaRPr lang="en-US" altLang="zh-CN" sz="2000" smtClean="0">
              <a:solidFill>
                <a:srgbClr val="284C6A"/>
              </a:solidFill>
              <a:latin typeface="楷体_GB2312" pitchFamily="49" charset="-122"/>
              <a:ea typeface="楷体_GB2312" pitchFamily="49" charset="-122"/>
            </a:endParaRPr>
          </a:p>
          <a:p>
            <a:pPr>
              <a:lnSpc>
                <a:spcPts val="2200"/>
              </a:lnSpc>
              <a:spcBef>
                <a:spcPts val="600"/>
              </a:spcBef>
              <a:spcAft>
                <a:spcPts val="600"/>
              </a:spcAft>
            </a:pPr>
            <a:r>
              <a:rPr lang="zh-CN" altLang="en-US" sz="2000" smtClean="0">
                <a:solidFill>
                  <a:srgbClr val="284C6A"/>
                </a:solidFill>
                <a:latin typeface="楷体_GB2312" pitchFamily="49" charset="-122"/>
                <a:ea typeface="楷体_GB2312" pitchFamily="49" charset="-122"/>
              </a:rPr>
              <a:t>产业从业人员</a:t>
            </a:r>
            <a:endParaRPr lang="en-US" altLang="zh-CN" sz="2000" smtClean="0">
              <a:solidFill>
                <a:srgbClr val="284C6A"/>
              </a:solidFill>
              <a:latin typeface="楷体_GB2312" pitchFamily="49" charset="-122"/>
              <a:ea typeface="楷体_GB2312" pitchFamily="49" charset="-122"/>
            </a:endParaRPr>
          </a:p>
          <a:p>
            <a:pPr>
              <a:lnSpc>
                <a:spcPts val="2200"/>
              </a:lnSpc>
              <a:spcBef>
                <a:spcPts val="600"/>
              </a:spcBef>
              <a:spcAft>
                <a:spcPts val="600"/>
              </a:spcAft>
            </a:pPr>
            <a:r>
              <a:rPr lang="zh-CN" altLang="en-US" sz="2000" smtClean="0">
                <a:solidFill>
                  <a:srgbClr val="284C6A"/>
                </a:solidFill>
                <a:latin typeface="楷体_GB2312" pitchFamily="49" charset="-122"/>
                <a:ea typeface="楷体_GB2312" pitchFamily="49" charset="-122"/>
              </a:rPr>
              <a:t>产业总产值</a:t>
            </a:r>
            <a:endParaRPr lang="en-US" altLang="zh-CN" sz="2000" smtClean="0">
              <a:solidFill>
                <a:srgbClr val="284C6A"/>
              </a:solidFill>
              <a:latin typeface="楷体_GB2312" pitchFamily="49" charset="-122"/>
              <a:ea typeface="楷体_GB2312" pitchFamily="49" charset="-122"/>
            </a:endParaRPr>
          </a:p>
          <a:p>
            <a:pPr>
              <a:lnSpc>
                <a:spcPts val="2200"/>
              </a:lnSpc>
              <a:spcBef>
                <a:spcPts val="600"/>
              </a:spcBef>
              <a:spcAft>
                <a:spcPts val="600"/>
              </a:spcAft>
            </a:pPr>
            <a:r>
              <a:rPr lang="zh-CN" altLang="en-US" sz="2000" smtClean="0">
                <a:solidFill>
                  <a:srgbClr val="284C6A"/>
                </a:solidFill>
                <a:latin typeface="楷体_GB2312" pitchFamily="49" charset="-122"/>
                <a:ea typeface="楷体_GB2312" pitchFamily="49" charset="-122"/>
              </a:rPr>
              <a:t>合同能源投资</a:t>
            </a:r>
            <a:endParaRPr lang="en-US" altLang="zh-CN" sz="2000" smtClean="0">
              <a:solidFill>
                <a:srgbClr val="284C6A"/>
              </a:solidFill>
              <a:latin typeface="楷体_GB2312" pitchFamily="49" charset="-122"/>
              <a:ea typeface="楷体_GB2312" pitchFamily="49" charset="-122"/>
            </a:endParaRPr>
          </a:p>
          <a:p>
            <a:pPr>
              <a:lnSpc>
                <a:spcPts val="2200"/>
              </a:lnSpc>
              <a:spcBef>
                <a:spcPts val="600"/>
              </a:spcBef>
              <a:spcAft>
                <a:spcPts val="600"/>
              </a:spcAft>
            </a:pPr>
            <a:r>
              <a:rPr lang="zh-CN" altLang="en-US" sz="2000" smtClean="0">
                <a:solidFill>
                  <a:srgbClr val="284C6A"/>
                </a:solidFill>
                <a:latin typeface="楷体_GB2312" pitchFamily="49" charset="-122"/>
                <a:ea typeface="楷体_GB2312" pitchFamily="49" charset="-122"/>
              </a:rPr>
              <a:t>节能减排情况</a:t>
            </a:r>
            <a:endParaRPr lang="en-US" altLang="zh-CN" sz="2000" smtClean="0">
              <a:solidFill>
                <a:srgbClr val="284C6A"/>
              </a:solidFill>
              <a:ea typeface="楷体_GB2312" pitchFamily="49" charset="-122"/>
            </a:endParaRPr>
          </a:p>
        </p:txBody>
      </p:sp>
    </p:spTree>
  </p:cSld>
  <p:clrMapOvr>
    <a:masterClrMapping/>
  </p:clrMapOvr>
</p:sld>
</file>

<file path=ppt/theme/theme1.xml><?xml version="1.0" encoding="utf-8"?>
<a:theme xmlns:a="http://schemas.openxmlformats.org/drawingml/2006/main" name="合同能源管理与中国节能服务产业2012-新">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合同能源管理与中国节能服务产业2012-新</Template>
  <TotalTime>226</TotalTime>
  <Words>3765</Words>
  <Application>Microsoft Office PowerPoint</Application>
  <PresentationFormat>全屏显示(4:3)</PresentationFormat>
  <Paragraphs>353</Paragraphs>
  <Slides>57</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57</vt:i4>
      </vt:variant>
    </vt:vector>
  </HeadingPairs>
  <TitlesOfParts>
    <vt:vector size="60" baseType="lpstr">
      <vt:lpstr>合同能源管理与中国节能服务产业2012-新</vt:lpstr>
      <vt:lpstr>工作表</vt:lpstr>
      <vt:lpstr>Microsoft Excel 97-2003 Worksheet</vt:lpstr>
      <vt:lpstr>合同能源管理与中国节能服务产业</vt:lpstr>
      <vt:lpstr>主要内容</vt:lpstr>
      <vt:lpstr>合同能源管理</vt:lpstr>
      <vt:lpstr>合同能源管理</vt:lpstr>
      <vt:lpstr>合同能源管理的基本类型</vt:lpstr>
      <vt:lpstr>合同能源管理技术通则</vt:lpstr>
      <vt:lpstr>合同能源管理技术通则</vt:lpstr>
      <vt:lpstr>合同能源管理技术通则</vt:lpstr>
      <vt:lpstr>中国节能服务产业发展现状</vt:lpstr>
      <vt:lpstr>备案节能服务公司变化</vt:lpstr>
      <vt:lpstr>节能服务公司类型</vt:lpstr>
      <vt:lpstr>节能服务公司从业人员变化</vt:lpstr>
      <vt:lpstr>节能服务产业总产值变化</vt:lpstr>
      <vt:lpstr>合同能源管理投资变化</vt:lpstr>
      <vt:lpstr>合同能源管理项目</vt:lpstr>
      <vt:lpstr>中国节能服务产业相关政策</vt:lpstr>
      <vt:lpstr>中国节能服务产业相关政策</vt:lpstr>
      <vt:lpstr>国务院办公厅转发发展改革委等部门关于加快推行合同能源管理促进节能服务产业发展意见的通知</vt:lpstr>
      <vt:lpstr>重要意义</vt:lpstr>
      <vt:lpstr>发展目标 </vt:lpstr>
      <vt:lpstr>合同能源管理项目财政奖励资金管理暂行办法</vt:lpstr>
      <vt:lpstr>合同能源管理财政奖励</vt:lpstr>
      <vt:lpstr>合同能源管理财政奖励</vt:lpstr>
      <vt:lpstr>支持合同能源管理的条件</vt:lpstr>
      <vt:lpstr>节支持能服务公司的条件</vt:lpstr>
      <vt:lpstr>支持方式和奖励标注</vt:lpstr>
      <vt:lpstr>关于财政奖励合同能源管理项目有关事项的补充通知 </vt:lpstr>
      <vt:lpstr>财政奖励补充通知</vt:lpstr>
      <vt:lpstr>财政奖励补充通知</vt:lpstr>
      <vt:lpstr>财政奖励补充通知</vt:lpstr>
      <vt:lpstr>不同地区奖励标准</vt:lpstr>
      <vt:lpstr>奖励项目实施期限要求</vt:lpstr>
      <vt:lpstr>地方节能主管部门</vt:lpstr>
      <vt:lpstr>关于促进节能服务产业发展增值税 营业税和企业所得税政策问题的通知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工信部能服务公司推荐</vt:lpstr>
      <vt:lpstr>PowerPoint 演示文稿</vt:lpstr>
      <vt:lpstr>第三批推荐公司的基本条件</vt:lpstr>
      <vt:lpstr>工业和信息化部公告</vt:lpstr>
      <vt:lpstr>“十二五”节能减排规划</vt:lpstr>
      <vt:lpstr>“十二五”节能环保产业发展规划</vt:lpstr>
      <vt:lpstr>“十二五”节能环保产业发展规划</vt:lpstr>
      <vt:lpstr>“十二五”规划</vt:lpstr>
      <vt:lpstr>“十二五”规划</vt:lpstr>
      <vt:lpstr>“十二五”规划</vt:lpstr>
      <vt:lpstr>“十二五”规划</vt:lpstr>
      <vt:lpstr>“十二五”规划</vt:lpstr>
      <vt:lpstr>“十二五”规划刚要</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合同能源管理与中国节能服务产业</dc:title>
  <dc:creator>SXL</dc:creator>
  <cp:lastModifiedBy>b</cp:lastModifiedBy>
  <cp:revision>21</cp:revision>
  <dcterms:created xsi:type="dcterms:W3CDTF">2012-07-02T09:53:06Z</dcterms:created>
  <dcterms:modified xsi:type="dcterms:W3CDTF">2013-05-17T08:40:04Z</dcterms:modified>
</cp:coreProperties>
</file>