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1" r:id="rId3"/>
    <p:sldId id="257" r:id="rId4"/>
    <p:sldId id="264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6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3" r:id="rId21"/>
    <p:sldId id="289" r:id="rId22"/>
    <p:sldId id="283" r:id="rId23"/>
    <p:sldId id="284" r:id="rId24"/>
    <p:sldId id="285" r:id="rId25"/>
    <p:sldId id="286" r:id="rId26"/>
    <p:sldId id="287" r:id="rId27"/>
    <p:sldId id="288" r:id="rId28"/>
    <p:sldId id="290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C20813"/>
    <a:srgbClr val="F9AE1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市场规模（亿元）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5123</c:v>
                </c:pt>
                <c:pt idx="1">
                  <c:v>6690</c:v>
                </c:pt>
                <c:pt idx="2">
                  <c:v>7630</c:v>
                </c:pt>
                <c:pt idx="3">
                  <c:v>8400</c:v>
                </c:pt>
                <c:pt idx="4">
                  <c:v>11052</c:v>
                </c:pt>
                <c:pt idx="5">
                  <c:v>15516</c:v>
                </c:pt>
                <c:pt idx="6">
                  <c:v>18071</c:v>
                </c:pt>
                <c:pt idx="7">
                  <c:v>21000</c:v>
                </c:pt>
                <c:pt idx="8">
                  <c:v>23940</c:v>
                </c:pt>
                <c:pt idx="9">
                  <c:v>25829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29824"/>
        <c:axId val="22168320"/>
      </c:barChart>
      <c:catAx>
        <c:axId val="220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2168320"/>
        <c:crosses val="autoZero"/>
        <c:auto val="1"/>
        <c:lblAlgn val="ctr"/>
        <c:lblOffset val="100"/>
        <c:noMultiLvlLbl val="0"/>
      </c:catAx>
      <c:valAx>
        <c:axId val="2216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202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2013年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新闻服务</c:v>
                </c:pt>
                <c:pt idx="1">
                  <c:v>出版服务</c:v>
                </c:pt>
                <c:pt idx="2">
                  <c:v>影视制作</c:v>
                </c:pt>
                <c:pt idx="3">
                  <c:v>演艺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10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2004年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新闻服务</c:v>
                </c:pt>
                <c:pt idx="1">
                  <c:v>出版服务</c:v>
                </c:pt>
                <c:pt idx="2">
                  <c:v>影视制作</c:v>
                </c:pt>
                <c:pt idx="3">
                  <c:v>演艺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2318464"/>
        <c:axId val="22340736"/>
      </c:barChart>
      <c:catAx>
        <c:axId val="223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2340736"/>
        <c:crosses val="autoZero"/>
        <c:auto val="1"/>
        <c:lblAlgn val="ctr"/>
        <c:lblOffset val="100"/>
        <c:noMultiLvlLbl val="0"/>
      </c:catAx>
      <c:valAx>
        <c:axId val="22340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318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海外出口（亿元）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18.2</c:v>
                </c:pt>
                <c:pt idx="1">
                  <c:v>30.8</c:v>
                </c:pt>
                <c:pt idx="2">
                  <c:v>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867136"/>
        <c:axId val="103868672"/>
      </c:barChart>
      <c:catAx>
        <c:axId val="1038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3868672"/>
        <c:crosses val="autoZero"/>
        <c:auto val="1"/>
        <c:lblAlgn val="ctr"/>
        <c:lblOffset val="100"/>
        <c:noMultiLvlLbl val="0"/>
      </c:catAx>
      <c:valAx>
        <c:axId val="103868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86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中国GDP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en-US" dirty="0" smtClean="0"/>
                      <a:t>3%</a:t>
                    </a:r>
                    <a:endParaRPr lang="en-US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文化产业占比</c:v>
                </c:pt>
                <c:pt idx="1">
                  <c:v>其他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25782899189178"/>
          <c:y val="0.83634266629806597"/>
          <c:w val="0.64897395501871624"/>
          <c:h val="0.12813366967374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美国GDP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84337797960198E-2"/>
                  <c:y val="-5.1560593720702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文化产业占比</c:v>
                </c:pt>
                <c:pt idx="1">
                  <c:v>其他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52520591509568"/>
          <c:y val="0.83634266629806597"/>
          <c:w val="0.61170657809551232"/>
          <c:h val="0.12813366967374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总量前十排名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GDP总量（十亿美元）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9.1665625782158477E-17"/>
                  <c:y val="-4.260480339423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5.4224295229024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5.809745917395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美国</c:v>
                </c:pt>
                <c:pt idx="1">
                  <c:v>中国</c:v>
                </c:pt>
                <c:pt idx="2">
                  <c:v>日本</c:v>
                </c:pt>
                <c:pt idx="3">
                  <c:v>德国</c:v>
                </c:pt>
                <c:pt idx="4">
                  <c:v>法国</c:v>
                </c:pt>
                <c:pt idx="5">
                  <c:v>英国</c:v>
                </c:pt>
                <c:pt idx="6">
                  <c:v>巴西</c:v>
                </c:pt>
                <c:pt idx="7">
                  <c:v>印度</c:v>
                </c:pt>
                <c:pt idx="8">
                  <c:v>俄罗斯</c:v>
                </c:pt>
                <c:pt idx="9">
                  <c:v>意大利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16197.96</c:v>
                </c:pt>
                <c:pt idx="1">
                  <c:v>10382.66</c:v>
                </c:pt>
                <c:pt idx="2">
                  <c:v>4817.5200000000004</c:v>
                </c:pt>
                <c:pt idx="3">
                  <c:v>3373.3</c:v>
                </c:pt>
                <c:pt idx="4">
                  <c:v>2565.62</c:v>
                </c:pt>
                <c:pt idx="5">
                  <c:v>2532.0500000000002</c:v>
                </c:pt>
                <c:pt idx="6">
                  <c:v>2503.87</c:v>
                </c:pt>
                <c:pt idx="7">
                  <c:v>2117.2800000000002</c:v>
                </c:pt>
                <c:pt idx="8">
                  <c:v>2109.02</c:v>
                </c:pt>
                <c:pt idx="9">
                  <c:v>1953.82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061440"/>
        <c:axId val="108062976"/>
      </c:barChart>
      <c:catAx>
        <c:axId val="1080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8062976"/>
        <c:crosses val="autoZero"/>
        <c:auto val="1"/>
        <c:lblAlgn val="ctr"/>
        <c:lblOffset val="100"/>
        <c:noMultiLvlLbl val="0"/>
      </c:catAx>
      <c:valAx>
        <c:axId val="10806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80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11835-A3A3-438B-B239-233DAC74638C}" type="doc">
      <dgm:prSet loTypeId="urn:microsoft.com/office/officeart/2005/8/layout/radial5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CN" altLang="en-US"/>
        </a:p>
      </dgm:t>
    </dgm:pt>
    <dgm:pt modelId="{DDDF9C8C-7C00-4E3A-9A98-DAD0B836BA85}">
      <dgm:prSet phldrT="[文本]" custT="1"/>
      <dgm:spPr>
        <a:solidFill>
          <a:srgbClr val="C2081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互联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</a:t>
          </a:r>
          <a:r>
            <a: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endParaRPr lang="zh-CN" altLang="en-US" sz="12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BCA1D5-6B88-4974-8F95-66A0F489AC01}" type="parTrans" cxnId="{92447060-DF1B-4630-A4EF-6D4F2B7FE43B}">
      <dgm:prSet/>
      <dgm:spPr/>
      <dgm:t>
        <a:bodyPr/>
        <a:lstStyle/>
        <a:p>
          <a:endParaRPr lang="zh-CN" altLang="en-US"/>
        </a:p>
      </dgm:t>
    </dgm:pt>
    <dgm:pt modelId="{8AF1B5EF-A188-40DA-8A43-1F07171641D1}" type="sibTrans" cxnId="{92447060-DF1B-4630-A4EF-6D4F2B7FE43B}">
      <dgm:prSet/>
      <dgm:spPr/>
      <dgm:t>
        <a:bodyPr/>
        <a:lstStyle/>
        <a:p>
          <a:endParaRPr lang="zh-CN" altLang="en-US"/>
        </a:p>
      </dgm:t>
    </dgm:pt>
    <dgm:pt modelId="{43F7C420-9DEF-40E5-A25F-0C7CD6E7AACB}">
      <dgm:prSet phldrT="[文本]" custT="1"/>
      <dgm:spPr/>
      <dgm:t>
        <a:bodyPr/>
        <a:lstStyle/>
        <a:p>
          <a:r>
            <a:rPr lang="zh-CN" altLang="en-US" sz="105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教育</a:t>
          </a:r>
          <a:endParaRPr lang="zh-CN" altLang="en-US" sz="105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30DAB6-DE0B-4ED5-82EB-7DD5C5A3AC08}" type="parTrans" cxnId="{76B05F41-7BCE-4656-80C1-C4CF7322414D}">
      <dgm:prSet/>
      <dgm:spPr/>
      <dgm:t>
        <a:bodyPr/>
        <a:lstStyle/>
        <a:p>
          <a:endParaRPr lang="zh-CN" altLang="en-US"/>
        </a:p>
      </dgm:t>
    </dgm:pt>
    <dgm:pt modelId="{88D4DB90-2C75-4AED-9DB1-056E57E47745}" type="sibTrans" cxnId="{76B05F41-7BCE-4656-80C1-C4CF7322414D}">
      <dgm:prSet/>
      <dgm:spPr/>
      <dgm:t>
        <a:bodyPr/>
        <a:lstStyle/>
        <a:p>
          <a:endParaRPr lang="zh-CN" altLang="en-US"/>
        </a:p>
      </dgm:t>
    </dgm:pt>
    <dgm:pt modelId="{89789290-5AF2-4B87-A6B8-B4391DB78B6E}">
      <dgm:prSet phldrT="[文本]" custT="1"/>
      <dgm:spPr/>
      <dgm:t>
        <a:bodyPr/>
        <a:lstStyle/>
        <a:p>
          <a:r>
            <a:rPr lang="zh-CN" altLang="en-US" sz="105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医疗</a:t>
          </a:r>
          <a:endParaRPr lang="zh-CN" altLang="en-US" sz="105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D42A00-C2DE-4FF9-935B-D6A8113D6737}" type="parTrans" cxnId="{F7C2843C-C02F-4D0C-8EA1-6D2D4DCB20FB}">
      <dgm:prSet/>
      <dgm:spPr/>
      <dgm:t>
        <a:bodyPr/>
        <a:lstStyle/>
        <a:p>
          <a:endParaRPr lang="zh-CN" altLang="en-US"/>
        </a:p>
      </dgm:t>
    </dgm:pt>
    <dgm:pt modelId="{115215A9-975A-4B55-B864-6ED08185BEB8}" type="sibTrans" cxnId="{F7C2843C-C02F-4D0C-8EA1-6D2D4DCB20FB}">
      <dgm:prSet/>
      <dgm:spPr/>
      <dgm:t>
        <a:bodyPr/>
        <a:lstStyle/>
        <a:p>
          <a:endParaRPr lang="zh-CN" altLang="en-US"/>
        </a:p>
      </dgm:t>
    </dgm:pt>
    <dgm:pt modelId="{2CBBBB86-CB7C-4FFA-8356-7A6A0C422852}">
      <dgm:prSet phldrT="[文本]" custT="1"/>
      <dgm:spPr/>
      <dgm:t>
        <a:bodyPr/>
        <a:lstStyle/>
        <a:p>
          <a:r>
            <a:rPr lang="zh-CN" altLang="en-US" sz="105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游乐</a:t>
          </a:r>
          <a:endParaRPr lang="zh-CN" altLang="en-US" sz="105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F49821-3D4B-4B1B-B926-AB36EE54A6BC}" type="parTrans" cxnId="{60C9841A-22CD-4477-91CE-7944A74BCEB5}">
      <dgm:prSet/>
      <dgm:spPr/>
      <dgm:t>
        <a:bodyPr/>
        <a:lstStyle/>
        <a:p>
          <a:endParaRPr lang="zh-CN" altLang="en-US"/>
        </a:p>
      </dgm:t>
    </dgm:pt>
    <dgm:pt modelId="{04D28236-7EB2-474F-AF36-F1290BABD015}" type="sibTrans" cxnId="{60C9841A-22CD-4477-91CE-7944A74BCEB5}">
      <dgm:prSet/>
      <dgm:spPr/>
      <dgm:t>
        <a:bodyPr/>
        <a:lstStyle/>
        <a:p>
          <a:endParaRPr lang="zh-CN" altLang="en-US"/>
        </a:p>
      </dgm:t>
    </dgm:pt>
    <dgm:pt modelId="{6802969F-6948-4BDB-82A6-33EBA370BC58}">
      <dgm:prSet phldrT="[文本]" custT="1"/>
      <dgm:spPr/>
      <dgm:t>
        <a:bodyPr/>
        <a:lstStyle/>
        <a:p>
          <a:r>
            <a:rPr lang="zh-CN" altLang="en-US" sz="105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购物</a:t>
          </a:r>
          <a:endParaRPr lang="zh-CN" altLang="en-US" sz="105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0DF038-60C3-4EB4-BE2A-D2758BB84957}" type="parTrans" cxnId="{EAD067DE-884D-4043-BB5A-0190C1BCACD5}">
      <dgm:prSet/>
      <dgm:spPr/>
      <dgm:t>
        <a:bodyPr/>
        <a:lstStyle/>
        <a:p>
          <a:endParaRPr lang="zh-CN" altLang="en-US"/>
        </a:p>
      </dgm:t>
    </dgm:pt>
    <dgm:pt modelId="{F55E556E-3B92-42BA-89B5-89D95F8E8E0C}" type="sibTrans" cxnId="{EAD067DE-884D-4043-BB5A-0190C1BCACD5}">
      <dgm:prSet/>
      <dgm:spPr/>
      <dgm:t>
        <a:bodyPr/>
        <a:lstStyle/>
        <a:p>
          <a:endParaRPr lang="zh-CN" altLang="en-US"/>
        </a:p>
      </dgm:t>
    </dgm:pt>
    <dgm:pt modelId="{798849F9-CAD2-4353-A0EF-7567F8979C4D}">
      <dgm:prSet phldrT="[文本]" custT="1"/>
      <dgm:spPr/>
      <dgm:t>
        <a:bodyPr/>
        <a:lstStyle/>
        <a:p>
          <a:r>
            <a:rPr lang="zh-CN" altLang="en-US" sz="105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旅游</a:t>
          </a:r>
          <a:endParaRPr lang="zh-CN" altLang="en-US" sz="105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098D75-280A-48E7-BA02-75A34D1993EA}" type="parTrans" cxnId="{15042B81-AF76-4384-BB2E-3F060329A879}">
      <dgm:prSet/>
      <dgm:spPr/>
      <dgm:t>
        <a:bodyPr/>
        <a:lstStyle/>
        <a:p>
          <a:endParaRPr lang="zh-CN" altLang="en-US"/>
        </a:p>
      </dgm:t>
    </dgm:pt>
    <dgm:pt modelId="{A440D108-1F7C-468B-8EDF-6F1D28696E00}" type="sibTrans" cxnId="{15042B81-AF76-4384-BB2E-3F060329A879}">
      <dgm:prSet/>
      <dgm:spPr/>
      <dgm:t>
        <a:bodyPr/>
        <a:lstStyle/>
        <a:p>
          <a:endParaRPr lang="zh-CN" altLang="en-US"/>
        </a:p>
      </dgm:t>
    </dgm:pt>
    <dgm:pt modelId="{3A3E9362-76CA-45A0-8F52-A7561EEFE493}">
      <dgm:prSet phldrT="[文本]" custT="1"/>
      <dgm:spPr/>
      <dgm:t>
        <a:bodyPr/>
        <a:lstStyle/>
        <a:p>
          <a:r>
            <a:rPr lang="en-US" altLang="zh-CN" sz="105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3D</a:t>
          </a:r>
          <a:r>
            <a:rPr lang="zh-CN" altLang="en-US" sz="105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制造</a:t>
          </a:r>
          <a:endParaRPr lang="zh-CN" altLang="en-US" sz="105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C9E837-8904-41CF-AAD4-820DE2F949B1}" type="parTrans" cxnId="{95C2B3A2-9904-43B8-9B2F-E25D2B6D6C20}">
      <dgm:prSet/>
      <dgm:spPr/>
      <dgm:t>
        <a:bodyPr/>
        <a:lstStyle/>
        <a:p>
          <a:endParaRPr lang="zh-CN" altLang="en-US"/>
        </a:p>
      </dgm:t>
    </dgm:pt>
    <dgm:pt modelId="{0E2CD317-C9C5-43A2-9BE4-F19EB5CA3C3C}" type="sibTrans" cxnId="{95C2B3A2-9904-43B8-9B2F-E25D2B6D6C20}">
      <dgm:prSet/>
      <dgm:spPr/>
      <dgm:t>
        <a:bodyPr/>
        <a:lstStyle/>
        <a:p>
          <a:endParaRPr lang="zh-CN" altLang="en-US"/>
        </a:p>
      </dgm:t>
    </dgm:pt>
    <dgm:pt modelId="{444DFC2B-53DF-4812-B4F7-51FE3386CE29}">
      <dgm:prSet phldrT="[文本]" custT="1"/>
      <dgm:spPr/>
      <dgm:t>
        <a:bodyPr/>
        <a:lstStyle/>
        <a:p>
          <a:r>
            <a:rPr lang="zh-CN" altLang="en-US" sz="105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金融</a:t>
          </a:r>
          <a:endParaRPr lang="zh-CN" altLang="en-US" sz="105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E6DC9A-C72E-4A81-90B8-8283F6A7D95B}" type="parTrans" cxnId="{0A3B5DD0-1FE3-4EDC-BD69-0EF0B7D09928}">
      <dgm:prSet/>
      <dgm:spPr/>
      <dgm:t>
        <a:bodyPr/>
        <a:lstStyle/>
        <a:p>
          <a:endParaRPr lang="zh-CN" altLang="en-US"/>
        </a:p>
      </dgm:t>
    </dgm:pt>
    <dgm:pt modelId="{9F042E3D-F774-4526-B6C0-B60ECDE9F62C}" type="sibTrans" cxnId="{0A3B5DD0-1FE3-4EDC-BD69-0EF0B7D09928}">
      <dgm:prSet/>
      <dgm:spPr/>
      <dgm:t>
        <a:bodyPr/>
        <a:lstStyle/>
        <a:p>
          <a:endParaRPr lang="zh-CN" altLang="en-US"/>
        </a:p>
      </dgm:t>
    </dgm:pt>
    <dgm:pt modelId="{4AA39FC8-2DA7-46A7-989F-584E1EC512F1}" type="pres">
      <dgm:prSet presAssocID="{E1B11835-A3A3-438B-B239-233DAC7463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F0C0828-CA91-44EF-A3D0-401366381153}" type="pres">
      <dgm:prSet presAssocID="{DDDF9C8C-7C00-4E3A-9A98-DAD0B836BA85}" presName="centerShape" presStyleLbl="node0" presStyleIdx="0" presStyleCnt="1" custScaleX="102986" custScaleY="103970"/>
      <dgm:spPr/>
      <dgm:t>
        <a:bodyPr/>
        <a:lstStyle/>
        <a:p>
          <a:endParaRPr lang="zh-CN" altLang="en-US"/>
        </a:p>
      </dgm:t>
    </dgm:pt>
    <dgm:pt modelId="{2D67BCD9-7ACE-4618-810F-381049F054F0}" type="pres">
      <dgm:prSet presAssocID="{8830DAB6-DE0B-4ED5-82EB-7DD5C5A3AC08}" presName="parTrans" presStyleLbl="sibTrans2D1" presStyleIdx="0" presStyleCnt="7"/>
      <dgm:spPr/>
      <dgm:t>
        <a:bodyPr/>
        <a:lstStyle/>
        <a:p>
          <a:endParaRPr lang="zh-CN" altLang="en-US"/>
        </a:p>
      </dgm:t>
    </dgm:pt>
    <dgm:pt modelId="{A5A1C5AA-4898-4793-9A5D-AD5A03E5DFF6}" type="pres">
      <dgm:prSet presAssocID="{8830DAB6-DE0B-4ED5-82EB-7DD5C5A3AC08}" presName="connectorText" presStyleLbl="sibTrans2D1" presStyleIdx="0" presStyleCnt="7"/>
      <dgm:spPr/>
      <dgm:t>
        <a:bodyPr/>
        <a:lstStyle/>
        <a:p>
          <a:endParaRPr lang="zh-CN" altLang="en-US"/>
        </a:p>
      </dgm:t>
    </dgm:pt>
    <dgm:pt modelId="{1E50C477-25F5-4D99-8EDB-FBACC94F9A46}" type="pres">
      <dgm:prSet presAssocID="{43F7C420-9DEF-40E5-A25F-0C7CD6E7AACB}" presName="node" presStyleLbl="node1" presStyleIdx="0" presStyleCnt="7" custScaleX="75801" custScaleY="78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7B7559-A75F-44E4-A041-FF637F5AAA02}" type="pres">
      <dgm:prSet presAssocID="{81D42A00-C2DE-4FF9-935B-D6A8113D6737}" presName="parTrans" presStyleLbl="sibTrans2D1" presStyleIdx="1" presStyleCnt="7"/>
      <dgm:spPr/>
      <dgm:t>
        <a:bodyPr/>
        <a:lstStyle/>
        <a:p>
          <a:endParaRPr lang="zh-CN" altLang="en-US"/>
        </a:p>
      </dgm:t>
    </dgm:pt>
    <dgm:pt modelId="{3D865C9E-93FC-44B6-9231-63D1A07E982A}" type="pres">
      <dgm:prSet presAssocID="{81D42A00-C2DE-4FF9-935B-D6A8113D6737}" presName="connectorText" presStyleLbl="sibTrans2D1" presStyleIdx="1" presStyleCnt="7"/>
      <dgm:spPr/>
      <dgm:t>
        <a:bodyPr/>
        <a:lstStyle/>
        <a:p>
          <a:endParaRPr lang="zh-CN" altLang="en-US"/>
        </a:p>
      </dgm:t>
    </dgm:pt>
    <dgm:pt modelId="{482AE775-8BB1-4DE7-A002-95607AE0C32D}" type="pres">
      <dgm:prSet presAssocID="{89789290-5AF2-4B87-A6B8-B4391DB78B6E}" presName="node" presStyleLbl="node1" presStyleIdx="1" presStyleCnt="7" custScaleX="75801" custScaleY="78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C42594-9F39-4FEC-92B1-49ED82247A4B}" type="pres">
      <dgm:prSet presAssocID="{48F49821-3D4B-4B1B-B926-AB36EE54A6BC}" presName="parTrans" presStyleLbl="sibTrans2D1" presStyleIdx="2" presStyleCnt="7"/>
      <dgm:spPr/>
      <dgm:t>
        <a:bodyPr/>
        <a:lstStyle/>
        <a:p>
          <a:endParaRPr lang="zh-CN" altLang="en-US"/>
        </a:p>
      </dgm:t>
    </dgm:pt>
    <dgm:pt modelId="{0D2A371E-BAA7-4A4A-9767-2855F8735F35}" type="pres">
      <dgm:prSet presAssocID="{48F49821-3D4B-4B1B-B926-AB36EE54A6BC}" presName="connectorText" presStyleLbl="sibTrans2D1" presStyleIdx="2" presStyleCnt="7"/>
      <dgm:spPr/>
      <dgm:t>
        <a:bodyPr/>
        <a:lstStyle/>
        <a:p>
          <a:endParaRPr lang="zh-CN" altLang="en-US"/>
        </a:p>
      </dgm:t>
    </dgm:pt>
    <dgm:pt modelId="{E1E8E39E-4232-4B66-BB3B-723BED69AA71}" type="pres">
      <dgm:prSet presAssocID="{2CBBBB86-CB7C-4FFA-8356-7A6A0C422852}" presName="node" presStyleLbl="node1" presStyleIdx="2" presStyleCnt="7" custScaleX="75801" custScaleY="78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A38742-7FFC-437D-86E1-06E9FC50995A}" type="pres">
      <dgm:prSet presAssocID="{230DF038-60C3-4EB4-BE2A-D2758BB84957}" presName="parTrans" presStyleLbl="sibTrans2D1" presStyleIdx="3" presStyleCnt="7"/>
      <dgm:spPr/>
      <dgm:t>
        <a:bodyPr/>
        <a:lstStyle/>
        <a:p>
          <a:endParaRPr lang="zh-CN" altLang="en-US"/>
        </a:p>
      </dgm:t>
    </dgm:pt>
    <dgm:pt modelId="{0888DA11-7D4A-4172-B84F-53478AAEE1F9}" type="pres">
      <dgm:prSet presAssocID="{230DF038-60C3-4EB4-BE2A-D2758BB84957}" presName="connectorText" presStyleLbl="sibTrans2D1" presStyleIdx="3" presStyleCnt="7"/>
      <dgm:spPr/>
      <dgm:t>
        <a:bodyPr/>
        <a:lstStyle/>
        <a:p>
          <a:endParaRPr lang="zh-CN" altLang="en-US"/>
        </a:p>
      </dgm:t>
    </dgm:pt>
    <dgm:pt modelId="{9344FD8B-5A6B-45B7-88D0-BADE7F846435}" type="pres">
      <dgm:prSet presAssocID="{6802969F-6948-4BDB-82A6-33EBA370BC58}" presName="node" presStyleLbl="node1" presStyleIdx="3" presStyleCnt="7" custScaleX="75801" custScaleY="78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C8C91D-60A1-4FCE-85CA-C46E212BA9DC}" type="pres">
      <dgm:prSet presAssocID="{C8098D75-280A-48E7-BA02-75A34D1993EA}" presName="parTrans" presStyleLbl="sibTrans2D1" presStyleIdx="4" presStyleCnt="7"/>
      <dgm:spPr/>
      <dgm:t>
        <a:bodyPr/>
        <a:lstStyle/>
        <a:p>
          <a:endParaRPr lang="zh-CN" altLang="en-US"/>
        </a:p>
      </dgm:t>
    </dgm:pt>
    <dgm:pt modelId="{DC6651D9-E2D4-4047-8BD8-807835BD040A}" type="pres">
      <dgm:prSet presAssocID="{C8098D75-280A-48E7-BA02-75A34D1993EA}" presName="connectorText" presStyleLbl="sibTrans2D1" presStyleIdx="4" presStyleCnt="7"/>
      <dgm:spPr/>
      <dgm:t>
        <a:bodyPr/>
        <a:lstStyle/>
        <a:p>
          <a:endParaRPr lang="zh-CN" altLang="en-US"/>
        </a:p>
      </dgm:t>
    </dgm:pt>
    <dgm:pt modelId="{F75191EE-C04D-45D1-B6BD-F599E78D58B7}" type="pres">
      <dgm:prSet presAssocID="{798849F9-CAD2-4353-A0EF-7567F8979C4D}" presName="node" presStyleLbl="node1" presStyleIdx="4" presStyleCnt="7" custScaleX="75801" custScaleY="78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C569E4-4C42-4ED3-BD63-392DBE5CEE66}" type="pres">
      <dgm:prSet presAssocID="{31C9E837-8904-41CF-AAD4-820DE2F949B1}" presName="parTrans" presStyleLbl="sibTrans2D1" presStyleIdx="5" presStyleCnt="7"/>
      <dgm:spPr/>
      <dgm:t>
        <a:bodyPr/>
        <a:lstStyle/>
        <a:p>
          <a:endParaRPr lang="zh-CN" altLang="en-US"/>
        </a:p>
      </dgm:t>
    </dgm:pt>
    <dgm:pt modelId="{B6D99B08-8BBF-4736-B81B-BB4F736EDABA}" type="pres">
      <dgm:prSet presAssocID="{31C9E837-8904-41CF-AAD4-820DE2F949B1}" presName="connectorText" presStyleLbl="sibTrans2D1" presStyleIdx="5" presStyleCnt="7"/>
      <dgm:spPr/>
      <dgm:t>
        <a:bodyPr/>
        <a:lstStyle/>
        <a:p>
          <a:endParaRPr lang="zh-CN" altLang="en-US"/>
        </a:p>
      </dgm:t>
    </dgm:pt>
    <dgm:pt modelId="{B6235AE8-C597-456F-8471-E952935A8703}" type="pres">
      <dgm:prSet presAssocID="{3A3E9362-76CA-45A0-8F52-A7561EEFE493}" presName="node" presStyleLbl="node1" presStyleIdx="5" presStyleCnt="7" custScaleX="75801" custScaleY="78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8E2756-3717-4912-918A-2BDC6F83DBC3}" type="pres">
      <dgm:prSet presAssocID="{5EE6DC9A-C72E-4A81-90B8-8283F6A7D95B}" presName="parTrans" presStyleLbl="sibTrans2D1" presStyleIdx="6" presStyleCnt="7"/>
      <dgm:spPr/>
      <dgm:t>
        <a:bodyPr/>
        <a:lstStyle/>
        <a:p>
          <a:endParaRPr lang="zh-CN" altLang="en-US"/>
        </a:p>
      </dgm:t>
    </dgm:pt>
    <dgm:pt modelId="{C0B668DD-A6D5-4D91-9B47-A991C10F64C9}" type="pres">
      <dgm:prSet presAssocID="{5EE6DC9A-C72E-4A81-90B8-8283F6A7D95B}" presName="connectorText" presStyleLbl="sibTrans2D1" presStyleIdx="6" presStyleCnt="7"/>
      <dgm:spPr/>
      <dgm:t>
        <a:bodyPr/>
        <a:lstStyle/>
        <a:p>
          <a:endParaRPr lang="zh-CN" altLang="en-US"/>
        </a:p>
      </dgm:t>
    </dgm:pt>
    <dgm:pt modelId="{6B48B5E6-52FF-4F6E-A553-95FD044F59E5}" type="pres">
      <dgm:prSet presAssocID="{444DFC2B-53DF-4812-B4F7-51FE3386CE29}" presName="node" presStyleLbl="node1" presStyleIdx="6" presStyleCnt="7" custScaleX="75801" custScaleY="78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6B05F41-7BCE-4656-80C1-C4CF7322414D}" srcId="{DDDF9C8C-7C00-4E3A-9A98-DAD0B836BA85}" destId="{43F7C420-9DEF-40E5-A25F-0C7CD6E7AACB}" srcOrd="0" destOrd="0" parTransId="{8830DAB6-DE0B-4ED5-82EB-7DD5C5A3AC08}" sibTransId="{88D4DB90-2C75-4AED-9DB1-056E57E47745}"/>
    <dgm:cxn modelId="{92447060-DF1B-4630-A4EF-6D4F2B7FE43B}" srcId="{E1B11835-A3A3-438B-B239-233DAC74638C}" destId="{DDDF9C8C-7C00-4E3A-9A98-DAD0B836BA85}" srcOrd="0" destOrd="0" parTransId="{12BCA1D5-6B88-4974-8F95-66A0F489AC01}" sibTransId="{8AF1B5EF-A188-40DA-8A43-1F07171641D1}"/>
    <dgm:cxn modelId="{8D0DE2B4-48F0-4EB3-868F-A19478F65572}" type="presOf" srcId="{43F7C420-9DEF-40E5-A25F-0C7CD6E7AACB}" destId="{1E50C477-25F5-4D99-8EDB-FBACC94F9A46}" srcOrd="0" destOrd="0" presId="urn:microsoft.com/office/officeart/2005/8/layout/radial5"/>
    <dgm:cxn modelId="{C71A2E7B-DA7C-4F65-BF92-6066D5368344}" type="presOf" srcId="{2CBBBB86-CB7C-4FFA-8356-7A6A0C422852}" destId="{E1E8E39E-4232-4B66-BB3B-723BED69AA71}" srcOrd="0" destOrd="0" presId="urn:microsoft.com/office/officeart/2005/8/layout/radial5"/>
    <dgm:cxn modelId="{13875876-9CA7-4D68-A91E-9A70AC844AF5}" type="presOf" srcId="{C8098D75-280A-48E7-BA02-75A34D1993EA}" destId="{CBC8C91D-60A1-4FCE-85CA-C46E212BA9DC}" srcOrd="0" destOrd="0" presId="urn:microsoft.com/office/officeart/2005/8/layout/radial5"/>
    <dgm:cxn modelId="{95C2B3A2-9904-43B8-9B2F-E25D2B6D6C20}" srcId="{DDDF9C8C-7C00-4E3A-9A98-DAD0B836BA85}" destId="{3A3E9362-76CA-45A0-8F52-A7561EEFE493}" srcOrd="5" destOrd="0" parTransId="{31C9E837-8904-41CF-AAD4-820DE2F949B1}" sibTransId="{0E2CD317-C9C5-43A2-9BE4-F19EB5CA3C3C}"/>
    <dgm:cxn modelId="{5E8C9DBA-1E9A-4228-AF35-49E2DF9987B6}" type="presOf" srcId="{3A3E9362-76CA-45A0-8F52-A7561EEFE493}" destId="{B6235AE8-C597-456F-8471-E952935A8703}" srcOrd="0" destOrd="0" presId="urn:microsoft.com/office/officeart/2005/8/layout/radial5"/>
    <dgm:cxn modelId="{33787ECF-3DDD-403B-B3B4-1659431DF4A9}" type="presOf" srcId="{6802969F-6948-4BDB-82A6-33EBA370BC58}" destId="{9344FD8B-5A6B-45B7-88D0-BADE7F846435}" srcOrd="0" destOrd="0" presId="urn:microsoft.com/office/officeart/2005/8/layout/radial5"/>
    <dgm:cxn modelId="{F7C2843C-C02F-4D0C-8EA1-6D2D4DCB20FB}" srcId="{DDDF9C8C-7C00-4E3A-9A98-DAD0B836BA85}" destId="{89789290-5AF2-4B87-A6B8-B4391DB78B6E}" srcOrd="1" destOrd="0" parTransId="{81D42A00-C2DE-4FF9-935B-D6A8113D6737}" sibTransId="{115215A9-975A-4B55-B864-6ED08185BEB8}"/>
    <dgm:cxn modelId="{96ABED74-7FE4-4A02-BF9E-3C13DEC5779F}" type="presOf" srcId="{8830DAB6-DE0B-4ED5-82EB-7DD5C5A3AC08}" destId="{2D67BCD9-7ACE-4618-810F-381049F054F0}" srcOrd="0" destOrd="0" presId="urn:microsoft.com/office/officeart/2005/8/layout/radial5"/>
    <dgm:cxn modelId="{C9B8AA13-A709-42F0-A23D-E52BDC315ECE}" type="presOf" srcId="{8830DAB6-DE0B-4ED5-82EB-7DD5C5A3AC08}" destId="{A5A1C5AA-4898-4793-9A5D-AD5A03E5DFF6}" srcOrd="1" destOrd="0" presId="urn:microsoft.com/office/officeart/2005/8/layout/radial5"/>
    <dgm:cxn modelId="{268D9B74-33CC-4E6B-9986-084BB50901B7}" type="presOf" srcId="{230DF038-60C3-4EB4-BE2A-D2758BB84957}" destId="{52A38742-7FFC-437D-86E1-06E9FC50995A}" srcOrd="0" destOrd="0" presId="urn:microsoft.com/office/officeart/2005/8/layout/radial5"/>
    <dgm:cxn modelId="{D724C755-1322-469D-B024-12FED747DCCF}" type="presOf" srcId="{5EE6DC9A-C72E-4A81-90B8-8283F6A7D95B}" destId="{C38E2756-3717-4912-918A-2BDC6F83DBC3}" srcOrd="0" destOrd="0" presId="urn:microsoft.com/office/officeart/2005/8/layout/radial5"/>
    <dgm:cxn modelId="{EF56E17F-6A8E-4A9E-B89D-1B49ABF646B6}" type="presOf" srcId="{DDDF9C8C-7C00-4E3A-9A98-DAD0B836BA85}" destId="{1F0C0828-CA91-44EF-A3D0-401366381153}" srcOrd="0" destOrd="0" presId="urn:microsoft.com/office/officeart/2005/8/layout/radial5"/>
    <dgm:cxn modelId="{98DAAFF0-EA35-498B-AEFF-604989FD2B47}" type="presOf" srcId="{798849F9-CAD2-4353-A0EF-7567F8979C4D}" destId="{F75191EE-C04D-45D1-B6BD-F599E78D58B7}" srcOrd="0" destOrd="0" presId="urn:microsoft.com/office/officeart/2005/8/layout/radial5"/>
    <dgm:cxn modelId="{0FA23ADE-FB21-414A-82B8-490279C7E8C6}" type="presOf" srcId="{48F49821-3D4B-4B1B-B926-AB36EE54A6BC}" destId="{82C42594-9F39-4FEC-92B1-49ED82247A4B}" srcOrd="0" destOrd="0" presId="urn:microsoft.com/office/officeart/2005/8/layout/radial5"/>
    <dgm:cxn modelId="{589F41E0-A46A-4F66-946D-B6D50BDDEDAD}" type="presOf" srcId="{48F49821-3D4B-4B1B-B926-AB36EE54A6BC}" destId="{0D2A371E-BAA7-4A4A-9767-2855F8735F35}" srcOrd="1" destOrd="0" presId="urn:microsoft.com/office/officeart/2005/8/layout/radial5"/>
    <dgm:cxn modelId="{DFC0FBB3-E1FC-4770-A5D8-78B290FAF5B5}" type="presOf" srcId="{444DFC2B-53DF-4812-B4F7-51FE3386CE29}" destId="{6B48B5E6-52FF-4F6E-A553-95FD044F59E5}" srcOrd="0" destOrd="0" presId="urn:microsoft.com/office/officeart/2005/8/layout/radial5"/>
    <dgm:cxn modelId="{370DEC07-76C1-4BA9-89FB-AAC833C7D5EA}" type="presOf" srcId="{5EE6DC9A-C72E-4A81-90B8-8283F6A7D95B}" destId="{C0B668DD-A6D5-4D91-9B47-A991C10F64C9}" srcOrd="1" destOrd="0" presId="urn:microsoft.com/office/officeart/2005/8/layout/radial5"/>
    <dgm:cxn modelId="{A04E7EAA-2AB5-4ED2-BCF8-FB2DF9319CEB}" type="presOf" srcId="{31C9E837-8904-41CF-AAD4-820DE2F949B1}" destId="{10C569E4-4C42-4ED3-BD63-392DBE5CEE66}" srcOrd="0" destOrd="0" presId="urn:microsoft.com/office/officeart/2005/8/layout/radial5"/>
    <dgm:cxn modelId="{15042B81-AF76-4384-BB2E-3F060329A879}" srcId="{DDDF9C8C-7C00-4E3A-9A98-DAD0B836BA85}" destId="{798849F9-CAD2-4353-A0EF-7567F8979C4D}" srcOrd="4" destOrd="0" parTransId="{C8098D75-280A-48E7-BA02-75A34D1993EA}" sibTransId="{A440D108-1F7C-468B-8EDF-6F1D28696E00}"/>
    <dgm:cxn modelId="{60C9841A-22CD-4477-91CE-7944A74BCEB5}" srcId="{DDDF9C8C-7C00-4E3A-9A98-DAD0B836BA85}" destId="{2CBBBB86-CB7C-4FFA-8356-7A6A0C422852}" srcOrd="2" destOrd="0" parTransId="{48F49821-3D4B-4B1B-B926-AB36EE54A6BC}" sibTransId="{04D28236-7EB2-474F-AF36-F1290BABD015}"/>
    <dgm:cxn modelId="{EAD067DE-884D-4043-BB5A-0190C1BCACD5}" srcId="{DDDF9C8C-7C00-4E3A-9A98-DAD0B836BA85}" destId="{6802969F-6948-4BDB-82A6-33EBA370BC58}" srcOrd="3" destOrd="0" parTransId="{230DF038-60C3-4EB4-BE2A-D2758BB84957}" sibTransId="{F55E556E-3B92-42BA-89B5-89D95F8E8E0C}"/>
    <dgm:cxn modelId="{7E8BDA1A-7097-4DFC-8190-B3C598A7395B}" type="presOf" srcId="{C8098D75-280A-48E7-BA02-75A34D1993EA}" destId="{DC6651D9-E2D4-4047-8BD8-807835BD040A}" srcOrd="1" destOrd="0" presId="urn:microsoft.com/office/officeart/2005/8/layout/radial5"/>
    <dgm:cxn modelId="{F3E2B39D-0ED1-4A3C-9C77-8D0F5051F284}" type="presOf" srcId="{81D42A00-C2DE-4FF9-935B-D6A8113D6737}" destId="{647B7559-A75F-44E4-A041-FF637F5AAA02}" srcOrd="0" destOrd="0" presId="urn:microsoft.com/office/officeart/2005/8/layout/radial5"/>
    <dgm:cxn modelId="{00480979-5DC0-4C98-9B1A-38CD326AEE11}" type="presOf" srcId="{230DF038-60C3-4EB4-BE2A-D2758BB84957}" destId="{0888DA11-7D4A-4172-B84F-53478AAEE1F9}" srcOrd="1" destOrd="0" presId="urn:microsoft.com/office/officeart/2005/8/layout/radial5"/>
    <dgm:cxn modelId="{3ACCE139-B192-4951-80CC-4760E6A1AF01}" type="presOf" srcId="{E1B11835-A3A3-438B-B239-233DAC74638C}" destId="{4AA39FC8-2DA7-46A7-989F-584E1EC512F1}" srcOrd="0" destOrd="0" presId="urn:microsoft.com/office/officeart/2005/8/layout/radial5"/>
    <dgm:cxn modelId="{F1F026D1-DB46-4B55-A1B1-A6732116DBE6}" type="presOf" srcId="{81D42A00-C2DE-4FF9-935B-D6A8113D6737}" destId="{3D865C9E-93FC-44B6-9231-63D1A07E982A}" srcOrd="1" destOrd="0" presId="urn:microsoft.com/office/officeart/2005/8/layout/radial5"/>
    <dgm:cxn modelId="{200EF1C8-B6A2-46FE-8FD7-290198486EB0}" type="presOf" srcId="{89789290-5AF2-4B87-A6B8-B4391DB78B6E}" destId="{482AE775-8BB1-4DE7-A002-95607AE0C32D}" srcOrd="0" destOrd="0" presId="urn:microsoft.com/office/officeart/2005/8/layout/radial5"/>
    <dgm:cxn modelId="{927E07AF-C43E-459D-8C2F-59A386FB7A67}" type="presOf" srcId="{31C9E837-8904-41CF-AAD4-820DE2F949B1}" destId="{B6D99B08-8BBF-4736-B81B-BB4F736EDABA}" srcOrd="1" destOrd="0" presId="urn:microsoft.com/office/officeart/2005/8/layout/radial5"/>
    <dgm:cxn modelId="{0A3B5DD0-1FE3-4EDC-BD69-0EF0B7D09928}" srcId="{DDDF9C8C-7C00-4E3A-9A98-DAD0B836BA85}" destId="{444DFC2B-53DF-4812-B4F7-51FE3386CE29}" srcOrd="6" destOrd="0" parTransId="{5EE6DC9A-C72E-4A81-90B8-8283F6A7D95B}" sibTransId="{9F042E3D-F774-4526-B6C0-B60ECDE9F62C}"/>
    <dgm:cxn modelId="{5DD75B55-8039-4A8B-9AD4-D8F37F1CF5A8}" type="presParOf" srcId="{4AA39FC8-2DA7-46A7-989F-584E1EC512F1}" destId="{1F0C0828-CA91-44EF-A3D0-401366381153}" srcOrd="0" destOrd="0" presId="urn:microsoft.com/office/officeart/2005/8/layout/radial5"/>
    <dgm:cxn modelId="{90DF3FE7-DAFD-4C23-ADCF-0E3EDD034962}" type="presParOf" srcId="{4AA39FC8-2DA7-46A7-989F-584E1EC512F1}" destId="{2D67BCD9-7ACE-4618-810F-381049F054F0}" srcOrd="1" destOrd="0" presId="urn:microsoft.com/office/officeart/2005/8/layout/radial5"/>
    <dgm:cxn modelId="{9090307E-0D7E-46C6-B912-3CAD08760A34}" type="presParOf" srcId="{2D67BCD9-7ACE-4618-810F-381049F054F0}" destId="{A5A1C5AA-4898-4793-9A5D-AD5A03E5DFF6}" srcOrd="0" destOrd="0" presId="urn:microsoft.com/office/officeart/2005/8/layout/radial5"/>
    <dgm:cxn modelId="{8CB3C52F-381B-45C0-B16A-6E4480781752}" type="presParOf" srcId="{4AA39FC8-2DA7-46A7-989F-584E1EC512F1}" destId="{1E50C477-25F5-4D99-8EDB-FBACC94F9A46}" srcOrd="2" destOrd="0" presId="urn:microsoft.com/office/officeart/2005/8/layout/radial5"/>
    <dgm:cxn modelId="{D910655E-562E-493A-8C6B-BD0C46D4C2F4}" type="presParOf" srcId="{4AA39FC8-2DA7-46A7-989F-584E1EC512F1}" destId="{647B7559-A75F-44E4-A041-FF637F5AAA02}" srcOrd="3" destOrd="0" presId="urn:microsoft.com/office/officeart/2005/8/layout/radial5"/>
    <dgm:cxn modelId="{3A6B26B0-56E4-43F9-9F5B-4A9049600C5F}" type="presParOf" srcId="{647B7559-A75F-44E4-A041-FF637F5AAA02}" destId="{3D865C9E-93FC-44B6-9231-63D1A07E982A}" srcOrd="0" destOrd="0" presId="urn:microsoft.com/office/officeart/2005/8/layout/radial5"/>
    <dgm:cxn modelId="{BB02AEC7-01FF-4E56-B969-EC5D3D53F242}" type="presParOf" srcId="{4AA39FC8-2DA7-46A7-989F-584E1EC512F1}" destId="{482AE775-8BB1-4DE7-A002-95607AE0C32D}" srcOrd="4" destOrd="0" presId="urn:microsoft.com/office/officeart/2005/8/layout/radial5"/>
    <dgm:cxn modelId="{04831DEE-0014-43DC-8FB8-3B31762C8DF7}" type="presParOf" srcId="{4AA39FC8-2DA7-46A7-989F-584E1EC512F1}" destId="{82C42594-9F39-4FEC-92B1-49ED82247A4B}" srcOrd="5" destOrd="0" presId="urn:microsoft.com/office/officeart/2005/8/layout/radial5"/>
    <dgm:cxn modelId="{6B46E274-21A7-4F90-B15E-A835C79F1617}" type="presParOf" srcId="{82C42594-9F39-4FEC-92B1-49ED82247A4B}" destId="{0D2A371E-BAA7-4A4A-9767-2855F8735F35}" srcOrd="0" destOrd="0" presId="urn:microsoft.com/office/officeart/2005/8/layout/radial5"/>
    <dgm:cxn modelId="{25749306-44FE-4B09-A820-947FC87BA3E4}" type="presParOf" srcId="{4AA39FC8-2DA7-46A7-989F-584E1EC512F1}" destId="{E1E8E39E-4232-4B66-BB3B-723BED69AA71}" srcOrd="6" destOrd="0" presId="urn:microsoft.com/office/officeart/2005/8/layout/radial5"/>
    <dgm:cxn modelId="{3271CCB5-7101-4208-A312-B3AB864615D2}" type="presParOf" srcId="{4AA39FC8-2DA7-46A7-989F-584E1EC512F1}" destId="{52A38742-7FFC-437D-86E1-06E9FC50995A}" srcOrd="7" destOrd="0" presId="urn:microsoft.com/office/officeart/2005/8/layout/radial5"/>
    <dgm:cxn modelId="{49E70F27-CE7A-4BC1-8D6C-04B8DFCBFC2A}" type="presParOf" srcId="{52A38742-7FFC-437D-86E1-06E9FC50995A}" destId="{0888DA11-7D4A-4172-B84F-53478AAEE1F9}" srcOrd="0" destOrd="0" presId="urn:microsoft.com/office/officeart/2005/8/layout/radial5"/>
    <dgm:cxn modelId="{100D142D-0D3A-4F4C-9E5F-5412D60C1B38}" type="presParOf" srcId="{4AA39FC8-2DA7-46A7-989F-584E1EC512F1}" destId="{9344FD8B-5A6B-45B7-88D0-BADE7F846435}" srcOrd="8" destOrd="0" presId="urn:microsoft.com/office/officeart/2005/8/layout/radial5"/>
    <dgm:cxn modelId="{152AAFB0-F376-4BB1-B290-901911384CFE}" type="presParOf" srcId="{4AA39FC8-2DA7-46A7-989F-584E1EC512F1}" destId="{CBC8C91D-60A1-4FCE-85CA-C46E212BA9DC}" srcOrd="9" destOrd="0" presId="urn:microsoft.com/office/officeart/2005/8/layout/radial5"/>
    <dgm:cxn modelId="{5559A6F9-1F12-4C3A-85B5-7093C087CA9C}" type="presParOf" srcId="{CBC8C91D-60A1-4FCE-85CA-C46E212BA9DC}" destId="{DC6651D9-E2D4-4047-8BD8-807835BD040A}" srcOrd="0" destOrd="0" presId="urn:microsoft.com/office/officeart/2005/8/layout/radial5"/>
    <dgm:cxn modelId="{D84E11F6-7E7F-464C-972B-364958A18820}" type="presParOf" srcId="{4AA39FC8-2DA7-46A7-989F-584E1EC512F1}" destId="{F75191EE-C04D-45D1-B6BD-F599E78D58B7}" srcOrd="10" destOrd="0" presId="urn:microsoft.com/office/officeart/2005/8/layout/radial5"/>
    <dgm:cxn modelId="{5A044C50-A458-4728-9B6D-ACF365E06BD8}" type="presParOf" srcId="{4AA39FC8-2DA7-46A7-989F-584E1EC512F1}" destId="{10C569E4-4C42-4ED3-BD63-392DBE5CEE66}" srcOrd="11" destOrd="0" presId="urn:microsoft.com/office/officeart/2005/8/layout/radial5"/>
    <dgm:cxn modelId="{45BFEB55-7845-4E4A-B711-D534E9E1E5BD}" type="presParOf" srcId="{10C569E4-4C42-4ED3-BD63-392DBE5CEE66}" destId="{B6D99B08-8BBF-4736-B81B-BB4F736EDABA}" srcOrd="0" destOrd="0" presId="urn:microsoft.com/office/officeart/2005/8/layout/radial5"/>
    <dgm:cxn modelId="{8526923A-93AE-4381-BA82-1C94498F5F13}" type="presParOf" srcId="{4AA39FC8-2DA7-46A7-989F-584E1EC512F1}" destId="{B6235AE8-C597-456F-8471-E952935A8703}" srcOrd="12" destOrd="0" presId="urn:microsoft.com/office/officeart/2005/8/layout/radial5"/>
    <dgm:cxn modelId="{240528ED-8B9A-4472-835F-794D17589A1D}" type="presParOf" srcId="{4AA39FC8-2DA7-46A7-989F-584E1EC512F1}" destId="{C38E2756-3717-4912-918A-2BDC6F83DBC3}" srcOrd="13" destOrd="0" presId="urn:microsoft.com/office/officeart/2005/8/layout/radial5"/>
    <dgm:cxn modelId="{976B117E-5349-434A-9F48-64C5B3789EB5}" type="presParOf" srcId="{C38E2756-3717-4912-918A-2BDC6F83DBC3}" destId="{C0B668DD-A6D5-4D91-9B47-A991C10F64C9}" srcOrd="0" destOrd="0" presId="urn:microsoft.com/office/officeart/2005/8/layout/radial5"/>
    <dgm:cxn modelId="{3811586B-C9C3-4EF2-8FAD-5C71B74A2050}" type="presParOf" srcId="{4AA39FC8-2DA7-46A7-989F-584E1EC512F1}" destId="{6B48B5E6-52FF-4F6E-A553-95FD044F59E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C0828-CA91-44EF-A3D0-401366381153}">
      <dsp:nvSpPr>
        <dsp:cNvPr id="0" name=""/>
        <dsp:cNvSpPr/>
      </dsp:nvSpPr>
      <dsp:spPr>
        <a:xfrm>
          <a:off x="1840635" y="1011324"/>
          <a:ext cx="812351" cy="820112"/>
        </a:xfrm>
        <a:prstGeom prst="ellipse">
          <a:avLst/>
        </a:prstGeom>
        <a:solidFill>
          <a:srgbClr val="C20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互联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</a:t>
          </a:r>
          <a:r>
            <a:rPr lang="en-US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endParaRPr lang="zh-CN" altLang="en-US" sz="1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59601" y="1131427"/>
        <a:ext cx="574419" cy="579906"/>
      </dsp:txXfrm>
    </dsp:sp>
    <dsp:sp modelId="{2D67BCD9-7ACE-4618-810F-381049F054F0}">
      <dsp:nvSpPr>
        <dsp:cNvPr id="0" name=""/>
        <dsp:cNvSpPr/>
      </dsp:nvSpPr>
      <dsp:spPr>
        <a:xfrm rot="16200000">
          <a:off x="2147690" y="695819"/>
          <a:ext cx="198241" cy="26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177426" y="779193"/>
        <a:ext cx="138769" cy="160915"/>
      </dsp:txXfrm>
    </dsp:sp>
    <dsp:sp modelId="{1E50C477-25F5-4D99-8EDB-FBACC94F9A46}">
      <dsp:nvSpPr>
        <dsp:cNvPr id="0" name=""/>
        <dsp:cNvSpPr/>
      </dsp:nvSpPr>
      <dsp:spPr>
        <a:xfrm>
          <a:off x="1977749" y="77172"/>
          <a:ext cx="538124" cy="560110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教育</a:t>
          </a:r>
          <a:endParaRPr lang="zh-CN" altLang="en-US" sz="105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56555" y="159198"/>
        <a:ext cx="380512" cy="396058"/>
      </dsp:txXfrm>
    </dsp:sp>
    <dsp:sp modelId="{647B7559-A75F-44E4-A041-FF637F5AAA02}">
      <dsp:nvSpPr>
        <dsp:cNvPr id="0" name=""/>
        <dsp:cNvSpPr/>
      </dsp:nvSpPr>
      <dsp:spPr>
        <a:xfrm rot="19285714">
          <a:off x="2609310" y="917199"/>
          <a:ext cx="203149" cy="26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64195"/>
            <a:satOff val="117"/>
            <a:lumOff val="91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615958" y="989836"/>
        <a:ext cx="142204" cy="160915"/>
      </dsp:txXfrm>
    </dsp:sp>
    <dsp:sp modelId="{482AE775-8BB1-4DE7-A002-95607AE0C32D}">
      <dsp:nvSpPr>
        <dsp:cNvPr id="0" name=""/>
        <dsp:cNvSpPr/>
      </dsp:nvSpPr>
      <dsp:spPr>
        <a:xfrm>
          <a:off x="2809737" y="477837"/>
          <a:ext cx="538124" cy="560110"/>
        </a:xfrm>
        <a:prstGeom prst="ellipse">
          <a:avLst/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医疗</a:t>
          </a:r>
          <a:endParaRPr lang="zh-CN" altLang="en-US" sz="105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88543" y="559863"/>
        <a:ext cx="380512" cy="396058"/>
      </dsp:txXfrm>
    </dsp:sp>
    <dsp:sp modelId="{82C42594-9F39-4FEC-92B1-49ED82247A4B}">
      <dsp:nvSpPr>
        <dsp:cNvPr id="0" name=""/>
        <dsp:cNvSpPr/>
      </dsp:nvSpPr>
      <dsp:spPr>
        <a:xfrm rot="771429">
          <a:off x="2723674" y="1419607"/>
          <a:ext cx="205751" cy="26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28389"/>
            <a:satOff val="234"/>
            <a:lumOff val="183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724448" y="1466377"/>
        <a:ext cx="144026" cy="160915"/>
      </dsp:txXfrm>
    </dsp:sp>
    <dsp:sp modelId="{E1E8E39E-4232-4B66-BB3B-723BED69AA71}">
      <dsp:nvSpPr>
        <dsp:cNvPr id="0" name=""/>
        <dsp:cNvSpPr/>
      </dsp:nvSpPr>
      <dsp:spPr>
        <a:xfrm>
          <a:off x="3015221" y="1378121"/>
          <a:ext cx="538124" cy="560110"/>
        </a:xfrm>
        <a:prstGeom prst="ellipse">
          <a:avLst/>
        </a:prstGeom>
        <a:solidFill>
          <a:schemeClr val="accent2">
            <a:shade val="50000"/>
            <a:hueOff val="-337814"/>
            <a:satOff val="4447"/>
            <a:lumOff val="26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游乐</a:t>
          </a:r>
          <a:endParaRPr lang="zh-CN" altLang="en-US" sz="105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94027" y="1460147"/>
        <a:ext cx="380512" cy="396058"/>
      </dsp:txXfrm>
    </dsp:sp>
    <dsp:sp modelId="{52A38742-7FFC-437D-86E1-06E9FC50995A}">
      <dsp:nvSpPr>
        <dsp:cNvPr id="0" name=""/>
        <dsp:cNvSpPr/>
      </dsp:nvSpPr>
      <dsp:spPr>
        <a:xfrm rot="3857143">
          <a:off x="2403838" y="1820784"/>
          <a:ext cx="199784" cy="26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92584"/>
            <a:satOff val="351"/>
            <a:lumOff val="275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420803" y="1847422"/>
        <a:ext cx="139849" cy="160915"/>
      </dsp:txXfrm>
    </dsp:sp>
    <dsp:sp modelId="{9344FD8B-5A6B-45B7-88D0-BADE7F846435}">
      <dsp:nvSpPr>
        <dsp:cNvPr id="0" name=""/>
        <dsp:cNvSpPr/>
      </dsp:nvSpPr>
      <dsp:spPr>
        <a:xfrm>
          <a:off x="2439467" y="2100094"/>
          <a:ext cx="538124" cy="560110"/>
        </a:xfrm>
        <a:prstGeom prst="ellipse">
          <a:avLst/>
        </a:prstGeom>
        <a:solidFill>
          <a:schemeClr val="accent2">
            <a:shade val="50000"/>
            <a:hueOff val="-506721"/>
            <a:satOff val="6671"/>
            <a:lumOff val="399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购物</a:t>
          </a:r>
          <a:endParaRPr lang="zh-CN" altLang="en-US" sz="105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18273" y="2182120"/>
        <a:ext cx="380512" cy="396058"/>
      </dsp:txXfrm>
    </dsp:sp>
    <dsp:sp modelId="{CBC8C91D-60A1-4FCE-85CA-C46E212BA9DC}">
      <dsp:nvSpPr>
        <dsp:cNvPr id="0" name=""/>
        <dsp:cNvSpPr/>
      </dsp:nvSpPr>
      <dsp:spPr>
        <a:xfrm rot="6942857">
          <a:off x="1889999" y="1820784"/>
          <a:ext cx="199784" cy="26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92584"/>
            <a:satOff val="351"/>
            <a:lumOff val="275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10800000">
        <a:off x="1932969" y="1847422"/>
        <a:ext cx="139849" cy="160915"/>
      </dsp:txXfrm>
    </dsp:sp>
    <dsp:sp modelId="{F75191EE-C04D-45D1-B6BD-F599E78D58B7}">
      <dsp:nvSpPr>
        <dsp:cNvPr id="0" name=""/>
        <dsp:cNvSpPr/>
      </dsp:nvSpPr>
      <dsp:spPr>
        <a:xfrm>
          <a:off x="1516030" y="2100094"/>
          <a:ext cx="538124" cy="560110"/>
        </a:xfrm>
        <a:prstGeom prst="ellipse">
          <a:avLst/>
        </a:prstGeom>
        <a:solidFill>
          <a:schemeClr val="accent2">
            <a:shade val="50000"/>
            <a:hueOff val="-506721"/>
            <a:satOff val="6671"/>
            <a:lumOff val="399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旅游</a:t>
          </a:r>
          <a:endParaRPr lang="zh-CN" altLang="en-US" sz="105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94836" y="2182120"/>
        <a:ext cx="380512" cy="396058"/>
      </dsp:txXfrm>
    </dsp:sp>
    <dsp:sp modelId="{10C569E4-4C42-4ED3-BD63-392DBE5CEE66}">
      <dsp:nvSpPr>
        <dsp:cNvPr id="0" name=""/>
        <dsp:cNvSpPr/>
      </dsp:nvSpPr>
      <dsp:spPr>
        <a:xfrm rot="10028571">
          <a:off x="1564197" y="1419607"/>
          <a:ext cx="205751" cy="26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28389"/>
            <a:satOff val="234"/>
            <a:lumOff val="183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10800000">
        <a:off x="1625148" y="1466377"/>
        <a:ext cx="144026" cy="160915"/>
      </dsp:txXfrm>
    </dsp:sp>
    <dsp:sp modelId="{B6235AE8-C597-456F-8471-E952935A8703}">
      <dsp:nvSpPr>
        <dsp:cNvPr id="0" name=""/>
        <dsp:cNvSpPr/>
      </dsp:nvSpPr>
      <dsp:spPr>
        <a:xfrm>
          <a:off x="940276" y="1378121"/>
          <a:ext cx="538124" cy="560110"/>
        </a:xfrm>
        <a:prstGeom prst="ellipse">
          <a:avLst/>
        </a:prstGeom>
        <a:solidFill>
          <a:schemeClr val="accent2">
            <a:shade val="50000"/>
            <a:hueOff val="-337814"/>
            <a:satOff val="4447"/>
            <a:lumOff val="26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3D</a:t>
          </a:r>
          <a:r>
            <a:rPr lang="zh-CN" altLang="en-US" sz="105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制造</a:t>
          </a:r>
          <a:endParaRPr lang="zh-CN" altLang="en-US" sz="105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19082" y="1460147"/>
        <a:ext cx="380512" cy="396058"/>
      </dsp:txXfrm>
    </dsp:sp>
    <dsp:sp modelId="{C38E2756-3717-4912-918A-2BDC6F83DBC3}">
      <dsp:nvSpPr>
        <dsp:cNvPr id="0" name=""/>
        <dsp:cNvSpPr/>
      </dsp:nvSpPr>
      <dsp:spPr>
        <a:xfrm rot="13114286">
          <a:off x="1681163" y="917199"/>
          <a:ext cx="203149" cy="26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64195"/>
            <a:satOff val="117"/>
            <a:lumOff val="91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10800000">
        <a:off x="1735460" y="989836"/>
        <a:ext cx="142204" cy="160915"/>
      </dsp:txXfrm>
    </dsp:sp>
    <dsp:sp modelId="{6B48B5E6-52FF-4F6E-A553-95FD044F59E5}">
      <dsp:nvSpPr>
        <dsp:cNvPr id="0" name=""/>
        <dsp:cNvSpPr/>
      </dsp:nvSpPr>
      <dsp:spPr>
        <a:xfrm>
          <a:off x="1145760" y="477837"/>
          <a:ext cx="538124" cy="560110"/>
        </a:xfrm>
        <a:prstGeom prst="ellipse">
          <a:avLst/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金融</a:t>
          </a:r>
          <a:endParaRPr lang="zh-CN" altLang="en-US" sz="105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24566" y="559863"/>
        <a:ext cx="380512" cy="396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48A9F-3EFB-4B75-BBA5-438F17C2B34D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28AF-F9EF-4595-8FAF-F05D6F087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2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fld id="{B1D4ACF0-81C0-4C63-A3C2-B34FE0E3AF7B}" type="slidenum">
              <a:rPr lang="en-US" altLang="zh-CN" sz="1200" b="0">
                <a:solidFill>
                  <a:schemeClr val="tx1"/>
                </a:solidFill>
                <a:ea typeface="宋体" panose="02010600030101010101" pitchFamily="2" charset="-122"/>
              </a:rPr>
              <a:pPr eaLnBrk="1" hangingPunct="1"/>
              <a:t>3</a:t>
            </a:fld>
            <a:endParaRPr lang="en-US" altLang="zh-CN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58473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28AF-F9EF-4595-8FAF-F05D6F0873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99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fld id="{B1D4ACF0-81C0-4C63-A3C2-B34FE0E3AF7B}" type="slidenum">
              <a:rPr lang="en-US" altLang="zh-CN" sz="1200" b="0">
                <a:solidFill>
                  <a:schemeClr val="tx1"/>
                </a:solidFill>
                <a:ea typeface="宋体" panose="02010600030101010101" pitchFamily="2" charset="-122"/>
              </a:rPr>
              <a:pPr eaLnBrk="1" hangingPunct="1"/>
              <a:t>12</a:t>
            </a:fld>
            <a:endParaRPr lang="en-US" altLang="zh-CN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19831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28AF-F9EF-4595-8FAF-F05D6F0873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5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fld id="{B1D4ACF0-81C0-4C63-A3C2-B34FE0E3AF7B}" type="slidenum">
              <a:rPr lang="en-US" altLang="zh-CN" sz="1200" b="0">
                <a:solidFill>
                  <a:schemeClr val="tx1"/>
                </a:solidFill>
                <a:ea typeface="宋体" panose="02010600030101010101" pitchFamily="2" charset="-122"/>
              </a:rPr>
              <a:pPr eaLnBrk="1" hangingPunct="1"/>
              <a:t>20</a:t>
            </a:fld>
            <a:endParaRPr lang="en-US" altLang="zh-CN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2078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10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9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2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37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3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1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73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47AB-5CEA-47A5-8E4F-DDF890AB6654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0CD8-D6BE-4CAE-99A1-962BCC517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29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5187" y="1875560"/>
            <a:ext cx="7520007" cy="1666503"/>
            <a:chOff x="725187" y="1875560"/>
            <a:chExt cx="7520007" cy="1666503"/>
          </a:xfrm>
        </p:grpSpPr>
        <p:sp>
          <p:nvSpPr>
            <p:cNvPr id="5" name="文本框 4"/>
            <p:cNvSpPr txBox="1"/>
            <p:nvPr/>
          </p:nvSpPr>
          <p:spPr>
            <a:xfrm>
              <a:off x="725187" y="2324091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数字时代文化产业的智造升级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725188" y="1875560"/>
              <a:ext cx="665235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25187" y="3542063"/>
              <a:ext cx="452172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725187" y="3957165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  萧泓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27" y="6130779"/>
            <a:ext cx="954837" cy="4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873512" y="3399796"/>
            <a:ext cx="2817642" cy="22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、跨平台文化航母渐成主流：（文化航母）</a:t>
            </a:r>
          </a:p>
          <a:p>
            <a:pPr eaLnBrk="1" hangingPunct="1"/>
            <a:endParaRPr lang="zh-CN" altLang="en-US" sz="900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文化企业借助互联网平台，采取多元化经营，建立一个文化娱乐航母</a:t>
            </a:r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</a:rPr>
              <a:t>。</a:t>
            </a:r>
          </a:p>
          <a:p>
            <a:pPr eaLnBrk="1" hangingPunct="1"/>
            <a:endParaRPr lang="en-US" altLang="zh-CN" sz="9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9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、文化企业的多元合作成为趋势（联合舰队）</a:t>
            </a:r>
          </a:p>
          <a:p>
            <a:pPr eaLnBrk="1" hangingPunct="1"/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不同文化企业之间的合作打造成一个联合舰队成为一种趋势。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1" name="矩形 10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趋势二：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多元化发展趋势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85186"/>
            <a:ext cx="5631872" cy="335069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15" name="矩形 14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趋势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现状与趋势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6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1" name="矩形 10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趋势三：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技术化发展趋势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611646" y="3360267"/>
            <a:ext cx="3135971" cy="1816894"/>
            <a:chOff x="1754657" y="3337356"/>
            <a:chExt cx="4181295" cy="2422525"/>
          </a:xfrm>
        </p:grpSpPr>
        <p:cxnSp>
          <p:nvCxnSpPr>
            <p:cNvPr id="23" name="直接连接符 8"/>
            <p:cNvCxnSpPr>
              <a:cxnSpLocks noChangeShapeType="1"/>
            </p:cNvCxnSpPr>
            <p:nvPr/>
          </p:nvCxnSpPr>
          <p:spPr bwMode="auto">
            <a:xfrm flipV="1">
              <a:off x="3275302" y="3464356"/>
              <a:ext cx="2622550" cy="2251075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文本框 38"/>
            <p:cNvSpPr txBox="1">
              <a:spLocks noChangeArrowheads="1"/>
            </p:cNvSpPr>
            <p:nvPr/>
          </p:nvSpPr>
          <p:spPr bwMode="auto">
            <a:xfrm>
              <a:off x="1754657" y="3337356"/>
              <a:ext cx="3142890" cy="90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3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文化产业与科技融合已经成为</a:t>
              </a:r>
              <a:r>
                <a:rPr lang="zh-CN" altLang="en-US" sz="13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发展新模式</a:t>
              </a:r>
              <a:r>
                <a:rPr lang="zh-CN" altLang="en-US" sz="13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cxnSp>
          <p:nvCxnSpPr>
            <p:cNvPr id="25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5016790" y="3337356"/>
              <a:ext cx="881062" cy="12700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26"/>
            <p:cNvCxnSpPr>
              <a:cxnSpLocks noChangeShapeType="1"/>
            </p:cNvCxnSpPr>
            <p:nvPr/>
          </p:nvCxnSpPr>
          <p:spPr bwMode="auto">
            <a:xfrm>
              <a:off x="5016790" y="3337356"/>
              <a:ext cx="0" cy="909637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文本框 41"/>
            <p:cNvSpPr txBox="1">
              <a:spLocks noChangeArrowheads="1"/>
            </p:cNvSpPr>
            <p:nvPr/>
          </p:nvSpPr>
          <p:spPr bwMode="auto">
            <a:xfrm>
              <a:off x="5067591" y="3372281"/>
              <a:ext cx="4572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</a:rPr>
                <a:t>1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直接连接符 42"/>
            <p:cNvCxnSpPr>
              <a:cxnSpLocks noChangeShapeType="1"/>
            </p:cNvCxnSpPr>
            <p:nvPr/>
          </p:nvCxnSpPr>
          <p:spPr bwMode="auto">
            <a:xfrm flipV="1">
              <a:off x="3313402" y="3508806"/>
              <a:ext cx="2622550" cy="2251075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组合 15"/>
          <p:cNvGrpSpPr/>
          <p:nvPr/>
        </p:nvGrpSpPr>
        <p:grpSpPr>
          <a:xfrm>
            <a:off x="4265414" y="2951882"/>
            <a:ext cx="3299222" cy="1892151"/>
            <a:chOff x="6255040" y="2792843"/>
            <a:chExt cx="4398962" cy="2522868"/>
          </a:xfrm>
        </p:grpSpPr>
        <p:cxnSp>
          <p:nvCxnSpPr>
            <p:cNvPr id="17" name="直接连接符 6"/>
            <p:cNvCxnSpPr>
              <a:cxnSpLocks noChangeShapeType="1"/>
            </p:cNvCxnSpPr>
            <p:nvPr/>
          </p:nvCxnSpPr>
          <p:spPr bwMode="auto">
            <a:xfrm flipV="1">
              <a:off x="6320127" y="2837293"/>
              <a:ext cx="2289175" cy="2052638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文本框 38"/>
            <p:cNvSpPr txBox="1">
              <a:spLocks noChangeArrowheads="1"/>
            </p:cNvSpPr>
            <p:nvPr/>
          </p:nvSpPr>
          <p:spPr bwMode="auto">
            <a:xfrm>
              <a:off x="7371052" y="4410506"/>
              <a:ext cx="3282950" cy="90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3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数字化技术促进</a:t>
              </a:r>
              <a:r>
                <a:rPr lang="zh-CN" altLang="en-US" sz="13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泛文化生态圈</a:t>
              </a:r>
              <a:r>
                <a:rPr lang="zh-CN" altLang="en-US" sz="13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形成。</a:t>
              </a:r>
            </a:p>
          </p:txBody>
        </p:sp>
        <p:cxnSp>
          <p:nvCxnSpPr>
            <p:cNvPr id="19" name="直接连接符 31"/>
            <p:cNvCxnSpPr>
              <a:cxnSpLocks noChangeShapeType="1"/>
            </p:cNvCxnSpPr>
            <p:nvPr/>
          </p:nvCxnSpPr>
          <p:spPr bwMode="auto">
            <a:xfrm>
              <a:off x="6320127" y="4889931"/>
              <a:ext cx="893763" cy="12700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32"/>
            <p:cNvCxnSpPr>
              <a:cxnSpLocks noChangeShapeType="1"/>
            </p:cNvCxnSpPr>
            <p:nvPr/>
          </p:nvCxnSpPr>
          <p:spPr bwMode="auto">
            <a:xfrm flipH="1" flipV="1">
              <a:off x="7213890" y="4115231"/>
              <a:ext cx="0" cy="90170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文本框 43"/>
            <p:cNvSpPr txBox="1">
              <a:spLocks noChangeArrowheads="1"/>
            </p:cNvSpPr>
            <p:nvPr/>
          </p:nvSpPr>
          <p:spPr bwMode="auto">
            <a:xfrm>
              <a:off x="6737640" y="4389869"/>
              <a:ext cx="4572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</a:rPr>
                <a:t>2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直接连接符 44"/>
            <p:cNvCxnSpPr>
              <a:cxnSpLocks noChangeShapeType="1"/>
            </p:cNvCxnSpPr>
            <p:nvPr/>
          </p:nvCxnSpPr>
          <p:spPr bwMode="auto">
            <a:xfrm flipV="1">
              <a:off x="6255040" y="2792843"/>
              <a:ext cx="2333625" cy="208280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组合 28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30" name="矩形 29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趋势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现状与趋势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7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27" y="6130779"/>
            <a:ext cx="954837" cy="4361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3829" y="2841903"/>
            <a:ext cx="3396342" cy="1174194"/>
            <a:chOff x="4151480" y="2486025"/>
            <a:chExt cx="4528457" cy="1565594"/>
          </a:xfrm>
        </p:grpSpPr>
        <p:sp>
          <p:nvSpPr>
            <p:cNvPr id="11" name="文本框 18"/>
            <p:cNvSpPr txBox="1">
              <a:spLocks noChangeArrowheads="1"/>
            </p:cNvSpPr>
            <p:nvPr/>
          </p:nvSpPr>
          <p:spPr bwMode="auto">
            <a:xfrm>
              <a:off x="4151480" y="3559176"/>
              <a:ext cx="452845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中国文化产业面临的挑战与机遇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426694" y="2486025"/>
              <a:ext cx="1978027" cy="1004888"/>
              <a:chOff x="5348907" y="2486025"/>
              <a:chExt cx="1978027" cy="1004888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5371927" y="2486025"/>
                <a:ext cx="1931987" cy="1004888"/>
              </a:xfrm>
              <a:prstGeom prst="rect">
                <a:avLst/>
              </a:prstGeom>
              <a:noFill/>
              <a:ln w="12700" cmpd="sng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文本框 2"/>
              <p:cNvSpPr txBox="1">
                <a:spLocks noChangeArrowheads="1"/>
              </p:cNvSpPr>
              <p:nvPr/>
            </p:nvSpPr>
            <p:spPr bwMode="auto">
              <a:xfrm>
                <a:off x="5348907" y="2608264"/>
                <a:ext cx="1978027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</a:t>
                </a:r>
                <a:r>
                  <a:rPr lang="en-US" altLang="zh-CN" sz="3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1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3" name="矩形 2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挑战与机遇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2" name="矩形 11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挑战一：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供给侧改革挑战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373350" y="3557011"/>
            <a:ext cx="1745727" cy="1562306"/>
            <a:chOff x="1703098" y="2858132"/>
            <a:chExt cx="2003407" cy="2083075"/>
          </a:xfrm>
        </p:grpSpPr>
        <p:pic>
          <p:nvPicPr>
            <p:cNvPr id="16" name="图片 1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098" y="2858132"/>
              <a:ext cx="2003407" cy="208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856509" y="3265012"/>
              <a:ext cx="175491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C208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文化产品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产能过剩和产品有效供给不足。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23521" y="3106711"/>
            <a:ext cx="1746748" cy="1562306"/>
            <a:chOff x="4900676" y="2858132"/>
            <a:chExt cx="2004579" cy="2083074"/>
          </a:xfrm>
        </p:grpSpPr>
        <p:pic>
          <p:nvPicPr>
            <p:cNvPr id="15" name="图片 11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676" y="2858132"/>
              <a:ext cx="2004579" cy="208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5054887" y="3358363"/>
              <a:ext cx="17393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C208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基本文化消费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供给过剩且质量不高。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74570" y="2655532"/>
            <a:ext cx="1745727" cy="1563185"/>
            <a:chOff x="8099426" y="2858132"/>
            <a:chExt cx="2003407" cy="2084247"/>
          </a:xfrm>
        </p:grpSpPr>
        <p:pic>
          <p:nvPicPr>
            <p:cNvPr id="17" name="图片 1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426" y="2858132"/>
              <a:ext cx="2003407" cy="208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8258274" y="3118677"/>
              <a:ext cx="174567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C208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满足较高层次体验的文化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消费品，供给数量和质量都明显不足。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4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500255" y="3199171"/>
            <a:ext cx="2812473" cy="11079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中国的文化影响力指数在全世界排名第七,居于美国、德国、英国、法国、意大利、西班牙之后。</a:t>
            </a:r>
            <a:r>
              <a:rPr lang="zh-CN" altLang="en-US" sz="1400" b="1" dirty="0">
                <a:solidFill>
                  <a:srgbClr val="C208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一个经济总量排名世界第二的大国,文化影响力却排名第七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1" name="矩形 10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挑战二：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影响力提升挑战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5177015" y="2813383"/>
            <a:ext cx="2808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、中国文化影响力指数排名第七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646197" y="2813384"/>
            <a:ext cx="2517095" cy="1032119"/>
            <a:chOff x="2194929" y="2608177"/>
            <a:chExt cx="3356126" cy="1376158"/>
          </a:xfrm>
        </p:grpSpPr>
        <p:sp>
          <p:nvSpPr>
            <p:cNvPr id="8" name="矩形 7"/>
            <p:cNvSpPr/>
            <p:nvPr/>
          </p:nvSpPr>
          <p:spPr>
            <a:xfrm>
              <a:off x="2194929" y="2608177"/>
              <a:ext cx="3319711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、文化产业占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GDP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比例较低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595564" y="3122561"/>
              <a:ext cx="295549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2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美国文化产业GDP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占比为30%左右。而在中国这一数字仅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左右。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54186" y="3993109"/>
            <a:ext cx="3704690" cy="1617154"/>
            <a:chOff x="1405581" y="3832798"/>
            <a:chExt cx="4939587" cy="2156205"/>
          </a:xfrm>
        </p:grpSpPr>
        <p:graphicFrame>
          <p:nvGraphicFramePr>
            <p:cNvPr id="19" name="图表 18"/>
            <p:cNvGraphicFramePr/>
            <p:nvPr>
              <p:extLst>
                <p:ext uri="{D42A27DB-BD31-4B8C-83A1-F6EECF244321}">
                  <p14:modId xmlns:p14="http://schemas.microsoft.com/office/powerpoint/2010/main" val="919731088"/>
                </p:ext>
              </p:extLst>
            </p:nvPr>
          </p:nvGraphicFramePr>
          <p:xfrm>
            <a:off x="3618923" y="3843954"/>
            <a:ext cx="2726245" cy="21450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2" name="图表 21"/>
            <p:cNvGraphicFramePr/>
            <p:nvPr>
              <p:extLst>
                <p:ext uri="{D42A27DB-BD31-4B8C-83A1-F6EECF244321}">
                  <p14:modId xmlns:p14="http://schemas.microsoft.com/office/powerpoint/2010/main" val="3943950445"/>
                </p:ext>
              </p:extLst>
            </p:nvPr>
          </p:nvGraphicFramePr>
          <p:xfrm>
            <a:off x="1405581" y="3832798"/>
            <a:ext cx="2726245" cy="21450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0" name="组合 19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21" name="矩形 20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挑战与机遇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54187" y="2875683"/>
            <a:ext cx="289176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、文化产品出口不平衡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、自主知识产权保护力不足</a:t>
            </a:r>
          </a:p>
          <a:p>
            <a:pPr eaLnBrk="1" hangingPunct="1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、创意文化产品质量有待提高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945949" y="1812132"/>
            <a:ext cx="5129213" cy="4108847"/>
            <a:chOff x="5543550" y="3616325"/>
            <a:chExt cx="4060680" cy="2928938"/>
          </a:xfrm>
        </p:grpSpPr>
        <p:pic>
          <p:nvPicPr>
            <p:cNvPr id="10" name="图片 5" descr="185842aplllh99ttmysysp.png.thumb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"/>
            <a:stretch/>
          </p:blipFill>
          <p:spPr bwMode="auto">
            <a:xfrm>
              <a:off x="7581900" y="3616325"/>
              <a:ext cx="2022330" cy="292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6" descr="185845jjtpf9t9vtt99jo9.png.thum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550" y="3616325"/>
              <a:ext cx="2038350" cy="292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3" name="矩形 12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挑战三：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智造力提升挑战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1277323" y="3200481"/>
            <a:ext cx="2668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出口产品中涉及文化创意领域不多，更多的是珠宝雕塑、手工艺品，电影产品出口</a:t>
            </a:r>
            <a:r>
              <a:rPr lang="zh-CN" altLang="en-US" sz="1600" b="1" dirty="0">
                <a:solidFill>
                  <a:srgbClr val="C208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跌幅达</a:t>
            </a:r>
            <a:r>
              <a:rPr lang="en-US" altLang="zh-CN" sz="1600" b="1" dirty="0">
                <a:solidFill>
                  <a:srgbClr val="C208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88%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18" name="矩形 17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挑战与机遇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2" name="矩形 1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机遇</a:t>
              </a:r>
              <a:endPara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挑战与机遇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1" name="矩形 10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机遇一：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政策机遇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8"/>
          <p:cNvSpPr txBox="1">
            <a:spLocks noChangeArrowheads="1"/>
          </p:cNvSpPr>
          <p:nvPr/>
        </p:nvSpPr>
        <p:spPr bwMode="auto">
          <a:xfrm>
            <a:off x="1952625" y="3718323"/>
            <a:ext cx="158234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、文化强国战略</a:t>
            </a:r>
          </a:p>
        </p:txBody>
      </p:sp>
      <p:sp>
        <p:nvSpPr>
          <p:cNvPr id="39" name="椭圆 30"/>
          <p:cNvSpPr>
            <a:spLocks noChangeArrowheads="1"/>
          </p:cNvSpPr>
          <p:nvPr/>
        </p:nvSpPr>
        <p:spPr bwMode="auto">
          <a:xfrm>
            <a:off x="4270773" y="2922985"/>
            <a:ext cx="621506" cy="62150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1" name="椭圆 33"/>
          <p:cNvSpPr>
            <a:spLocks noChangeArrowheads="1"/>
          </p:cNvSpPr>
          <p:nvPr/>
        </p:nvSpPr>
        <p:spPr bwMode="auto">
          <a:xfrm>
            <a:off x="2433638" y="2913460"/>
            <a:ext cx="621506" cy="62150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chemeClr val="bg1"/>
              </a:solidFill>
            </a:endParaRPr>
          </a:p>
        </p:txBody>
      </p:sp>
      <p:pic>
        <p:nvPicPr>
          <p:cNvPr id="42" name="图片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096816"/>
            <a:ext cx="283369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椭圆 36"/>
          <p:cNvSpPr>
            <a:spLocks noChangeArrowheads="1"/>
          </p:cNvSpPr>
          <p:nvPr/>
        </p:nvSpPr>
        <p:spPr bwMode="auto">
          <a:xfrm>
            <a:off x="6160294" y="2913460"/>
            <a:ext cx="639366" cy="6405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5" name="文本框 38"/>
          <p:cNvSpPr txBox="1">
            <a:spLocks noChangeArrowheads="1"/>
          </p:cNvSpPr>
          <p:nvPr/>
        </p:nvSpPr>
        <p:spPr bwMode="auto">
          <a:xfrm>
            <a:off x="3820717" y="3718322"/>
            <a:ext cx="1582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、供给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改革战略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8"/>
          <p:cNvSpPr txBox="1">
            <a:spLocks noChangeArrowheads="1"/>
          </p:cNvSpPr>
          <p:nvPr/>
        </p:nvSpPr>
        <p:spPr bwMode="auto">
          <a:xfrm>
            <a:off x="5688806" y="3718323"/>
            <a:ext cx="1412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、大众创业，万众创新战略</a:t>
            </a:r>
          </a:p>
        </p:txBody>
      </p:sp>
      <p:sp>
        <p:nvSpPr>
          <p:cNvPr id="22" name="加号 21"/>
          <p:cNvSpPr/>
          <p:nvPr/>
        </p:nvSpPr>
        <p:spPr>
          <a:xfrm>
            <a:off x="4392703" y="3040802"/>
            <a:ext cx="377645" cy="395396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0" name="图片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30" y="3040802"/>
            <a:ext cx="367903" cy="36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1" name="矩形 10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机遇二：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技术机遇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384098" y="2749092"/>
            <a:ext cx="2677066" cy="944579"/>
            <a:chOff x="1384098" y="2749092"/>
            <a:chExt cx="2677066" cy="944579"/>
          </a:xfrm>
        </p:grpSpPr>
        <p:pic>
          <p:nvPicPr>
            <p:cNvPr id="14" name="图片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098" y="2749092"/>
              <a:ext cx="2677066" cy="944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809527" y="3013642"/>
              <a:ext cx="18262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、数字技术全面融入文化产业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21804" y="4018636"/>
            <a:ext cx="2676309" cy="808343"/>
            <a:chOff x="4226514" y="3941169"/>
            <a:chExt cx="3568412" cy="1077790"/>
          </a:xfrm>
        </p:grpSpPr>
        <p:pic>
          <p:nvPicPr>
            <p:cNvPr id="16" name="图片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514" y="3941169"/>
              <a:ext cx="3568412" cy="107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4804474" y="4110720"/>
              <a:ext cx="2412492" cy="69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、互联网科技促进文化与传统行业融合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094750" y="4499273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（教育、游乐、医疗）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459663" y="5514554"/>
            <a:ext cx="2199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4D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电影、虚拟游戏、电子竞技、网络文学、人工智能）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658752" y="5151945"/>
            <a:ext cx="2677066" cy="808343"/>
            <a:chOff x="7390907" y="5202902"/>
            <a:chExt cx="3569421" cy="1077790"/>
          </a:xfrm>
        </p:grpSpPr>
        <p:pic>
          <p:nvPicPr>
            <p:cNvPr id="15" name="图片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907" y="5202902"/>
              <a:ext cx="3569421" cy="107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7933326" y="5363217"/>
              <a:ext cx="2484582" cy="69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、新技术催生新文化业态产生</a:t>
              </a:r>
              <a:endParaRPr lang="zh-CN" altLang="en-US" sz="14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33" name="矩形 32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机遇</a:t>
              </a:r>
              <a:endPara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挑战与机遇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5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3" name="矩形 12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机遇三：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经济机遇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4193934998"/>
              </p:ext>
            </p:extLst>
          </p:nvPr>
        </p:nvGraphicFramePr>
        <p:xfrm>
          <a:off x="4454045" y="1120916"/>
          <a:ext cx="4583171" cy="304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8" name="组合 47"/>
          <p:cNvGrpSpPr/>
          <p:nvPr/>
        </p:nvGrpSpPr>
        <p:grpSpPr>
          <a:xfrm>
            <a:off x="668660" y="2721375"/>
            <a:ext cx="4330059" cy="3479127"/>
            <a:chOff x="1089890" y="2930549"/>
            <a:chExt cx="5006109" cy="3924360"/>
          </a:xfrm>
        </p:grpSpPr>
        <p:grpSp>
          <p:nvGrpSpPr>
            <p:cNvPr id="43" name="组合 42"/>
            <p:cNvGrpSpPr/>
            <p:nvPr/>
          </p:nvGrpSpPr>
          <p:grpSpPr>
            <a:xfrm>
              <a:off x="1089890" y="2930549"/>
              <a:ext cx="5006109" cy="3924360"/>
              <a:chOff x="1363542" y="842684"/>
              <a:chExt cx="6232794" cy="5988726"/>
            </a:xfrm>
          </p:grpSpPr>
          <p:sp>
            <p:nvSpPr>
              <p:cNvPr id="23" name="Oval 65"/>
              <p:cNvSpPr>
                <a:spLocks noChangeArrowheads="1"/>
              </p:cNvSpPr>
              <p:nvPr/>
            </p:nvSpPr>
            <p:spPr bwMode="auto">
              <a:xfrm>
                <a:off x="3668186" y="6553778"/>
                <a:ext cx="1344303" cy="277632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4" name="圆角矩形 2"/>
              <p:cNvSpPr/>
              <p:nvPr/>
            </p:nvSpPr>
            <p:spPr>
              <a:xfrm flipH="1">
                <a:off x="1363542" y="3163086"/>
                <a:ext cx="3049796" cy="1652989"/>
              </a:xfrm>
              <a:custGeom>
                <a:avLst/>
                <a:gdLst>
                  <a:gd name="connsiteX0" fmla="*/ 0 w 4248472"/>
                  <a:gd name="connsiteY0" fmla="*/ 756084 h 1512168"/>
                  <a:gd name="connsiteX1" fmla="*/ 756084 w 4248472"/>
                  <a:gd name="connsiteY1" fmla="*/ 0 h 1512168"/>
                  <a:gd name="connsiteX2" fmla="*/ 3492388 w 4248472"/>
                  <a:gd name="connsiteY2" fmla="*/ 0 h 1512168"/>
                  <a:gd name="connsiteX3" fmla="*/ 4248472 w 4248472"/>
                  <a:gd name="connsiteY3" fmla="*/ 756084 h 1512168"/>
                  <a:gd name="connsiteX4" fmla="*/ 4248472 w 4248472"/>
                  <a:gd name="connsiteY4" fmla="*/ 756084 h 1512168"/>
                  <a:gd name="connsiteX5" fmla="*/ 3492388 w 4248472"/>
                  <a:gd name="connsiteY5" fmla="*/ 1512168 h 1512168"/>
                  <a:gd name="connsiteX6" fmla="*/ 756084 w 4248472"/>
                  <a:gd name="connsiteY6" fmla="*/ 1512168 h 1512168"/>
                  <a:gd name="connsiteX7" fmla="*/ 0 w 4248472"/>
                  <a:gd name="connsiteY7" fmla="*/ 756084 h 1512168"/>
                  <a:gd name="connsiteX0" fmla="*/ 21174 w 4269646"/>
                  <a:gd name="connsiteY0" fmla="*/ 756084 h 1512168"/>
                  <a:gd name="connsiteX1" fmla="*/ 777258 w 4269646"/>
                  <a:gd name="connsiteY1" fmla="*/ 0 h 1512168"/>
                  <a:gd name="connsiteX2" fmla="*/ 3513562 w 4269646"/>
                  <a:gd name="connsiteY2" fmla="*/ 0 h 1512168"/>
                  <a:gd name="connsiteX3" fmla="*/ 4269646 w 4269646"/>
                  <a:gd name="connsiteY3" fmla="*/ 756084 h 1512168"/>
                  <a:gd name="connsiteX4" fmla="*/ 4269646 w 4269646"/>
                  <a:gd name="connsiteY4" fmla="*/ 756084 h 1512168"/>
                  <a:gd name="connsiteX5" fmla="*/ 3513562 w 4269646"/>
                  <a:gd name="connsiteY5" fmla="*/ 1512168 h 1512168"/>
                  <a:gd name="connsiteX6" fmla="*/ 777258 w 4269646"/>
                  <a:gd name="connsiteY6" fmla="*/ 1512168 h 1512168"/>
                  <a:gd name="connsiteX7" fmla="*/ 258688 w 4269646"/>
                  <a:gd name="connsiteY7" fmla="*/ 1346622 h 1512168"/>
                  <a:gd name="connsiteX8" fmla="*/ 21174 w 4269646"/>
                  <a:gd name="connsiteY8" fmla="*/ 756084 h 1512168"/>
                  <a:gd name="connsiteX0" fmla="*/ 91863 w 4340335"/>
                  <a:gd name="connsiteY0" fmla="*/ 756084 h 2273096"/>
                  <a:gd name="connsiteX1" fmla="*/ 847947 w 4340335"/>
                  <a:gd name="connsiteY1" fmla="*/ 0 h 2273096"/>
                  <a:gd name="connsiteX2" fmla="*/ 3584251 w 4340335"/>
                  <a:gd name="connsiteY2" fmla="*/ 0 h 2273096"/>
                  <a:gd name="connsiteX3" fmla="*/ 4340335 w 4340335"/>
                  <a:gd name="connsiteY3" fmla="*/ 756084 h 2273096"/>
                  <a:gd name="connsiteX4" fmla="*/ 4340335 w 4340335"/>
                  <a:gd name="connsiteY4" fmla="*/ 756084 h 2273096"/>
                  <a:gd name="connsiteX5" fmla="*/ 3584251 w 4340335"/>
                  <a:gd name="connsiteY5" fmla="*/ 1512168 h 2273096"/>
                  <a:gd name="connsiteX6" fmla="*/ 847947 w 4340335"/>
                  <a:gd name="connsiteY6" fmla="*/ 1512168 h 2273096"/>
                  <a:gd name="connsiteX7" fmla="*/ 96620 w 4340335"/>
                  <a:gd name="connsiteY7" fmla="*/ 2261022 h 2273096"/>
                  <a:gd name="connsiteX8" fmla="*/ 91863 w 4340335"/>
                  <a:gd name="connsiteY8" fmla="*/ 756084 h 2273096"/>
                  <a:gd name="connsiteX0" fmla="*/ 44127 w 4292599"/>
                  <a:gd name="connsiteY0" fmla="*/ 756084 h 2273096"/>
                  <a:gd name="connsiteX1" fmla="*/ 800211 w 4292599"/>
                  <a:gd name="connsiteY1" fmla="*/ 0 h 2273096"/>
                  <a:gd name="connsiteX2" fmla="*/ 3536515 w 4292599"/>
                  <a:gd name="connsiteY2" fmla="*/ 0 h 2273096"/>
                  <a:gd name="connsiteX3" fmla="*/ 4292599 w 4292599"/>
                  <a:gd name="connsiteY3" fmla="*/ 756084 h 2273096"/>
                  <a:gd name="connsiteX4" fmla="*/ 4292599 w 4292599"/>
                  <a:gd name="connsiteY4" fmla="*/ 756084 h 2273096"/>
                  <a:gd name="connsiteX5" fmla="*/ 3536515 w 4292599"/>
                  <a:gd name="connsiteY5" fmla="*/ 1512168 h 2273096"/>
                  <a:gd name="connsiteX6" fmla="*/ 800211 w 4292599"/>
                  <a:gd name="connsiteY6" fmla="*/ 1512168 h 2273096"/>
                  <a:gd name="connsiteX7" fmla="*/ 48884 w 4292599"/>
                  <a:gd name="connsiteY7" fmla="*/ 2261022 h 2273096"/>
                  <a:gd name="connsiteX8" fmla="*/ 44127 w 4292599"/>
                  <a:gd name="connsiteY8" fmla="*/ 756084 h 2273096"/>
                  <a:gd name="connsiteX0" fmla="*/ 44127 w 4292599"/>
                  <a:gd name="connsiteY0" fmla="*/ 756084 h 2261022"/>
                  <a:gd name="connsiteX1" fmla="*/ 800211 w 4292599"/>
                  <a:gd name="connsiteY1" fmla="*/ 0 h 2261022"/>
                  <a:gd name="connsiteX2" fmla="*/ 3536515 w 4292599"/>
                  <a:gd name="connsiteY2" fmla="*/ 0 h 2261022"/>
                  <a:gd name="connsiteX3" fmla="*/ 4292599 w 4292599"/>
                  <a:gd name="connsiteY3" fmla="*/ 756084 h 2261022"/>
                  <a:gd name="connsiteX4" fmla="*/ 4292599 w 4292599"/>
                  <a:gd name="connsiteY4" fmla="*/ 756084 h 2261022"/>
                  <a:gd name="connsiteX5" fmla="*/ 3536515 w 4292599"/>
                  <a:gd name="connsiteY5" fmla="*/ 1512168 h 2261022"/>
                  <a:gd name="connsiteX6" fmla="*/ 800211 w 4292599"/>
                  <a:gd name="connsiteY6" fmla="*/ 1512168 h 2261022"/>
                  <a:gd name="connsiteX7" fmla="*/ 48884 w 4292599"/>
                  <a:gd name="connsiteY7" fmla="*/ 2261022 h 2261022"/>
                  <a:gd name="connsiteX8" fmla="*/ 44127 w 4292599"/>
                  <a:gd name="connsiteY8" fmla="*/ 756084 h 2261022"/>
                  <a:gd name="connsiteX0" fmla="*/ 58844 w 4307316"/>
                  <a:gd name="connsiteY0" fmla="*/ 756084 h 2261022"/>
                  <a:gd name="connsiteX1" fmla="*/ 814928 w 4307316"/>
                  <a:gd name="connsiteY1" fmla="*/ 0 h 2261022"/>
                  <a:gd name="connsiteX2" fmla="*/ 3551232 w 4307316"/>
                  <a:gd name="connsiteY2" fmla="*/ 0 h 2261022"/>
                  <a:gd name="connsiteX3" fmla="*/ 4307316 w 4307316"/>
                  <a:gd name="connsiteY3" fmla="*/ 756084 h 2261022"/>
                  <a:gd name="connsiteX4" fmla="*/ 4307316 w 4307316"/>
                  <a:gd name="connsiteY4" fmla="*/ 756084 h 2261022"/>
                  <a:gd name="connsiteX5" fmla="*/ 3551232 w 4307316"/>
                  <a:gd name="connsiteY5" fmla="*/ 1512168 h 2261022"/>
                  <a:gd name="connsiteX6" fmla="*/ 814928 w 4307316"/>
                  <a:gd name="connsiteY6" fmla="*/ 1512168 h 2261022"/>
                  <a:gd name="connsiteX7" fmla="*/ 63601 w 4307316"/>
                  <a:gd name="connsiteY7" fmla="*/ 2261022 h 2261022"/>
                  <a:gd name="connsiteX8" fmla="*/ 58844 w 4307316"/>
                  <a:gd name="connsiteY8" fmla="*/ 756084 h 2261022"/>
                  <a:gd name="connsiteX0" fmla="*/ 102626 w 4351098"/>
                  <a:gd name="connsiteY0" fmla="*/ 756084 h 2261022"/>
                  <a:gd name="connsiteX1" fmla="*/ 858710 w 4351098"/>
                  <a:gd name="connsiteY1" fmla="*/ 0 h 2261022"/>
                  <a:gd name="connsiteX2" fmla="*/ 3595014 w 4351098"/>
                  <a:gd name="connsiteY2" fmla="*/ 0 h 2261022"/>
                  <a:gd name="connsiteX3" fmla="*/ 4351098 w 4351098"/>
                  <a:gd name="connsiteY3" fmla="*/ 756084 h 2261022"/>
                  <a:gd name="connsiteX4" fmla="*/ 4351098 w 4351098"/>
                  <a:gd name="connsiteY4" fmla="*/ 756084 h 2261022"/>
                  <a:gd name="connsiteX5" fmla="*/ 3595014 w 4351098"/>
                  <a:gd name="connsiteY5" fmla="*/ 1512168 h 2261022"/>
                  <a:gd name="connsiteX6" fmla="*/ 858710 w 4351098"/>
                  <a:gd name="connsiteY6" fmla="*/ 1512168 h 2261022"/>
                  <a:gd name="connsiteX7" fmla="*/ 88629 w 4351098"/>
                  <a:gd name="connsiteY7" fmla="*/ 2261022 h 2261022"/>
                  <a:gd name="connsiteX8" fmla="*/ 102626 w 4351098"/>
                  <a:gd name="connsiteY8" fmla="*/ 756084 h 226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1098" h="2261022">
                    <a:moveTo>
                      <a:pt x="102626" y="756084"/>
                    </a:moveTo>
                    <a:cubicBezTo>
                      <a:pt x="230973" y="379247"/>
                      <a:pt x="441136" y="0"/>
                      <a:pt x="858710" y="0"/>
                    </a:cubicBezTo>
                    <a:lnTo>
                      <a:pt x="3595014" y="0"/>
                    </a:lnTo>
                    <a:cubicBezTo>
                      <a:pt x="4012588" y="0"/>
                      <a:pt x="4351098" y="338510"/>
                      <a:pt x="4351098" y="756084"/>
                    </a:cubicBezTo>
                    <a:lnTo>
                      <a:pt x="4351098" y="756084"/>
                    </a:lnTo>
                    <a:cubicBezTo>
                      <a:pt x="4351098" y="1173658"/>
                      <a:pt x="4012588" y="1512168"/>
                      <a:pt x="3595014" y="1512168"/>
                    </a:cubicBezTo>
                    <a:lnTo>
                      <a:pt x="858710" y="1512168"/>
                    </a:lnTo>
                    <a:cubicBezTo>
                      <a:pt x="316231" y="1484577"/>
                      <a:pt x="81639" y="2237407"/>
                      <a:pt x="88629" y="2261022"/>
                    </a:cubicBezTo>
                    <a:cubicBezTo>
                      <a:pt x="-37385" y="2135008"/>
                      <a:pt x="-25721" y="1132921"/>
                      <a:pt x="102626" y="7560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2286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 kern="0">
                  <a:solidFill>
                    <a:sysClr val="window" lastClr="CCE8C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5" name="圆角矩形 2"/>
              <p:cNvSpPr/>
              <p:nvPr/>
            </p:nvSpPr>
            <p:spPr>
              <a:xfrm flipH="1">
                <a:off x="1364087" y="3079823"/>
                <a:ext cx="3031800" cy="1762332"/>
              </a:xfrm>
              <a:custGeom>
                <a:avLst/>
                <a:gdLst>
                  <a:gd name="connsiteX0" fmla="*/ 0 w 4248472"/>
                  <a:gd name="connsiteY0" fmla="*/ 756084 h 1512168"/>
                  <a:gd name="connsiteX1" fmla="*/ 756084 w 4248472"/>
                  <a:gd name="connsiteY1" fmla="*/ 0 h 1512168"/>
                  <a:gd name="connsiteX2" fmla="*/ 3492388 w 4248472"/>
                  <a:gd name="connsiteY2" fmla="*/ 0 h 1512168"/>
                  <a:gd name="connsiteX3" fmla="*/ 4248472 w 4248472"/>
                  <a:gd name="connsiteY3" fmla="*/ 756084 h 1512168"/>
                  <a:gd name="connsiteX4" fmla="*/ 4248472 w 4248472"/>
                  <a:gd name="connsiteY4" fmla="*/ 756084 h 1512168"/>
                  <a:gd name="connsiteX5" fmla="*/ 3492388 w 4248472"/>
                  <a:gd name="connsiteY5" fmla="*/ 1512168 h 1512168"/>
                  <a:gd name="connsiteX6" fmla="*/ 756084 w 4248472"/>
                  <a:gd name="connsiteY6" fmla="*/ 1512168 h 1512168"/>
                  <a:gd name="connsiteX7" fmla="*/ 0 w 4248472"/>
                  <a:gd name="connsiteY7" fmla="*/ 756084 h 1512168"/>
                  <a:gd name="connsiteX0" fmla="*/ 21174 w 4269646"/>
                  <a:gd name="connsiteY0" fmla="*/ 756084 h 1512168"/>
                  <a:gd name="connsiteX1" fmla="*/ 777258 w 4269646"/>
                  <a:gd name="connsiteY1" fmla="*/ 0 h 1512168"/>
                  <a:gd name="connsiteX2" fmla="*/ 3513562 w 4269646"/>
                  <a:gd name="connsiteY2" fmla="*/ 0 h 1512168"/>
                  <a:gd name="connsiteX3" fmla="*/ 4269646 w 4269646"/>
                  <a:gd name="connsiteY3" fmla="*/ 756084 h 1512168"/>
                  <a:gd name="connsiteX4" fmla="*/ 4269646 w 4269646"/>
                  <a:gd name="connsiteY4" fmla="*/ 756084 h 1512168"/>
                  <a:gd name="connsiteX5" fmla="*/ 3513562 w 4269646"/>
                  <a:gd name="connsiteY5" fmla="*/ 1512168 h 1512168"/>
                  <a:gd name="connsiteX6" fmla="*/ 777258 w 4269646"/>
                  <a:gd name="connsiteY6" fmla="*/ 1512168 h 1512168"/>
                  <a:gd name="connsiteX7" fmla="*/ 258688 w 4269646"/>
                  <a:gd name="connsiteY7" fmla="*/ 1346622 h 1512168"/>
                  <a:gd name="connsiteX8" fmla="*/ 21174 w 4269646"/>
                  <a:gd name="connsiteY8" fmla="*/ 756084 h 1512168"/>
                  <a:gd name="connsiteX0" fmla="*/ 91863 w 4340335"/>
                  <a:gd name="connsiteY0" fmla="*/ 756084 h 2273096"/>
                  <a:gd name="connsiteX1" fmla="*/ 847947 w 4340335"/>
                  <a:gd name="connsiteY1" fmla="*/ 0 h 2273096"/>
                  <a:gd name="connsiteX2" fmla="*/ 3584251 w 4340335"/>
                  <a:gd name="connsiteY2" fmla="*/ 0 h 2273096"/>
                  <a:gd name="connsiteX3" fmla="*/ 4340335 w 4340335"/>
                  <a:gd name="connsiteY3" fmla="*/ 756084 h 2273096"/>
                  <a:gd name="connsiteX4" fmla="*/ 4340335 w 4340335"/>
                  <a:gd name="connsiteY4" fmla="*/ 756084 h 2273096"/>
                  <a:gd name="connsiteX5" fmla="*/ 3584251 w 4340335"/>
                  <a:gd name="connsiteY5" fmla="*/ 1512168 h 2273096"/>
                  <a:gd name="connsiteX6" fmla="*/ 847947 w 4340335"/>
                  <a:gd name="connsiteY6" fmla="*/ 1512168 h 2273096"/>
                  <a:gd name="connsiteX7" fmla="*/ 96620 w 4340335"/>
                  <a:gd name="connsiteY7" fmla="*/ 2261022 h 2273096"/>
                  <a:gd name="connsiteX8" fmla="*/ 91863 w 4340335"/>
                  <a:gd name="connsiteY8" fmla="*/ 756084 h 2273096"/>
                  <a:gd name="connsiteX0" fmla="*/ 44127 w 4292599"/>
                  <a:gd name="connsiteY0" fmla="*/ 756084 h 2273096"/>
                  <a:gd name="connsiteX1" fmla="*/ 800211 w 4292599"/>
                  <a:gd name="connsiteY1" fmla="*/ 0 h 2273096"/>
                  <a:gd name="connsiteX2" fmla="*/ 3536515 w 4292599"/>
                  <a:gd name="connsiteY2" fmla="*/ 0 h 2273096"/>
                  <a:gd name="connsiteX3" fmla="*/ 4292599 w 4292599"/>
                  <a:gd name="connsiteY3" fmla="*/ 756084 h 2273096"/>
                  <a:gd name="connsiteX4" fmla="*/ 4292599 w 4292599"/>
                  <a:gd name="connsiteY4" fmla="*/ 756084 h 2273096"/>
                  <a:gd name="connsiteX5" fmla="*/ 3536515 w 4292599"/>
                  <a:gd name="connsiteY5" fmla="*/ 1512168 h 2273096"/>
                  <a:gd name="connsiteX6" fmla="*/ 800211 w 4292599"/>
                  <a:gd name="connsiteY6" fmla="*/ 1512168 h 2273096"/>
                  <a:gd name="connsiteX7" fmla="*/ 48884 w 4292599"/>
                  <a:gd name="connsiteY7" fmla="*/ 2261022 h 2273096"/>
                  <a:gd name="connsiteX8" fmla="*/ 44127 w 4292599"/>
                  <a:gd name="connsiteY8" fmla="*/ 756084 h 2273096"/>
                  <a:gd name="connsiteX0" fmla="*/ 44127 w 4292599"/>
                  <a:gd name="connsiteY0" fmla="*/ 756084 h 2261022"/>
                  <a:gd name="connsiteX1" fmla="*/ 800211 w 4292599"/>
                  <a:gd name="connsiteY1" fmla="*/ 0 h 2261022"/>
                  <a:gd name="connsiteX2" fmla="*/ 3536515 w 4292599"/>
                  <a:gd name="connsiteY2" fmla="*/ 0 h 2261022"/>
                  <a:gd name="connsiteX3" fmla="*/ 4292599 w 4292599"/>
                  <a:gd name="connsiteY3" fmla="*/ 756084 h 2261022"/>
                  <a:gd name="connsiteX4" fmla="*/ 4292599 w 4292599"/>
                  <a:gd name="connsiteY4" fmla="*/ 756084 h 2261022"/>
                  <a:gd name="connsiteX5" fmla="*/ 3536515 w 4292599"/>
                  <a:gd name="connsiteY5" fmla="*/ 1512168 h 2261022"/>
                  <a:gd name="connsiteX6" fmla="*/ 800211 w 4292599"/>
                  <a:gd name="connsiteY6" fmla="*/ 1512168 h 2261022"/>
                  <a:gd name="connsiteX7" fmla="*/ 48884 w 4292599"/>
                  <a:gd name="connsiteY7" fmla="*/ 2261022 h 2261022"/>
                  <a:gd name="connsiteX8" fmla="*/ 44127 w 4292599"/>
                  <a:gd name="connsiteY8" fmla="*/ 756084 h 2261022"/>
                  <a:gd name="connsiteX0" fmla="*/ 58844 w 4307316"/>
                  <a:gd name="connsiteY0" fmla="*/ 756084 h 2261022"/>
                  <a:gd name="connsiteX1" fmla="*/ 814928 w 4307316"/>
                  <a:gd name="connsiteY1" fmla="*/ 0 h 2261022"/>
                  <a:gd name="connsiteX2" fmla="*/ 3551232 w 4307316"/>
                  <a:gd name="connsiteY2" fmla="*/ 0 h 2261022"/>
                  <a:gd name="connsiteX3" fmla="*/ 4307316 w 4307316"/>
                  <a:gd name="connsiteY3" fmla="*/ 756084 h 2261022"/>
                  <a:gd name="connsiteX4" fmla="*/ 4307316 w 4307316"/>
                  <a:gd name="connsiteY4" fmla="*/ 756084 h 2261022"/>
                  <a:gd name="connsiteX5" fmla="*/ 3551232 w 4307316"/>
                  <a:gd name="connsiteY5" fmla="*/ 1512168 h 2261022"/>
                  <a:gd name="connsiteX6" fmla="*/ 814928 w 4307316"/>
                  <a:gd name="connsiteY6" fmla="*/ 1512168 h 2261022"/>
                  <a:gd name="connsiteX7" fmla="*/ 63601 w 4307316"/>
                  <a:gd name="connsiteY7" fmla="*/ 2261022 h 2261022"/>
                  <a:gd name="connsiteX8" fmla="*/ 58844 w 4307316"/>
                  <a:gd name="connsiteY8" fmla="*/ 756084 h 2261022"/>
                  <a:gd name="connsiteX0" fmla="*/ 23866 w 4272338"/>
                  <a:gd name="connsiteY0" fmla="*/ 756084 h 2261022"/>
                  <a:gd name="connsiteX1" fmla="*/ 779950 w 4272338"/>
                  <a:gd name="connsiteY1" fmla="*/ 0 h 2261022"/>
                  <a:gd name="connsiteX2" fmla="*/ 3516254 w 4272338"/>
                  <a:gd name="connsiteY2" fmla="*/ 0 h 2261022"/>
                  <a:gd name="connsiteX3" fmla="*/ 4272338 w 4272338"/>
                  <a:gd name="connsiteY3" fmla="*/ 756084 h 2261022"/>
                  <a:gd name="connsiteX4" fmla="*/ 4272338 w 4272338"/>
                  <a:gd name="connsiteY4" fmla="*/ 756084 h 2261022"/>
                  <a:gd name="connsiteX5" fmla="*/ 3516254 w 4272338"/>
                  <a:gd name="connsiteY5" fmla="*/ 1512168 h 2261022"/>
                  <a:gd name="connsiteX6" fmla="*/ 779950 w 4272338"/>
                  <a:gd name="connsiteY6" fmla="*/ 1512168 h 2261022"/>
                  <a:gd name="connsiteX7" fmla="*/ 28623 w 4272338"/>
                  <a:gd name="connsiteY7" fmla="*/ 2261022 h 2261022"/>
                  <a:gd name="connsiteX8" fmla="*/ 23866 w 4272338"/>
                  <a:gd name="connsiteY8" fmla="*/ 756084 h 2261022"/>
                  <a:gd name="connsiteX0" fmla="*/ 65222 w 4313694"/>
                  <a:gd name="connsiteY0" fmla="*/ 756084 h 2397356"/>
                  <a:gd name="connsiteX1" fmla="*/ 821306 w 4313694"/>
                  <a:gd name="connsiteY1" fmla="*/ 0 h 2397356"/>
                  <a:gd name="connsiteX2" fmla="*/ 3557610 w 4313694"/>
                  <a:gd name="connsiteY2" fmla="*/ 0 h 2397356"/>
                  <a:gd name="connsiteX3" fmla="*/ 4313694 w 4313694"/>
                  <a:gd name="connsiteY3" fmla="*/ 756084 h 2397356"/>
                  <a:gd name="connsiteX4" fmla="*/ 4313694 w 4313694"/>
                  <a:gd name="connsiteY4" fmla="*/ 756084 h 2397356"/>
                  <a:gd name="connsiteX5" fmla="*/ 3557610 w 4313694"/>
                  <a:gd name="connsiteY5" fmla="*/ 1512168 h 2397356"/>
                  <a:gd name="connsiteX6" fmla="*/ 821306 w 4313694"/>
                  <a:gd name="connsiteY6" fmla="*/ 1512168 h 2397356"/>
                  <a:gd name="connsiteX7" fmla="*/ 69978 w 4313694"/>
                  <a:gd name="connsiteY7" fmla="*/ 2397356 h 2397356"/>
                  <a:gd name="connsiteX8" fmla="*/ 65222 w 4313694"/>
                  <a:gd name="connsiteY8" fmla="*/ 756084 h 2397356"/>
                  <a:gd name="connsiteX0" fmla="*/ 76953 w 4325425"/>
                  <a:gd name="connsiteY0" fmla="*/ 756084 h 2410587"/>
                  <a:gd name="connsiteX1" fmla="*/ 833037 w 4325425"/>
                  <a:gd name="connsiteY1" fmla="*/ 0 h 2410587"/>
                  <a:gd name="connsiteX2" fmla="*/ 3569341 w 4325425"/>
                  <a:gd name="connsiteY2" fmla="*/ 0 h 2410587"/>
                  <a:gd name="connsiteX3" fmla="*/ 4325425 w 4325425"/>
                  <a:gd name="connsiteY3" fmla="*/ 756084 h 2410587"/>
                  <a:gd name="connsiteX4" fmla="*/ 4325425 w 4325425"/>
                  <a:gd name="connsiteY4" fmla="*/ 756084 h 2410587"/>
                  <a:gd name="connsiteX5" fmla="*/ 3569341 w 4325425"/>
                  <a:gd name="connsiteY5" fmla="*/ 1512168 h 2410587"/>
                  <a:gd name="connsiteX6" fmla="*/ 833037 w 4325425"/>
                  <a:gd name="connsiteY6" fmla="*/ 1512168 h 2410587"/>
                  <a:gd name="connsiteX7" fmla="*/ 55248 w 4325425"/>
                  <a:gd name="connsiteY7" fmla="*/ 2410587 h 2410587"/>
                  <a:gd name="connsiteX8" fmla="*/ 76953 w 4325425"/>
                  <a:gd name="connsiteY8" fmla="*/ 756084 h 241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25425" h="2410587">
                    <a:moveTo>
                      <a:pt x="76953" y="756084"/>
                    </a:moveTo>
                    <a:cubicBezTo>
                      <a:pt x="206584" y="354320"/>
                      <a:pt x="415463" y="0"/>
                      <a:pt x="833037" y="0"/>
                    </a:cubicBezTo>
                    <a:lnTo>
                      <a:pt x="3569341" y="0"/>
                    </a:lnTo>
                    <a:cubicBezTo>
                      <a:pt x="3986915" y="0"/>
                      <a:pt x="4325425" y="338510"/>
                      <a:pt x="4325425" y="756084"/>
                    </a:cubicBezTo>
                    <a:lnTo>
                      <a:pt x="4325425" y="756084"/>
                    </a:lnTo>
                    <a:cubicBezTo>
                      <a:pt x="4325425" y="1173658"/>
                      <a:pt x="3986915" y="1512168"/>
                      <a:pt x="3569341" y="1512168"/>
                    </a:cubicBezTo>
                    <a:lnTo>
                      <a:pt x="833037" y="1512168"/>
                    </a:lnTo>
                    <a:cubicBezTo>
                      <a:pt x="290558" y="1484577"/>
                      <a:pt x="48258" y="2386972"/>
                      <a:pt x="55248" y="2410587"/>
                    </a:cubicBezTo>
                    <a:cubicBezTo>
                      <a:pt x="11033" y="2270940"/>
                      <a:pt x="-52678" y="1157848"/>
                      <a:pt x="76953" y="7560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 kern="0">
                  <a:solidFill>
                    <a:sysClr val="window" lastClr="CCE8C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圆角矩形 2"/>
              <p:cNvSpPr/>
              <p:nvPr/>
            </p:nvSpPr>
            <p:spPr>
              <a:xfrm>
                <a:off x="4364325" y="4006590"/>
                <a:ext cx="3114633" cy="1614355"/>
              </a:xfrm>
              <a:custGeom>
                <a:avLst/>
                <a:gdLst>
                  <a:gd name="connsiteX0" fmla="*/ 0 w 4248472"/>
                  <a:gd name="connsiteY0" fmla="*/ 756084 h 1512168"/>
                  <a:gd name="connsiteX1" fmla="*/ 756084 w 4248472"/>
                  <a:gd name="connsiteY1" fmla="*/ 0 h 1512168"/>
                  <a:gd name="connsiteX2" fmla="*/ 3492388 w 4248472"/>
                  <a:gd name="connsiteY2" fmla="*/ 0 h 1512168"/>
                  <a:gd name="connsiteX3" fmla="*/ 4248472 w 4248472"/>
                  <a:gd name="connsiteY3" fmla="*/ 756084 h 1512168"/>
                  <a:gd name="connsiteX4" fmla="*/ 4248472 w 4248472"/>
                  <a:gd name="connsiteY4" fmla="*/ 756084 h 1512168"/>
                  <a:gd name="connsiteX5" fmla="*/ 3492388 w 4248472"/>
                  <a:gd name="connsiteY5" fmla="*/ 1512168 h 1512168"/>
                  <a:gd name="connsiteX6" fmla="*/ 756084 w 4248472"/>
                  <a:gd name="connsiteY6" fmla="*/ 1512168 h 1512168"/>
                  <a:gd name="connsiteX7" fmla="*/ 0 w 4248472"/>
                  <a:gd name="connsiteY7" fmla="*/ 756084 h 1512168"/>
                  <a:gd name="connsiteX0" fmla="*/ 21174 w 4269646"/>
                  <a:gd name="connsiteY0" fmla="*/ 756084 h 1512168"/>
                  <a:gd name="connsiteX1" fmla="*/ 777258 w 4269646"/>
                  <a:gd name="connsiteY1" fmla="*/ 0 h 1512168"/>
                  <a:gd name="connsiteX2" fmla="*/ 3513562 w 4269646"/>
                  <a:gd name="connsiteY2" fmla="*/ 0 h 1512168"/>
                  <a:gd name="connsiteX3" fmla="*/ 4269646 w 4269646"/>
                  <a:gd name="connsiteY3" fmla="*/ 756084 h 1512168"/>
                  <a:gd name="connsiteX4" fmla="*/ 4269646 w 4269646"/>
                  <a:gd name="connsiteY4" fmla="*/ 756084 h 1512168"/>
                  <a:gd name="connsiteX5" fmla="*/ 3513562 w 4269646"/>
                  <a:gd name="connsiteY5" fmla="*/ 1512168 h 1512168"/>
                  <a:gd name="connsiteX6" fmla="*/ 777258 w 4269646"/>
                  <a:gd name="connsiteY6" fmla="*/ 1512168 h 1512168"/>
                  <a:gd name="connsiteX7" fmla="*/ 258688 w 4269646"/>
                  <a:gd name="connsiteY7" fmla="*/ 1346622 h 1512168"/>
                  <a:gd name="connsiteX8" fmla="*/ 21174 w 4269646"/>
                  <a:gd name="connsiteY8" fmla="*/ 756084 h 1512168"/>
                  <a:gd name="connsiteX0" fmla="*/ 91863 w 4340335"/>
                  <a:gd name="connsiteY0" fmla="*/ 756084 h 2273096"/>
                  <a:gd name="connsiteX1" fmla="*/ 847947 w 4340335"/>
                  <a:gd name="connsiteY1" fmla="*/ 0 h 2273096"/>
                  <a:gd name="connsiteX2" fmla="*/ 3584251 w 4340335"/>
                  <a:gd name="connsiteY2" fmla="*/ 0 h 2273096"/>
                  <a:gd name="connsiteX3" fmla="*/ 4340335 w 4340335"/>
                  <a:gd name="connsiteY3" fmla="*/ 756084 h 2273096"/>
                  <a:gd name="connsiteX4" fmla="*/ 4340335 w 4340335"/>
                  <a:gd name="connsiteY4" fmla="*/ 756084 h 2273096"/>
                  <a:gd name="connsiteX5" fmla="*/ 3584251 w 4340335"/>
                  <a:gd name="connsiteY5" fmla="*/ 1512168 h 2273096"/>
                  <a:gd name="connsiteX6" fmla="*/ 847947 w 4340335"/>
                  <a:gd name="connsiteY6" fmla="*/ 1512168 h 2273096"/>
                  <a:gd name="connsiteX7" fmla="*/ 96620 w 4340335"/>
                  <a:gd name="connsiteY7" fmla="*/ 2261022 h 2273096"/>
                  <a:gd name="connsiteX8" fmla="*/ 91863 w 4340335"/>
                  <a:gd name="connsiteY8" fmla="*/ 756084 h 2273096"/>
                  <a:gd name="connsiteX0" fmla="*/ 44127 w 4292599"/>
                  <a:gd name="connsiteY0" fmla="*/ 756084 h 2273096"/>
                  <a:gd name="connsiteX1" fmla="*/ 800211 w 4292599"/>
                  <a:gd name="connsiteY1" fmla="*/ 0 h 2273096"/>
                  <a:gd name="connsiteX2" fmla="*/ 3536515 w 4292599"/>
                  <a:gd name="connsiteY2" fmla="*/ 0 h 2273096"/>
                  <a:gd name="connsiteX3" fmla="*/ 4292599 w 4292599"/>
                  <a:gd name="connsiteY3" fmla="*/ 756084 h 2273096"/>
                  <a:gd name="connsiteX4" fmla="*/ 4292599 w 4292599"/>
                  <a:gd name="connsiteY4" fmla="*/ 756084 h 2273096"/>
                  <a:gd name="connsiteX5" fmla="*/ 3536515 w 4292599"/>
                  <a:gd name="connsiteY5" fmla="*/ 1512168 h 2273096"/>
                  <a:gd name="connsiteX6" fmla="*/ 800211 w 4292599"/>
                  <a:gd name="connsiteY6" fmla="*/ 1512168 h 2273096"/>
                  <a:gd name="connsiteX7" fmla="*/ 48884 w 4292599"/>
                  <a:gd name="connsiteY7" fmla="*/ 2261022 h 2273096"/>
                  <a:gd name="connsiteX8" fmla="*/ 44127 w 4292599"/>
                  <a:gd name="connsiteY8" fmla="*/ 756084 h 2273096"/>
                  <a:gd name="connsiteX0" fmla="*/ 44127 w 4292599"/>
                  <a:gd name="connsiteY0" fmla="*/ 756084 h 2261022"/>
                  <a:gd name="connsiteX1" fmla="*/ 800211 w 4292599"/>
                  <a:gd name="connsiteY1" fmla="*/ 0 h 2261022"/>
                  <a:gd name="connsiteX2" fmla="*/ 3536515 w 4292599"/>
                  <a:gd name="connsiteY2" fmla="*/ 0 h 2261022"/>
                  <a:gd name="connsiteX3" fmla="*/ 4292599 w 4292599"/>
                  <a:gd name="connsiteY3" fmla="*/ 756084 h 2261022"/>
                  <a:gd name="connsiteX4" fmla="*/ 4292599 w 4292599"/>
                  <a:gd name="connsiteY4" fmla="*/ 756084 h 2261022"/>
                  <a:gd name="connsiteX5" fmla="*/ 3536515 w 4292599"/>
                  <a:gd name="connsiteY5" fmla="*/ 1512168 h 2261022"/>
                  <a:gd name="connsiteX6" fmla="*/ 800211 w 4292599"/>
                  <a:gd name="connsiteY6" fmla="*/ 1512168 h 2261022"/>
                  <a:gd name="connsiteX7" fmla="*/ 48884 w 4292599"/>
                  <a:gd name="connsiteY7" fmla="*/ 2261022 h 2261022"/>
                  <a:gd name="connsiteX8" fmla="*/ 44127 w 4292599"/>
                  <a:gd name="connsiteY8" fmla="*/ 756084 h 2261022"/>
                  <a:gd name="connsiteX0" fmla="*/ 58844 w 4307316"/>
                  <a:gd name="connsiteY0" fmla="*/ 756084 h 2261022"/>
                  <a:gd name="connsiteX1" fmla="*/ 814928 w 4307316"/>
                  <a:gd name="connsiteY1" fmla="*/ 0 h 2261022"/>
                  <a:gd name="connsiteX2" fmla="*/ 3551232 w 4307316"/>
                  <a:gd name="connsiteY2" fmla="*/ 0 h 2261022"/>
                  <a:gd name="connsiteX3" fmla="*/ 4307316 w 4307316"/>
                  <a:gd name="connsiteY3" fmla="*/ 756084 h 2261022"/>
                  <a:gd name="connsiteX4" fmla="*/ 4307316 w 4307316"/>
                  <a:gd name="connsiteY4" fmla="*/ 756084 h 2261022"/>
                  <a:gd name="connsiteX5" fmla="*/ 3551232 w 4307316"/>
                  <a:gd name="connsiteY5" fmla="*/ 1512168 h 2261022"/>
                  <a:gd name="connsiteX6" fmla="*/ 814928 w 4307316"/>
                  <a:gd name="connsiteY6" fmla="*/ 1512168 h 2261022"/>
                  <a:gd name="connsiteX7" fmla="*/ 63601 w 4307316"/>
                  <a:gd name="connsiteY7" fmla="*/ 2261022 h 2261022"/>
                  <a:gd name="connsiteX8" fmla="*/ 58844 w 4307316"/>
                  <a:gd name="connsiteY8" fmla="*/ 756084 h 2261022"/>
                  <a:gd name="connsiteX0" fmla="*/ 113796 w 4362268"/>
                  <a:gd name="connsiteY0" fmla="*/ 756084 h 2261022"/>
                  <a:gd name="connsiteX1" fmla="*/ 869880 w 4362268"/>
                  <a:gd name="connsiteY1" fmla="*/ 0 h 2261022"/>
                  <a:gd name="connsiteX2" fmla="*/ 3606184 w 4362268"/>
                  <a:gd name="connsiteY2" fmla="*/ 0 h 2261022"/>
                  <a:gd name="connsiteX3" fmla="*/ 4362268 w 4362268"/>
                  <a:gd name="connsiteY3" fmla="*/ 756084 h 2261022"/>
                  <a:gd name="connsiteX4" fmla="*/ 4362268 w 4362268"/>
                  <a:gd name="connsiteY4" fmla="*/ 756084 h 2261022"/>
                  <a:gd name="connsiteX5" fmla="*/ 3606184 w 4362268"/>
                  <a:gd name="connsiteY5" fmla="*/ 1512168 h 2261022"/>
                  <a:gd name="connsiteX6" fmla="*/ 869880 w 4362268"/>
                  <a:gd name="connsiteY6" fmla="*/ 1512168 h 2261022"/>
                  <a:gd name="connsiteX7" fmla="*/ 81731 w 4362268"/>
                  <a:gd name="connsiteY7" fmla="*/ 2261022 h 2261022"/>
                  <a:gd name="connsiteX8" fmla="*/ 113796 w 4362268"/>
                  <a:gd name="connsiteY8" fmla="*/ 756084 h 226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2268" h="2261022">
                    <a:moveTo>
                      <a:pt x="113796" y="756084"/>
                    </a:moveTo>
                    <a:cubicBezTo>
                      <a:pt x="245154" y="379247"/>
                      <a:pt x="452306" y="0"/>
                      <a:pt x="869880" y="0"/>
                    </a:cubicBezTo>
                    <a:lnTo>
                      <a:pt x="3606184" y="0"/>
                    </a:lnTo>
                    <a:cubicBezTo>
                      <a:pt x="4023758" y="0"/>
                      <a:pt x="4362268" y="338510"/>
                      <a:pt x="4362268" y="756084"/>
                    </a:cubicBezTo>
                    <a:lnTo>
                      <a:pt x="4362268" y="756084"/>
                    </a:lnTo>
                    <a:cubicBezTo>
                      <a:pt x="4362268" y="1173658"/>
                      <a:pt x="4023758" y="1512168"/>
                      <a:pt x="3606184" y="1512168"/>
                    </a:cubicBezTo>
                    <a:lnTo>
                      <a:pt x="869880" y="1512168"/>
                    </a:lnTo>
                    <a:cubicBezTo>
                      <a:pt x="327401" y="1484577"/>
                      <a:pt x="74741" y="2237407"/>
                      <a:pt x="81731" y="2261022"/>
                    </a:cubicBezTo>
                    <a:cubicBezTo>
                      <a:pt x="-44283" y="2135008"/>
                      <a:pt x="-17562" y="1132921"/>
                      <a:pt x="113796" y="7560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2286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 kern="0">
                  <a:solidFill>
                    <a:sysClr val="window" lastClr="CCE8C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7" name="圆角矩形 2"/>
              <p:cNvSpPr/>
              <p:nvPr/>
            </p:nvSpPr>
            <p:spPr>
              <a:xfrm>
                <a:off x="4380174" y="3925272"/>
                <a:ext cx="3099277" cy="1698553"/>
              </a:xfrm>
              <a:custGeom>
                <a:avLst/>
                <a:gdLst>
                  <a:gd name="connsiteX0" fmla="*/ 0 w 4248472"/>
                  <a:gd name="connsiteY0" fmla="*/ 756084 h 1512168"/>
                  <a:gd name="connsiteX1" fmla="*/ 756084 w 4248472"/>
                  <a:gd name="connsiteY1" fmla="*/ 0 h 1512168"/>
                  <a:gd name="connsiteX2" fmla="*/ 3492388 w 4248472"/>
                  <a:gd name="connsiteY2" fmla="*/ 0 h 1512168"/>
                  <a:gd name="connsiteX3" fmla="*/ 4248472 w 4248472"/>
                  <a:gd name="connsiteY3" fmla="*/ 756084 h 1512168"/>
                  <a:gd name="connsiteX4" fmla="*/ 4248472 w 4248472"/>
                  <a:gd name="connsiteY4" fmla="*/ 756084 h 1512168"/>
                  <a:gd name="connsiteX5" fmla="*/ 3492388 w 4248472"/>
                  <a:gd name="connsiteY5" fmla="*/ 1512168 h 1512168"/>
                  <a:gd name="connsiteX6" fmla="*/ 756084 w 4248472"/>
                  <a:gd name="connsiteY6" fmla="*/ 1512168 h 1512168"/>
                  <a:gd name="connsiteX7" fmla="*/ 0 w 4248472"/>
                  <a:gd name="connsiteY7" fmla="*/ 756084 h 1512168"/>
                  <a:gd name="connsiteX0" fmla="*/ 21174 w 4269646"/>
                  <a:gd name="connsiteY0" fmla="*/ 756084 h 1512168"/>
                  <a:gd name="connsiteX1" fmla="*/ 777258 w 4269646"/>
                  <a:gd name="connsiteY1" fmla="*/ 0 h 1512168"/>
                  <a:gd name="connsiteX2" fmla="*/ 3513562 w 4269646"/>
                  <a:gd name="connsiteY2" fmla="*/ 0 h 1512168"/>
                  <a:gd name="connsiteX3" fmla="*/ 4269646 w 4269646"/>
                  <a:gd name="connsiteY3" fmla="*/ 756084 h 1512168"/>
                  <a:gd name="connsiteX4" fmla="*/ 4269646 w 4269646"/>
                  <a:gd name="connsiteY4" fmla="*/ 756084 h 1512168"/>
                  <a:gd name="connsiteX5" fmla="*/ 3513562 w 4269646"/>
                  <a:gd name="connsiteY5" fmla="*/ 1512168 h 1512168"/>
                  <a:gd name="connsiteX6" fmla="*/ 777258 w 4269646"/>
                  <a:gd name="connsiteY6" fmla="*/ 1512168 h 1512168"/>
                  <a:gd name="connsiteX7" fmla="*/ 258688 w 4269646"/>
                  <a:gd name="connsiteY7" fmla="*/ 1346622 h 1512168"/>
                  <a:gd name="connsiteX8" fmla="*/ 21174 w 4269646"/>
                  <a:gd name="connsiteY8" fmla="*/ 756084 h 1512168"/>
                  <a:gd name="connsiteX0" fmla="*/ 91863 w 4340335"/>
                  <a:gd name="connsiteY0" fmla="*/ 756084 h 2273096"/>
                  <a:gd name="connsiteX1" fmla="*/ 847947 w 4340335"/>
                  <a:gd name="connsiteY1" fmla="*/ 0 h 2273096"/>
                  <a:gd name="connsiteX2" fmla="*/ 3584251 w 4340335"/>
                  <a:gd name="connsiteY2" fmla="*/ 0 h 2273096"/>
                  <a:gd name="connsiteX3" fmla="*/ 4340335 w 4340335"/>
                  <a:gd name="connsiteY3" fmla="*/ 756084 h 2273096"/>
                  <a:gd name="connsiteX4" fmla="*/ 4340335 w 4340335"/>
                  <a:gd name="connsiteY4" fmla="*/ 756084 h 2273096"/>
                  <a:gd name="connsiteX5" fmla="*/ 3584251 w 4340335"/>
                  <a:gd name="connsiteY5" fmla="*/ 1512168 h 2273096"/>
                  <a:gd name="connsiteX6" fmla="*/ 847947 w 4340335"/>
                  <a:gd name="connsiteY6" fmla="*/ 1512168 h 2273096"/>
                  <a:gd name="connsiteX7" fmla="*/ 96620 w 4340335"/>
                  <a:gd name="connsiteY7" fmla="*/ 2261022 h 2273096"/>
                  <a:gd name="connsiteX8" fmla="*/ 91863 w 4340335"/>
                  <a:gd name="connsiteY8" fmla="*/ 756084 h 2273096"/>
                  <a:gd name="connsiteX0" fmla="*/ 44127 w 4292599"/>
                  <a:gd name="connsiteY0" fmla="*/ 756084 h 2273096"/>
                  <a:gd name="connsiteX1" fmla="*/ 800211 w 4292599"/>
                  <a:gd name="connsiteY1" fmla="*/ 0 h 2273096"/>
                  <a:gd name="connsiteX2" fmla="*/ 3536515 w 4292599"/>
                  <a:gd name="connsiteY2" fmla="*/ 0 h 2273096"/>
                  <a:gd name="connsiteX3" fmla="*/ 4292599 w 4292599"/>
                  <a:gd name="connsiteY3" fmla="*/ 756084 h 2273096"/>
                  <a:gd name="connsiteX4" fmla="*/ 4292599 w 4292599"/>
                  <a:gd name="connsiteY4" fmla="*/ 756084 h 2273096"/>
                  <a:gd name="connsiteX5" fmla="*/ 3536515 w 4292599"/>
                  <a:gd name="connsiteY5" fmla="*/ 1512168 h 2273096"/>
                  <a:gd name="connsiteX6" fmla="*/ 800211 w 4292599"/>
                  <a:gd name="connsiteY6" fmla="*/ 1512168 h 2273096"/>
                  <a:gd name="connsiteX7" fmla="*/ 48884 w 4292599"/>
                  <a:gd name="connsiteY7" fmla="*/ 2261022 h 2273096"/>
                  <a:gd name="connsiteX8" fmla="*/ 44127 w 4292599"/>
                  <a:gd name="connsiteY8" fmla="*/ 756084 h 2273096"/>
                  <a:gd name="connsiteX0" fmla="*/ 44127 w 4292599"/>
                  <a:gd name="connsiteY0" fmla="*/ 756084 h 2261022"/>
                  <a:gd name="connsiteX1" fmla="*/ 800211 w 4292599"/>
                  <a:gd name="connsiteY1" fmla="*/ 0 h 2261022"/>
                  <a:gd name="connsiteX2" fmla="*/ 3536515 w 4292599"/>
                  <a:gd name="connsiteY2" fmla="*/ 0 h 2261022"/>
                  <a:gd name="connsiteX3" fmla="*/ 4292599 w 4292599"/>
                  <a:gd name="connsiteY3" fmla="*/ 756084 h 2261022"/>
                  <a:gd name="connsiteX4" fmla="*/ 4292599 w 4292599"/>
                  <a:gd name="connsiteY4" fmla="*/ 756084 h 2261022"/>
                  <a:gd name="connsiteX5" fmla="*/ 3536515 w 4292599"/>
                  <a:gd name="connsiteY5" fmla="*/ 1512168 h 2261022"/>
                  <a:gd name="connsiteX6" fmla="*/ 800211 w 4292599"/>
                  <a:gd name="connsiteY6" fmla="*/ 1512168 h 2261022"/>
                  <a:gd name="connsiteX7" fmla="*/ 48884 w 4292599"/>
                  <a:gd name="connsiteY7" fmla="*/ 2261022 h 2261022"/>
                  <a:gd name="connsiteX8" fmla="*/ 44127 w 4292599"/>
                  <a:gd name="connsiteY8" fmla="*/ 756084 h 2261022"/>
                  <a:gd name="connsiteX0" fmla="*/ 58844 w 4307316"/>
                  <a:gd name="connsiteY0" fmla="*/ 756084 h 2261022"/>
                  <a:gd name="connsiteX1" fmla="*/ 814928 w 4307316"/>
                  <a:gd name="connsiteY1" fmla="*/ 0 h 2261022"/>
                  <a:gd name="connsiteX2" fmla="*/ 3551232 w 4307316"/>
                  <a:gd name="connsiteY2" fmla="*/ 0 h 2261022"/>
                  <a:gd name="connsiteX3" fmla="*/ 4307316 w 4307316"/>
                  <a:gd name="connsiteY3" fmla="*/ 756084 h 2261022"/>
                  <a:gd name="connsiteX4" fmla="*/ 4307316 w 4307316"/>
                  <a:gd name="connsiteY4" fmla="*/ 756084 h 2261022"/>
                  <a:gd name="connsiteX5" fmla="*/ 3551232 w 4307316"/>
                  <a:gd name="connsiteY5" fmla="*/ 1512168 h 2261022"/>
                  <a:gd name="connsiteX6" fmla="*/ 814928 w 4307316"/>
                  <a:gd name="connsiteY6" fmla="*/ 1512168 h 2261022"/>
                  <a:gd name="connsiteX7" fmla="*/ 63601 w 4307316"/>
                  <a:gd name="connsiteY7" fmla="*/ 2261022 h 2261022"/>
                  <a:gd name="connsiteX8" fmla="*/ 58844 w 4307316"/>
                  <a:gd name="connsiteY8" fmla="*/ 756084 h 2261022"/>
                  <a:gd name="connsiteX0" fmla="*/ 23866 w 4272338"/>
                  <a:gd name="connsiteY0" fmla="*/ 756084 h 2261022"/>
                  <a:gd name="connsiteX1" fmla="*/ 779950 w 4272338"/>
                  <a:gd name="connsiteY1" fmla="*/ 0 h 2261022"/>
                  <a:gd name="connsiteX2" fmla="*/ 3516254 w 4272338"/>
                  <a:gd name="connsiteY2" fmla="*/ 0 h 2261022"/>
                  <a:gd name="connsiteX3" fmla="*/ 4272338 w 4272338"/>
                  <a:gd name="connsiteY3" fmla="*/ 756084 h 2261022"/>
                  <a:gd name="connsiteX4" fmla="*/ 4272338 w 4272338"/>
                  <a:gd name="connsiteY4" fmla="*/ 756084 h 2261022"/>
                  <a:gd name="connsiteX5" fmla="*/ 3516254 w 4272338"/>
                  <a:gd name="connsiteY5" fmla="*/ 1512168 h 2261022"/>
                  <a:gd name="connsiteX6" fmla="*/ 779950 w 4272338"/>
                  <a:gd name="connsiteY6" fmla="*/ 1512168 h 2261022"/>
                  <a:gd name="connsiteX7" fmla="*/ 28623 w 4272338"/>
                  <a:gd name="connsiteY7" fmla="*/ 2261022 h 2261022"/>
                  <a:gd name="connsiteX8" fmla="*/ 23866 w 4272338"/>
                  <a:gd name="connsiteY8" fmla="*/ 756084 h 2261022"/>
                  <a:gd name="connsiteX0" fmla="*/ 65222 w 4313694"/>
                  <a:gd name="connsiteY0" fmla="*/ 756084 h 2397356"/>
                  <a:gd name="connsiteX1" fmla="*/ 821306 w 4313694"/>
                  <a:gd name="connsiteY1" fmla="*/ 0 h 2397356"/>
                  <a:gd name="connsiteX2" fmla="*/ 3557610 w 4313694"/>
                  <a:gd name="connsiteY2" fmla="*/ 0 h 2397356"/>
                  <a:gd name="connsiteX3" fmla="*/ 4313694 w 4313694"/>
                  <a:gd name="connsiteY3" fmla="*/ 756084 h 2397356"/>
                  <a:gd name="connsiteX4" fmla="*/ 4313694 w 4313694"/>
                  <a:gd name="connsiteY4" fmla="*/ 756084 h 2397356"/>
                  <a:gd name="connsiteX5" fmla="*/ 3557610 w 4313694"/>
                  <a:gd name="connsiteY5" fmla="*/ 1512168 h 2397356"/>
                  <a:gd name="connsiteX6" fmla="*/ 821306 w 4313694"/>
                  <a:gd name="connsiteY6" fmla="*/ 1512168 h 2397356"/>
                  <a:gd name="connsiteX7" fmla="*/ 69978 w 4313694"/>
                  <a:gd name="connsiteY7" fmla="*/ 2397356 h 2397356"/>
                  <a:gd name="connsiteX8" fmla="*/ 65222 w 4313694"/>
                  <a:gd name="connsiteY8" fmla="*/ 756084 h 2397356"/>
                  <a:gd name="connsiteX0" fmla="*/ 92290 w 4340762"/>
                  <a:gd name="connsiteY0" fmla="*/ 756084 h 2378945"/>
                  <a:gd name="connsiteX1" fmla="*/ 848374 w 4340762"/>
                  <a:gd name="connsiteY1" fmla="*/ 0 h 2378945"/>
                  <a:gd name="connsiteX2" fmla="*/ 3584678 w 4340762"/>
                  <a:gd name="connsiteY2" fmla="*/ 0 h 2378945"/>
                  <a:gd name="connsiteX3" fmla="*/ 4340762 w 4340762"/>
                  <a:gd name="connsiteY3" fmla="*/ 756084 h 2378945"/>
                  <a:gd name="connsiteX4" fmla="*/ 4340762 w 4340762"/>
                  <a:gd name="connsiteY4" fmla="*/ 756084 h 2378945"/>
                  <a:gd name="connsiteX5" fmla="*/ 3584678 w 4340762"/>
                  <a:gd name="connsiteY5" fmla="*/ 1512168 h 2378945"/>
                  <a:gd name="connsiteX6" fmla="*/ 848374 w 4340762"/>
                  <a:gd name="connsiteY6" fmla="*/ 1512168 h 2378945"/>
                  <a:gd name="connsiteX7" fmla="*/ 41813 w 4340762"/>
                  <a:gd name="connsiteY7" fmla="*/ 2378945 h 2378945"/>
                  <a:gd name="connsiteX8" fmla="*/ 92290 w 4340762"/>
                  <a:gd name="connsiteY8" fmla="*/ 756084 h 237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0762" h="2378945">
                    <a:moveTo>
                      <a:pt x="92290" y="756084"/>
                    </a:moveTo>
                    <a:cubicBezTo>
                      <a:pt x="226717" y="359593"/>
                      <a:pt x="430800" y="0"/>
                      <a:pt x="848374" y="0"/>
                    </a:cubicBezTo>
                    <a:lnTo>
                      <a:pt x="3584678" y="0"/>
                    </a:lnTo>
                    <a:cubicBezTo>
                      <a:pt x="4002252" y="0"/>
                      <a:pt x="4340762" y="338510"/>
                      <a:pt x="4340762" y="756084"/>
                    </a:cubicBezTo>
                    <a:lnTo>
                      <a:pt x="4340762" y="756084"/>
                    </a:lnTo>
                    <a:cubicBezTo>
                      <a:pt x="4340762" y="1173658"/>
                      <a:pt x="4002252" y="1512168"/>
                      <a:pt x="3584678" y="1512168"/>
                    </a:cubicBezTo>
                    <a:lnTo>
                      <a:pt x="848374" y="1512168"/>
                    </a:lnTo>
                    <a:cubicBezTo>
                      <a:pt x="305895" y="1484577"/>
                      <a:pt x="34823" y="2355330"/>
                      <a:pt x="41813" y="2378945"/>
                    </a:cubicBezTo>
                    <a:cubicBezTo>
                      <a:pt x="-2402" y="2239298"/>
                      <a:pt x="-42137" y="1152575"/>
                      <a:pt x="92290" y="75608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 kern="0">
                  <a:solidFill>
                    <a:sysClr val="window" lastClr="CCE8C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圆角矩形 2"/>
              <p:cNvSpPr/>
              <p:nvPr/>
            </p:nvSpPr>
            <p:spPr>
              <a:xfrm>
                <a:off x="4393641" y="1993073"/>
                <a:ext cx="3202275" cy="1837920"/>
              </a:xfrm>
              <a:custGeom>
                <a:avLst/>
                <a:gdLst>
                  <a:gd name="connsiteX0" fmla="*/ 0 w 4248472"/>
                  <a:gd name="connsiteY0" fmla="*/ 756084 h 1512168"/>
                  <a:gd name="connsiteX1" fmla="*/ 756084 w 4248472"/>
                  <a:gd name="connsiteY1" fmla="*/ 0 h 1512168"/>
                  <a:gd name="connsiteX2" fmla="*/ 3492388 w 4248472"/>
                  <a:gd name="connsiteY2" fmla="*/ 0 h 1512168"/>
                  <a:gd name="connsiteX3" fmla="*/ 4248472 w 4248472"/>
                  <a:gd name="connsiteY3" fmla="*/ 756084 h 1512168"/>
                  <a:gd name="connsiteX4" fmla="*/ 4248472 w 4248472"/>
                  <a:gd name="connsiteY4" fmla="*/ 756084 h 1512168"/>
                  <a:gd name="connsiteX5" fmla="*/ 3492388 w 4248472"/>
                  <a:gd name="connsiteY5" fmla="*/ 1512168 h 1512168"/>
                  <a:gd name="connsiteX6" fmla="*/ 756084 w 4248472"/>
                  <a:gd name="connsiteY6" fmla="*/ 1512168 h 1512168"/>
                  <a:gd name="connsiteX7" fmla="*/ 0 w 4248472"/>
                  <a:gd name="connsiteY7" fmla="*/ 756084 h 1512168"/>
                  <a:gd name="connsiteX0" fmla="*/ 21174 w 4269646"/>
                  <a:gd name="connsiteY0" fmla="*/ 756084 h 1512168"/>
                  <a:gd name="connsiteX1" fmla="*/ 777258 w 4269646"/>
                  <a:gd name="connsiteY1" fmla="*/ 0 h 1512168"/>
                  <a:gd name="connsiteX2" fmla="*/ 3513562 w 4269646"/>
                  <a:gd name="connsiteY2" fmla="*/ 0 h 1512168"/>
                  <a:gd name="connsiteX3" fmla="*/ 4269646 w 4269646"/>
                  <a:gd name="connsiteY3" fmla="*/ 756084 h 1512168"/>
                  <a:gd name="connsiteX4" fmla="*/ 4269646 w 4269646"/>
                  <a:gd name="connsiteY4" fmla="*/ 756084 h 1512168"/>
                  <a:gd name="connsiteX5" fmla="*/ 3513562 w 4269646"/>
                  <a:gd name="connsiteY5" fmla="*/ 1512168 h 1512168"/>
                  <a:gd name="connsiteX6" fmla="*/ 777258 w 4269646"/>
                  <a:gd name="connsiteY6" fmla="*/ 1512168 h 1512168"/>
                  <a:gd name="connsiteX7" fmla="*/ 258688 w 4269646"/>
                  <a:gd name="connsiteY7" fmla="*/ 1346622 h 1512168"/>
                  <a:gd name="connsiteX8" fmla="*/ 21174 w 4269646"/>
                  <a:gd name="connsiteY8" fmla="*/ 756084 h 1512168"/>
                  <a:gd name="connsiteX0" fmla="*/ 91863 w 4340335"/>
                  <a:gd name="connsiteY0" fmla="*/ 756084 h 2273096"/>
                  <a:gd name="connsiteX1" fmla="*/ 847947 w 4340335"/>
                  <a:gd name="connsiteY1" fmla="*/ 0 h 2273096"/>
                  <a:gd name="connsiteX2" fmla="*/ 3584251 w 4340335"/>
                  <a:gd name="connsiteY2" fmla="*/ 0 h 2273096"/>
                  <a:gd name="connsiteX3" fmla="*/ 4340335 w 4340335"/>
                  <a:gd name="connsiteY3" fmla="*/ 756084 h 2273096"/>
                  <a:gd name="connsiteX4" fmla="*/ 4340335 w 4340335"/>
                  <a:gd name="connsiteY4" fmla="*/ 756084 h 2273096"/>
                  <a:gd name="connsiteX5" fmla="*/ 3584251 w 4340335"/>
                  <a:gd name="connsiteY5" fmla="*/ 1512168 h 2273096"/>
                  <a:gd name="connsiteX6" fmla="*/ 847947 w 4340335"/>
                  <a:gd name="connsiteY6" fmla="*/ 1512168 h 2273096"/>
                  <a:gd name="connsiteX7" fmla="*/ 96620 w 4340335"/>
                  <a:gd name="connsiteY7" fmla="*/ 2261022 h 2273096"/>
                  <a:gd name="connsiteX8" fmla="*/ 91863 w 4340335"/>
                  <a:gd name="connsiteY8" fmla="*/ 756084 h 2273096"/>
                  <a:gd name="connsiteX0" fmla="*/ 44127 w 4292599"/>
                  <a:gd name="connsiteY0" fmla="*/ 756084 h 2273096"/>
                  <a:gd name="connsiteX1" fmla="*/ 800211 w 4292599"/>
                  <a:gd name="connsiteY1" fmla="*/ 0 h 2273096"/>
                  <a:gd name="connsiteX2" fmla="*/ 3536515 w 4292599"/>
                  <a:gd name="connsiteY2" fmla="*/ 0 h 2273096"/>
                  <a:gd name="connsiteX3" fmla="*/ 4292599 w 4292599"/>
                  <a:gd name="connsiteY3" fmla="*/ 756084 h 2273096"/>
                  <a:gd name="connsiteX4" fmla="*/ 4292599 w 4292599"/>
                  <a:gd name="connsiteY4" fmla="*/ 756084 h 2273096"/>
                  <a:gd name="connsiteX5" fmla="*/ 3536515 w 4292599"/>
                  <a:gd name="connsiteY5" fmla="*/ 1512168 h 2273096"/>
                  <a:gd name="connsiteX6" fmla="*/ 800211 w 4292599"/>
                  <a:gd name="connsiteY6" fmla="*/ 1512168 h 2273096"/>
                  <a:gd name="connsiteX7" fmla="*/ 48884 w 4292599"/>
                  <a:gd name="connsiteY7" fmla="*/ 2261022 h 2273096"/>
                  <a:gd name="connsiteX8" fmla="*/ 44127 w 4292599"/>
                  <a:gd name="connsiteY8" fmla="*/ 756084 h 2273096"/>
                  <a:gd name="connsiteX0" fmla="*/ 44127 w 4292599"/>
                  <a:gd name="connsiteY0" fmla="*/ 756084 h 2261022"/>
                  <a:gd name="connsiteX1" fmla="*/ 800211 w 4292599"/>
                  <a:gd name="connsiteY1" fmla="*/ 0 h 2261022"/>
                  <a:gd name="connsiteX2" fmla="*/ 3536515 w 4292599"/>
                  <a:gd name="connsiteY2" fmla="*/ 0 h 2261022"/>
                  <a:gd name="connsiteX3" fmla="*/ 4292599 w 4292599"/>
                  <a:gd name="connsiteY3" fmla="*/ 756084 h 2261022"/>
                  <a:gd name="connsiteX4" fmla="*/ 4292599 w 4292599"/>
                  <a:gd name="connsiteY4" fmla="*/ 756084 h 2261022"/>
                  <a:gd name="connsiteX5" fmla="*/ 3536515 w 4292599"/>
                  <a:gd name="connsiteY5" fmla="*/ 1512168 h 2261022"/>
                  <a:gd name="connsiteX6" fmla="*/ 800211 w 4292599"/>
                  <a:gd name="connsiteY6" fmla="*/ 1512168 h 2261022"/>
                  <a:gd name="connsiteX7" fmla="*/ 48884 w 4292599"/>
                  <a:gd name="connsiteY7" fmla="*/ 2261022 h 2261022"/>
                  <a:gd name="connsiteX8" fmla="*/ 44127 w 4292599"/>
                  <a:gd name="connsiteY8" fmla="*/ 756084 h 2261022"/>
                  <a:gd name="connsiteX0" fmla="*/ 58844 w 4307316"/>
                  <a:gd name="connsiteY0" fmla="*/ 756084 h 2261022"/>
                  <a:gd name="connsiteX1" fmla="*/ 814928 w 4307316"/>
                  <a:gd name="connsiteY1" fmla="*/ 0 h 2261022"/>
                  <a:gd name="connsiteX2" fmla="*/ 3551232 w 4307316"/>
                  <a:gd name="connsiteY2" fmla="*/ 0 h 2261022"/>
                  <a:gd name="connsiteX3" fmla="*/ 4307316 w 4307316"/>
                  <a:gd name="connsiteY3" fmla="*/ 756084 h 2261022"/>
                  <a:gd name="connsiteX4" fmla="*/ 4307316 w 4307316"/>
                  <a:gd name="connsiteY4" fmla="*/ 756084 h 2261022"/>
                  <a:gd name="connsiteX5" fmla="*/ 3551232 w 4307316"/>
                  <a:gd name="connsiteY5" fmla="*/ 1512168 h 2261022"/>
                  <a:gd name="connsiteX6" fmla="*/ 814928 w 4307316"/>
                  <a:gd name="connsiteY6" fmla="*/ 1512168 h 2261022"/>
                  <a:gd name="connsiteX7" fmla="*/ 63601 w 4307316"/>
                  <a:gd name="connsiteY7" fmla="*/ 2261022 h 2261022"/>
                  <a:gd name="connsiteX8" fmla="*/ 58844 w 4307316"/>
                  <a:gd name="connsiteY8" fmla="*/ 756084 h 226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7316" h="2261022">
                    <a:moveTo>
                      <a:pt x="58844" y="756084"/>
                    </a:moveTo>
                    <a:cubicBezTo>
                      <a:pt x="84312" y="379247"/>
                      <a:pt x="397354" y="0"/>
                      <a:pt x="814928" y="0"/>
                    </a:cubicBezTo>
                    <a:lnTo>
                      <a:pt x="3551232" y="0"/>
                    </a:lnTo>
                    <a:cubicBezTo>
                      <a:pt x="3968806" y="0"/>
                      <a:pt x="4307316" y="338510"/>
                      <a:pt x="4307316" y="756084"/>
                    </a:cubicBezTo>
                    <a:lnTo>
                      <a:pt x="4307316" y="756084"/>
                    </a:lnTo>
                    <a:cubicBezTo>
                      <a:pt x="4307316" y="1173658"/>
                      <a:pt x="3968806" y="1512168"/>
                      <a:pt x="3551232" y="1512168"/>
                    </a:cubicBezTo>
                    <a:lnTo>
                      <a:pt x="814928" y="1512168"/>
                    </a:lnTo>
                    <a:cubicBezTo>
                      <a:pt x="272449" y="1484577"/>
                      <a:pt x="56611" y="2237407"/>
                      <a:pt x="63601" y="2261022"/>
                    </a:cubicBezTo>
                    <a:cubicBezTo>
                      <a:pt x="-62413" y="2135008"/>
                      <a:pt x="33376" y="1132921"/>
                      <a:pt x="58844" y="75608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2286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 kern="0">
                  <a:solidFill>
                    <a:sysClr val="window" lastClr="CCE8C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9" name="圆角矩形 2"/>
              <p:cNvSpPr/>
              <p:nvPr/>
            </p:nvSpPr>
            <p:spPr>
              <a:xfrm>
                <a:off x="4377167" y="1900494"/>
                <a:ext cx="3219169" cy="1929395"/>
              </a:xfrm>
              <a:custGeom>
                <a:avLst/>
                <a:gdLst>
                  <a:gd name="connsiteX0" fmla="*/ 0 w 4248472"/>
                  <a:gd name="connsiteY0" fmla="*/ 756084 h 1512168"/>
                  <a:gd name="connsiteX1" fmla="*/ 756084 w 4248472"/>
                  <a:gd name="connsiteY1" fmla="*/ 0 h 1512168"/>
                  <a:gd name="connsiteX2" fmla="*/ 3492388 w 4248472"/>
                  <a:gd name="connsiteY2" fmla="*/ 0 h 1512168"/>
                  <a:gd name="connsiteX3" fmla="*/ 4248472 w 4248472"/>
                  <a:gd name="connsiteY3" fmla="*/ 756084 h 1512168"/>
                  <a:gd name="connsiteX4" fmla="*/ 4248472 w 4248472"/>
                  <a:gd name="connsiteY4" fmla="*/ 756084 h 1512168"/>
                  <a:gd name="connsiteX5" fmla="*/ 3492388 w 4248472"/>
                  <a:gd name="connsiteY5" fmla="*/ 1512168 h 1512168"/>
                  <a:gd name="connsiteX6" fmla="*/ 756084 w 4248472"/>
                  <a:gd name="connsiteY6" fmla="*/ 1512168 h 1512168"/>
                  <a:gd name="connsiteX7" fmla="*/ 0 w 4248472"/>
                  <a:gd name="connsiteY7" fmla="*/ 756084 h 1512168"/>
                  <a:gd name="connsiteX0" fmla="*/ 21174 w 4269646"/>
                  <a:gd name="connsiteY0" fmla="*/ 756084 h 1512168"/>
                  <a:gd name="connsiteX1" fmla="*/ 777258 w 4269646"/>
                  <a:gd name="connsiteY1" fmla="*/ 0 h 1512168"/>
                  <a:gd name="connsiteX2" fmla="*/ 3513562 w 4269646"/>
                  <a:gd name="connsiteY2" fmla="*/ 0 h 1512168"/>
                  <a:gd name="connsiteX3" fmla="*/ 4269646 w 4269646"/>
                  <a:gd name="connsiteY3" fmla="*/ 756084 h 1512168"/>
                  <a:gd name="connsiteX4" fmla="*/ 4269646 w 4269646"/>
                  <a:gd name="connsiteY4" fmla="*/ 756084 h 1512168"/>
                  <a:gd name="connsiteX5" fmla="*/ 3513562 w 4269646"/>
                  <a:gd name="connsiteY5" fmla="*/ 1512168 h 1512168"/>
                  <a:gd name="connsiteX6" fmla="*/ 777258 w 4269646"/>
                  <a:gd name="connsiteY6" fmla="*/ 1512168 h 1512168"/>
                  <a:gd name="connsiteX7" fmla="*/ 258688 w 4269646"/>
                  <a:gd name="connsiteY7" fmla="*/ 1346622 h 1512168"/>
                  <a:gd name="connsiteX8" fmla="*/ 21174 w 4269646"/>
                  <a:gd name="connsiteY8" fmla="*/ 756084 h 1512168"/>
                  <a:gd name="connsiteX0" fmla="*/ 91863 w 4340335"/>
                  <a:gd name="connsiteY0" fmla="*/ 756084 h 2273096"/>
                  <a:gd name="connsiteX1" fmla="*/ 847947 w 4340335"/>
                  <a:gd name="connsiteY1" fmla="*/ 0 h 2273096"/>
                  <a:gd name="connsiteX2" fmla="*/ 3584251 w 4340335"/>
                  <a:gd name="connsiteY2" fmla="*/ 0 h 2273096"/>
                  <a:gd name="connsiteX3" fmla="*/ 4340335 w 4340335"/>
                  <a:gd name="connsiteY3" fmla="*/ 756084 h 2273096"/>
                  <a:gd name="connsiteX4" fmla="*/ 4340335 w 4340335"/>
                  <a:gd name="connsiteY4" fmla="*/ 756084 h 2273096"/>
                  <a:gd name="connsiteX5" fmla="*/ 3584251 w 4340335"/>
                  <a:gd name="connsiteY5" fmla="*/ 1512168 h 2273096"/>
                  <a:gd name="connsiteX6" fmla="*/ 847947 w 4340335"/>
                  <a:gd name="connsiteY6" fmla="*/ 1512168 h 2273096"/>
                  <a:gd name="connsiteX7" fmla="*/ 96620 w 4340335"/>
                  <a:gd name="connsiteY7" fmla="*/ 2261022 h 2273096"/>
                  <a:gd name="connsiteX8" fmla="*/ 91863 w 4340335"/>
                  <a:gd name="connsiteY8" fmla="*/ 756084 h 2273096"/>
                  <a:gd name="connsiteX0" fmla="*/ 44127 w 4292599"/>
                  <a:gd name="connsiteY0" fmla="*/ 756084 h 2273096"/>
                  <a:gd name="connsiteX1" fmla="*/ 800211 w 4292599"/>
                  <a:gd name="connsiteY1" fmla="*/ 0 h 2273096"/>
                  <a:gd name="connsiteX2" fmla="*/ 3536515 w 4292599"/>
                  <a:gd name="connsiteY2" fmla="*/ 0 h 2273096"/>
                  <a:gd name="connsiteX3" fmla="*/ 4292599 w 4292599"/>
                  <a:gd name="connsiteY3" fmla="*/ 756084 h 2273096"/>
                  <a:gd name="connsiteX4" fmla="*/ 4292599 w 4292599"/>
                  <a:gd name="connsiteY4" fmla="*/ 756084 h 2273096"/>
                  <a:gd name="connsiteX5" fmla="*/ 3536515 w 4292599"/>
                  <a:gd name="connsiteY5" fmla="*/ 1512168 h 2273096"/>
                  <a:gd name="connsiteX6" fmla="*/ 800211 w 4292599"/>
                  <a:gd name="connsiteY6" fmla="*/ 1512168 h 2273096"/>
                  <a:gd name="connsiteX7" fmla="*/ 48884 w 4292599"/>
                  <a:gd name="connsiteY7" fmla="*/ 2261022 h 2273096"/>
                  <a:gd name="connsiteX8" fmla="*/ 44127 w 4292599"/>
                  <a:gd name="connsiteY8" fmla="*/ 756084 h 2273096"/>
                  <a:gd name="connsiteX0" fmla="*/ 44127 w 4292599"/>
                  <a:gd name="connsiteY0" fmla="*/ 756084 h 2261022"/>
                  <a:gd name="connsiteX1" fmla="*/ 800211 w 4292599"/>
                  <a:gd name="connsiteY1" fmla="*/ 0 h 2261022"/>
                  <a:gd name="connsiteX2" fmla="*/ 3536515 w 4292599"/>
                  <a:gd name="connsiteY2" fmla="*/ 0 h 2261022"/>
                  <a:gd name="connsiteX3" fmla="*/ 4292599 w 4292599"/>
                  <a:gd name="connsiteY3" fmla="*/ 756084 h 2261022"/>
                  <a:gd name="connsiteX4" fmla="*/ 4292599 w 4292599"/>
                  <a:gd name="connsiteY4" fmla="*/ 756084 h 2261022"/>
                  <a:gd name="connsiteX5" fmla="*/ 3536515 w 4292599"/>
                  <a:gd name="connsiteY5" fmla="*/ 1512168 h 2261022"/>
                  <a:gd name="connsiteX6" fmla="*/ 800211 w 4292599"/>
                  <a:gd name="connsiteY6" fmla="*/ 1512168 h 2261022"/>
                  <a:gd name="connsiteX7" fmla="*/ 48884 w 4292599"/>
                  <a:gd name="connsiteY7" fmla="*/ 2261022 h 2261022"/>
                  <a:gd name="connsiteX8" fmla="*/ 44127 w 4292599"/>
                  <a:gd name="connsiteY8" fmla="*/ 756084 h 2261022"/>
                  <a:gd name="connsiteX0" fmla="*/ 58844 w 4307316"/>
                  <a:gd name="connsiteY0" fmla="*/ 756084 h 2261022"/>
                  <a:gd name="connsiteX1" fmla="*/ 814928 w 4307316"/>
                  <a:gd name="connsiteY1" fmla="*/ 0 h 2261022"/>
                  <a:gd name="connsiteX2" fmla="*/ 3551232 w 4307316"/>
                  <a:gd name="connsiteY2" fmla="*/ 0 h 2261022"/>
                  <a:gd name="connsiteX3" fmla="*/ 4307316 w 4307316"/>
                  <a:gd name="connsiteY3" fmla="*/ 756084 h 2261022"/>
                  <a:gd name="connsiteX4" fmla="*/ 4307316 w 4307316"/>
                  <a:gd name="connsiteY4" fmla="*/ 756084 h 2261022"/>
                  <a:gd name="connsiteX5" fmla="*/ 3551232 w 4307316"/>
                  <a:gd name="connsiteY5" fmla="*/ 1512168 h 2261022"/>
                  <a:gd name="connsiteX6" fmla="*/ 814928 w 4307316"/>
                  <a:gd name="connsiteY6" fmla="*/ 1512168 h 2261022"/>
                  <a:gd name="connsiteX7" fmla="*/ 63601 w 4307316"/>
                  <a:gd name="connsiteY7" fmla="*/ 2261022 h 2261022"/>
                  <a:gd name="connsiteX8" fmla="*/ 58844 w 4307316"/>
                  <a:gd name="connsiteY8" fmla="*/ 756084 h 2261022"/>
                  <a:gd name="connsiteX0" fmla="*/ 23866 w 4272338"/>
                  <a:gd name="connsiteY0" fmla="*/ 756084 h 2261022"/>
                  <a:gd name="connsiteX1" fmla="*/ 779950 w 4272338"/>
                  <a:gd name="connsiteY1" fmla="*/ 0 h 2261022"/>
                  <a:gd name="connsiteX2" fmla="*/ 3516254 w 4272338"/>
                  <a:gd name="connsiteY2" fmla="*/ 0 h 2261022"/>
                  <a:gd name="connsiteX3" fmla="*/ 4272338 w 4272338"/>
                  <a:gd name="connsiteY3" fmla="*/ 756084 h 2261022"/>
                  <a:gd name="connsiteX4" fmla="*/ 4272338 w 4272338"/>
                  <a:gd name="connsiteY4" fmla="*/ 756084 h 2261022"/>
                  <a:gd name="connsiteX5" fmla="*/ 3516254 w 4272338"/>
                  <a:gd name="connsiteY5" fmla="*/ 1512168 h 2261022"/>
                  <a:gd name="connsiteX6" fmla="*/ 779950 w 4272338"/>
                  <a:gd name="connsiteY6" fmla="*/ 1512168 h 2261022"/>
                  <a:gd name="connsiteX7" fmla="*/ 28623 w 4272338"/>
                  <a:gd name="connsiteY7" fmla="*/ 2261022 h 2261022"/>
                  <a:gd name="connsiteX8" fmla="*/ 23866 w 4272338"/>
                  <a:gd name="connsiteY8" fmla="*/ 756084 h 2261022"/>
                  <a:gd name="connsiteX0" fmla="*/ 65222 w 4313694"/>
                  <a:gd name="connsiteY0" fmla="*/ 756084 h 2397356"/>
                  <a:gd name="connsiteX1" fmla="*/ 821306 w 4313694"/>
                  <a:gd name="connsiteY1" fmla="*/ 0 h 2397356"/>
                  <a:gd name="connsiteX2" fmla="*/ 3557610 w 4313694"/>
                  <a:gd name="connsiteY2" fmla="*/ 0 h 2397356"/>
                  <a:gd name="connsiteX3" fmla="*/ 4313694 w 4313694"/>
                  <a:gd name="connsiteY3" fmla="*/ 756084 h 2397356"/>
                  <a:gd name="connsiteX4" fmla="*/ 4313694 w 4313694"/>
                  <a:gd name="connsiteY4" fmla="*/ 756084 h 2397356"/>
                  <a:gd name="connsiteX5" fmla="*/ 3557610 w 4313694"/>
                  <a:gd name="connsiteY5" fmla="*/ 1512168 h 2397356"/>
                  <a:gd name="connsiteX6" fmla="*/ 821306 w 4313694"/>
                  <a:gd name="connsiteY6" fmla="*/ 1512168 h 2397356"/>
                  <a:gd name="connsiteX7" fmla="*/ 69978 w 4313694"/>
                  <a:gd name="connsiteY7" fmla="*/ 2397356 h 2397356"/>
                  <a:gd name="connsiteX8" fmla="*/ 65222 w 4313694"/>
                  <a:gd name="connsiteY8" fmla="*/ 756084 h 2397356"/>
                  <a:gd name="connsiteX0" fmla="*/ 81568 w 4330040"/>
                  <a:gd name="connsiteY0" fmla="*/ 756084 h 2373557"/>
                  <a:gd name="connsiteX1" fmla="*/ 837652 w 4330040"/>
                  <a:gd name="connsiteY1" fmla="*/ 0 h 2373557"/>
                  <a:gd name="connsiteX2" fmla="*/ 3573956 w 4330040"/>
                  <a:gd name="connsiteY2" fmla="*/ 0 h 2373557"/>
                  <a:gd name="connsiteX3" fmla="*/ 4330040 w 4330040"/>
                  <a:gd name="connsiteY3" fmla="*/ 756084 h 2373557"/>
                  <a:gd name="connsiteX4" fmla="*/ 4330040 w 4330040"/>
                  <a:gd name="connsiteY4" fmla="*/ 756084 h 2373557"/>
                  <a:gd name="connsiteX5" fmla="*/ 3573956 w 4330040"/>
                  <a:gd name="connsiteY5" fmla="*/ 1512168 h 2373557"/>
                  <a:gd name="connsiteX6" fmla="*/ 837652 w 4330040"/>
                  <a:gd name="connsiteY6" fmla="*/ 1512168 h 2373557"/>
                  <a:gd name="connsiteX7" fmla="*/ 50625 w 4330040"/>
                  <a:gd name="connsiteY7" fmla="*/ 2373557 h 2373557"/>
                  <a:gd name="connsiteX8" fmla="*/ 81568 w 4330040"/>
                  <a:gd name="connsiteY8" fmla="*/ 756084 h 2373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0040" h="2373557">
                    <a:moveTo>
                      <a:pt x="81568" y="756084"/>
                    </a:moveTo>
                    <a:cubicBezTo>
                      <a:pt x="212739" y="360491"/>
                      <a:pt x="420078" y="0"/>
                      <a:pt x="837652" y="0"/>
                    </a:cubicBezTo>
                    <a:lnTo>
                      <a:pt x="3573956" y="0"/>
                    </a:lnTo>
                    <a:cubicBezTo>
                      <a:pt x="3991530" y="0"/>
                      <a:pt x="4330040" y="338510"/>
                      <a:pt x="4330040" y="756084"/>
                    </a:cubicBezTo>
                    <a:lnTo>
                      <a:pt x="4330040" y="756084"/>
                    </a:lnTo>
                    <a:cubicBezTo>
                      <a:pt x="4330040" y="1173658"/>
                      <a:pt x="3991530" y="1512168"/>
                      <a:pt x="3573956" y="1512168"/>
                    </a:cubicBezTo>
                    <a:lnTo>
                      <a:pt x="837652" y="1512168"/>
                    </a:lnTo>
                    <a:cubicBezTo>
                      <a:pt x="295173" y="1484577"/>
                      <a:pt x="43635" y="2349942"/>
                      <a:pt x="50625" y="2373557"/>
                    </a:cubicBezTo>
                    <a:cubicBezTo>
                      <a:pt x="6410" y="2233910"/>
                      <a:pt x="-49603" y="1151677"/>
                      <a:pt x="81568" y="7560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 kern="0">
                  <a:solidFill>
                    <a:sysClr val="window" lastClr="CCE8C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flipH="1">
                <a:off x="4358870" y="1385546"/>
                <a:ext cx="56923" cy="4981999"/>
              </a:xfrm>
              <a:prstGeom prst="rect">
                <a:avLst/>
              </a:prstGeom>
              <a:gradFill flip="none" rotWithShape="1">
                <a:gsLst>
                  <a:gs pos="0">
                    <a:sysClr val="windowText" lastClr="000000">
                      <a:lumMod val="75000"/>
                      <a:lumOff val="25000"/>
                    </a:sysClr>
                  </a:gs>
                  <a:gs pos="5300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ysClr val="window" lastClr="CCE8CF">
                      <a:alpha val="0"/>
                    </a:sys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sysClr val="window" lastClr="CCE8CF"/>
                  </a:solidFill>
                  <a:latin typeface="Calibri"/>
                </a:endParaRPr>
              </a:p>
            </p:txBody>
          </p:sp>
          <p:sp>
            <p:nvSpPr>
              <p:cNvPr id="32" name="泪滴形 31"/>
              <p:cNvSpPr/>
              <p:nvPr/>
            </p:nvSpPr>
            <p:spPr>
              <a:xfrm rot="19016959">
                <a:off x="4207309" y="6347848"/>
                <a:ext cx="328033" cy="329753"/>
              </a:xfrm>
              <a:prstGeom prst="teardrop">
                <a:avLst>
                  <a:gd name="adj" fmla="val 200000"/>
                </a:avLst>
              </a:prstGeom>
              <a:gradFill flip="none" rotWithShape="1">
                <a:gsLst>
                  <a:gs pos="0">
                    <a:sysClr val="windowText" lastClr="000000">
                      <a:lumMod val="65000"/>
                      <a:lumOff val="35000"/>
                      <a:shade val="30000"/>
                      <a:satMod val="115000"/>
                    </a:sysClr>
                  </a:gs>
                  <a:gs pos="50000">
                    <a:sysClr val="windowText" lastClr="000000">
                      <a:lumMod val="65000"/>
                      <a:lumOff val="35000"/>
                      <a:shade val="67500"/>
                      <a:satMod val="115000"/>
                    </a:sysClr>
                  </a:gs>
                  <a:gs pos="100000">
                    <a:sysClr val="windowText" lastClr="000000">
                      <a:lumMod val="65000"/>
                      <a:lumOff val="35000"/>
                      <a:shade val="100000"/>
                      <a:satMod val="115000"/>
                    </a:sys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sysClr val="window" lastClr="CCE8CF"/>
                  </a:solidFill>
                  <a:latin typeface="Calibri"/>
                </a:endParaRPr>
              </a:p>
            </p:txBody>
          </p:sp>
          <p:sp>
            <p:nvSpPr>
              <p:cNvPr id="33" name="TextBox 39"/>
              <p:cNvSpPr txBox="1"/>
              <p:nvPr/>
            </p:nvSpPr>
            <p:spPr>
              <a:xfrm>
                <a:off x="4615050" y="996541"/>
                <a:ext cx="1060352" cy="31186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685800">
                  <a:lnSpc>
                    <a:spcPct val="130000"/>
                  </a:lnSpc>
                  <a:defRPr/>
                </a:pPr>
                <a:r>
                  <a:rPr lang="en-US" altLang="zh-CN" sz="3600" b="1" kern="0" dirty="0">
                    <a:latin typeface="Agency FB" pitchFamily="34" charset="0"/>
                    <a:ea typeface="微软雅黑" pitchFamily="34" charset="-122"/>
                    <a:cs typeface="Arial" pitchFamily="34" charset="0"/>
                  </a:rPr>
                  <a:t>02.</a:t>
                </a:r>
                <a:endParaRPr lang="zh-CN" altLang="en-US" sz="3600" b="1" kern="0" dirty="0">
                  <a:latin typeface="Agency FB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6" name="TextBox 42"/>
              <p:cNvSpPr txBox="1"/>
              <p:nvPr/>
            </p:nvSpPr>
            <p:spPr>
              <a:xfrm>
                <a:off x="1445967" y="2131416"/>
                <a:ext cx="1028355" cy="2996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685800">
                  <a:lnSpc>
                    <a:spcPct val="130000"/>
                  </a:lnSpc>
                  <a:defRPr/>
                </a:pPr>
                <a:r>
                  <a:rPr lang="en-US" altLang="zh-CN" sz="3300" b="1" kern="0" dirty="0">
                    <a:latin typeface="Agency FB" pitchFamily="34" charset="0"/>
                    <a:ea typeface="微软雅黑" pitchFamily="34" charset="-122"/>
                    <a:cs typeface="Arial" pitchFamily="34" charset="0"/>
                  </a:rPr>
                  <a:t>03</a:t>
                </a:r>
                <a:r>
                  <a:rPr lang="en-US" altLang="zh-CN" sz="3600" b="1" kern="0" dirty="0">
                    <a:latin typeface="Agency FB" pitchFamily="34" charset="0"/>
                    <a:ea typeface="微软雅黑" pitchFamily="34" charset="-122"/>
                    <a:cs typeface="Arial" pitchFamily="34" charset="0"/>
                  </a:rPr>
                  <a:t>.</a:t>
                </a:r>
                <a:endParaRPr lang="zh-CN" altLang="en-US" sz="3600" b="1" kern="0" dirty="0">
                  <a:latin typeface="Agency FB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7" name="圆角矩形 2"/>
              <p:cNvSpPr/>
              <p:nvPr/>
            </p:nvSpPr>
            <p:spPr>
              <a:xfrm flipH="1">
                <a:off x="1375689" y="1173353"/>
                <a:ext cx="3049796" cy="1652989"/>
              </a:xfrm>
              <a:custGeom>
                <a:avLst/>
                <a:gdLst>
                  <a:gd name="connsiteX0" fmla="*/ 0 w 4248472"/>
                  <a:gd name="connsiteY0" fmla="*/ 756084 h 1512168"/>
                  <a:gd name="connsiteX1" fmla="*/ 756084 w 4248472"/>
                  <a:gd name="connsiteY1" fmla="*/ 0 h 1512168"/>
                  <a:gd name="connsiteX2" fmla="*/ 3492388 w 4248472"/>
                  <a:gd name="connsiteY2" fmla="*/ 0 h 1512168"/>
                  <a:gd name="connsiteX3" fmla="*/ 4248472 w 4248472"/>
                  <a:gd name="connsiteY3" fmla="*/ 756084 h 1512168"/>
                  <a:gd name="connsiteX4" fmla="*/ 4248472 w 4248472"/>
                  <a:gd name="connsiteY4" fmla="*/ 756084 h 1512168"/>
                  <a:gd name="connsiteX5" fmla="*/ 3492388 w 4248472"/>
                  <a:gd name="connsiteY5" fmla="*/ 1512168 h 1512168"/>
                  <a:gd name="connsiteX6" fmla="*/ 756084 w 4248472"/>
                  <a:gd name="connsiteY6" fmla="*/ 1512168 h 1512168"/>
                  <a:gd name="connsiteX7" fmla="*/ 0 w 4248472"/>
                  <a:gd name="connsiteY7" fmla="*/ 756084 h 1512168"/>
                  <a:gd name="connsiteX0" fmla="*/ 21174 w 4269646"/>
                  <a:gd name="connsiteY0" fmla="*/ 756084 h 1512168"/>
                  <a:gd name="connsiteX1" fmla="*/ 777258 w 4269646"/>
                  <a:gd name="connsiteY1" fmla="*/ 0 h 1512168"/>
                  <a:gd name="connsiteX2" fmla="*/ 3513562 w 4269646"/>
                  <a:gd name="connsiteY2" fmla="*/ 0 h 1512168"/>
                  <a:gd name="connsiteX3" fmla="*/ 4269646 w 4269646"/>
                  <a:gd name="connsiteY3" fmla="*/ 756084 h 1512168"/>
                  <a:gd name="connsiteX4" fmla="*/ 4269646 w 4269646"/>
                  <a:gd name="connsiteY4" fmla="*/ 756084 h 1512168"/>
                  <a:gd name="connsiteX5" fmla="*/ 3513562 w 4269646"/>
                  <a:gd name="connsiteY5" fmla="*/ 1512168 h 1512168"/>
                  <a:gd name="connsiteX6" fmla="*/ 777258 w 4269646"/>
                  <a:gd name="connsiteY6" fmla="*/ 1512168 h 1512168"/>
                  <a:gd name="connsiteX7" fmla="*/ 258688 w 4269646"/>
                  <a:gd name="connsiteY7" fmla="*/ 1346622 h 1512168"/>
                  <a:gd name="connsiteX8" fmla="*/ 21174 w 4269646"/>
                  <a:gd name="connsiteY8" fmla="*/ 756084 h 1512168"/>
                  <a:gd name="connsiteX0" fmla="*/ 91863 w 4340335"/>
                  <a:gd name="connsiteY0" fmla="*/ 756084 h 2273096"/>
                  <a:gd name="connsiteX1" fmla="*/ 847947 w 4340335"/>
                  <a:gd name="connsiteY1" fmla="*/ 0 h 2273096"/>
                  <a:gd name="connsiteX2" fmla="*/ 3584251 w 4340335"/>
                  <a:gd name="connsiteY2" fmla="*/ 0 h 2273096"/>
                  <a:gd name="connsiteX3" fmla="*/ 4340335 w 4340335"/>
                  <a:gd name="connsiteY3" fmla="*/ 756084 h 2273096"/>
                  <a:gd name="connsiteX4" fmla="*/ 4340335 w 4340335"/>
                  <a:gd name="connsiteY4" fmla="*/ 756084 h 2273096"/>
                  <a:gd name="connsiteX5" fmla="*/ 3584251 w 4340335"/>
                  <a:gd name="connsiteY5" fmla="*/ 1512168 h 2273096"/>
                  <a:gd name="connsiteX6" fmla="*/ 847947 w 4340335"/>
                  <a:gd name="connsiteY6" fmla="*/ 1512168 h 2273096"/>
                  <a:gd name="connsiteX7" fmla="*/ 96620 w 4340335"/>
                  <a:gd name="connsiteY7" fmla="*/ 2261022 h 2273096"/>
                  <a:gd name="connsiteX8" fmla="*/ 91863 w 4340335"/>
                  <a:gd name="connsiteY8" fmla="*/ 756084 h 2273096"/>
                  <a:gd name="connsiteX0" fmla="*/ 44127 w 4292599"/>
                  <a:gd name="connsiteY0" fmla="*/ 756084 h 2273096"/>
                  <a:gd name="connsiteX1" fmla="*/ 800211 w 4292599"/>
                  <a:gd name="connsiteY1" fmla="*/ 0 h 2273096"/>
                  <a:gd name="connsiteX2" fmla="*/ 3536515 w 4292599"/>
                  <a:gd name="connsiteY2" fmla="*/ 0 h 2273096"/>
                  <a:gd name="connsiteX3" fmla="*/ 4292599 w 4292599"/>
                  <a:gd name="connsiteY3" fmla="*/ 756084 h 2273096"/>
                  <a:gd name="connsiteX4" fmla="*/ 4292599 w 4292599"/>
                  <a:gd name="connsiteY4" fmla="*/ 756084 h 2273096"/>
                  <a:gd name="connsiteX5" fmla="*/ 3536515 w 4292599"/>
                  <a:gd name="connsiteY5" fmla="*/ 1512168 h 2273096"/>
                  <a:gd name="connsiteX6" fmla="*/ 800211 w 4292599"/>
                  <a:gd name="connsiteY6" fmla="*/ 1512168 h 2273096"/>
                  <a:gd name="connsiteX7" fmla="*/ 48884 w 4292599"/>
                  <a:gd name="connsiteY7" fmla="*/ 2261022 h 2273096"/>
                  <a:gd name="connsiteX8" fmla="*/ 44127 w 4292599"/>
                  <a:gd name="connsiteY8" fmla="*/ 756084 h 2273096"/>
                  <a:gd name="connsiteX0" fmla="*/ 44127 w 4292599"/>
                  <a:gd name="connsiteY0" fmla="*/ 756084 h 2261022"/>
                  <a:gd name="connsiteX1" fmla="*/ 800211 w 4292599"/>
                  <a:gd name="connsiteY1" fmla="*/ 0 h 2261022"/>
                  <a:gd name="connsiteX2" fmla="*/ 3536515 w 4292599"/>
                  <a:gd name="connsiteY2" fmla="*/ 0 h 2261022"/>
                  <a:gd name="connsiteX3" fmla="*/ 4292599 w 4292599"/>
                  <a:gd name="connsiteY3" fmla="*/ 756084 h 2261022"/>
                  <a:gd name="connsiteX4" fmla="*/ 4292599 w 4292599"/>
                  <a:gd name="connsiteY4" fmla="*/ 756084 h 2261022"/>
                  <a:gd name="connsiteX5" fmla="*/ 3536515 w 4292599"/>
                  <a:gd name="connsiteY5" fmla="*/ 1512168 h 2261022"/>
                  <a:gd name="connsiteX6" fmla="*/ 800211 w 4292599"/>
                  <a:gd name="connsiteY6" fmla="*/ 1512168 h 2261022"/>
                  <a:gd name="connsiteX7" fmla="*/ 48884 w 4292599"/>
                  <a:gd name="connsiteY7" fmla="*/ 2261022 h 2261022"/>
                  <a:gd name="connsiteX8" fmla="*/ 44127 w 4292599"/>
                  <a:gd name="connsiteY8" fmla="*/ 756084 h 2261022"/>
                  <a:gd name="connsiteX0" fmla="*/ 58844 w 4307316"/>
                  <a:gd name="connsiteY0" fmla="*/ 756084 h 2261022"/>
                  <a:gd name="connsiteX1" fmla="*/ 814928 w 4307316"/>
                  <a:gd name="connsiteY1" fmla="*/ 0 h 2261022"/>
                  <a:gd name="connsiteX2" fmla="*/ 3551232 w 4307316"/>
                  <a:gd name="connsiteY2" fmla="*/ 0 h 2261022"/>
                  <a:gd name="connsiteX3" fmla="*/ 4307316 w 4307316"/>
                  <a:gd name="connsiteY3" fmla="*/ 756084 h 2261022"/>
                  <a:gd name="connsiteX4" fmla="*/ 4307316 w 4307316"/>
                  <a:gd name="connsiteY4" fmla="*/ 756084 h 2261022"/>
                  <a:gd name="connsiteX5" fmla="*/ 3551232 w 4307316"/>
                  <a:gd name="connsiteY5" fmla="*/ 1512168 h 2261022"/>
                  <a:gd name="connsiteX6" fmla="*/ 814928 w 4307316"/>
                  <a:gd name="connsiteY6" fmla="*/ 1512168 h 2261022"/>
                  <a:gd name="connsiteX7" fmla="*/ 63601 w 4307316"/>
                  <a:gd name="connsiteY7" fmla="*/ 2261022 h 2261022"/>
                  <a:gd name="connsiteX8" fmla="*/ 58844 w 4307316"/>
                  <a:gd name="connsiteY8" fmla="*/ 756084 h 2261022"/>
                  <a:gd name="connsiteX0" fmla="*/ 102626 w 4351098"/>
                  <a:gd name="connsiteY0" fmla="*/ 756084 h 2261022"/>
                  <a:gd name="connsiteX1" fmla="*/ 858710 w 4351098"/>
                  <a:gd name="connsiteY1" fmla="*/ 0 h 2261022"/>
                  <a:gd name="connsiteX2" fmla="*/ 3595014 w 4351098"/>
                  <a:gd name="connsiteY2" fmla="*/ 0 h 2261022"/>
                  <a:gd name="connsiteX3" fmla="*/ 4351098 w 4351098"/>
                  <a:gd name="connsiteY3" fmla="*/ 756084 h 2261022"/>
                  <a:gd name="connsiteX4" fmla="*/ 4351098 w 4351098"/>
                  <a:gd name="connsiteY4" fmla="*/ 756084 h 2261022"/>
                  <a:gd name="connsiteX5" fmla="*/ 3595014 w 4351098"/>
                  <a:gd name="connsiteY5" fmla="*/ 1512168 h 2261022"/>
                  <a:gd name="connsiteX6" fmla="*/ 858710 w 4351098"/>
                  <a:gd name="connsiteY6" fmla="*/ 1512168 h 2261022"/>
                  <a:gd name="connsiteX7" fmla="*/ 88629 w 4351098"/>
                  <a:gd name="connsiteY7" fmla="*/ 2261022 h 2261022"/>
                  <a:gd name="connsiteX8" fmla="*/ 102626 w 4351098"/>
                  <a:gd name="connsiteY8" fmla="*/ 756084 h 226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1098" h="2261022">
                    <a:moveTo>
                      <a:pt x="102626" y="756084"/>
                    </a:moveTo>
                    <a:cubicBezTo>
                      <a:pt x="230973" y="379247"/>
                      <a:pt x="441136" y="0"/>
                      <a:pt x="858710" y="0"/>
                    </a:cubicBezTo>
                    <a:lnTo>
                      <a:pt x="3595014" y="0"/>
                    </a:lnTo>
                    <a:cubicBezTo>
                      <a:pt x="4012588" y="0"/>
                      <a:pt x="4351098" y="338510"/>
                      <a:pt x="4351098" y="756084"/>
                    </a:cubicBezTo>
                    <a:lnTo>
                      <a:pt x="4351098" y="756084"/>
                    </a:lnTo>
                    <a:cubicBezTo>
                      <a:pt x="4351098" y="1173658"/>
                      <a:pt x="4012588" y="1512168"/>
                      <a:pt x="3595014" y="1512168"/>
                    </a:cubicBezTo>
                    <a:lnTo>
                      <a:pt x="858710" y="1512168"/>
                    </a:lnTo>
                    <a:cubicBezTo>
                      <a:pt x="316231" y="1484577"/>
                      <a:pt x="81639" y="2237407"/>
                      <a:pt x="88629" y="2261022"/>
                    </a:cubicBezTo>
                    <a:cubicBezTo>
                      <a:pt x="-37385" y="2135008"/>
                      <a:pt x="-25721" y="1132921"/>
                      <a:pt x="102626" y="75608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2286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 kern="0">
                  <a:solidFill>
                    <a:sysClr val="window" lastClr="CCE8C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" name="圆角矩形 2"/>
              <p:cNvSpPr/>
              <p:nvPr/>
            </p:nvSpPr>
            <p:spPr>
              <a:xfrm flipH="1">
                <a:off x="1376234" y="1090090"/>
                <a:ext cx="3031800" cy="1762333"/>
              </a:xfrm>
              <a:custGeom>
                <a:avLst/>
                <a:gdLst>
                  <a:gd name="connsiteX0" fmla="*/ 0 w 4248472"/>
                  <a:gd name="connsiteY0" fmla="*/ 756084 h 1512168"/>
                  <a:gd name="connsiteX1" fmla="*/ 756084 w 4248472"/>
                  <a:gd name="connsiteY1" fmla="*/ 0 h 1512168"/>
                  <a:gd name="connsiteX2" fmla="*/ 3492388 w 4248472"/>
                  <a:gd name="connsiteY2" fmla="*/ 0 h 1512168"/>
                  <a:gd name="connsiteX3" fmla="*/ 4248472 w 4248472"/>
                  <a:gd name="connsiteY3" fmla="*/ 756084 h 1512168"/>
                  <a:gd name="connsiteX4" fmla="*/ 4248472 w 4248472"/>
                  <a:gd name="connsiteY4" fmla="*/ 756084 h 1512168"/>
                  <a:gd name="connsiteX5" fmla="*/ 3492388 w 4248472"/>
                  <a:gd name="connsiteY5" fmla="*/ 1512168 h 1512168"/>
                  <a:gd name="connsiteX6" fmla="*/ 756084 w 4248472"/>
                  <a:gd name="connsiteY6" fmla="*/ 1512168 h 1512168"/>
                  <a:gd name="connsiteX7" fmla="*/ 0 w 4248472"/>
                  <a:gd name="connsiteY7" fmla="*/ 756084 h 1512168"/>
                  <a:gd name="connsiteX0" fmla="*/ 21174 w 4269646"/>
                  <a:gd name="connsiteY0" fmla="*/ 756084 h 1512168"/>
                  <a:gd name="connsiteX1" fmla="*/ 777258 w 4269646"/>
                  <a:gd name="connsiteY1" fmla="*/ 0 h 1512168"/>
                  <a:gd name="connsiteX2" fmla="*/ 3513562 w 4269646"/>
                  <a:gd name="connsiteY2" fmla="*/ 0 h 1512168"/>
                  <a:gd name="connsiteX3" fmla="*/ 4269646 w 4269646"/>
                  <a:gd name="connsiteY3" fmla="*/ 756084 h 1512168"/>
                  <a:gd name="connsiteX4" fmla="*/ 4269646 w 4269646"/>
                  <a:gd name="connsiteY4" fmla="*/ 756084 h 1512168"/>
                  <a:gd name="connsiteX5" fmla="*/ 3513562 w 4269646"/>
                  <a:gd name="connsiteY5" fmla="*/ 1512168 h 1512168"/>
                  <a:gd name="connsiteX6" fmla="*/ 777258 w 4269646"/>
                  <a:gd name="connsiteY6" fmla="*/ 1512168 h 1512168"/>
                  <a:gd name="connsiteX7" fmla="*/ 258688 w 4269646"/>
                  <a:gd name="connsiteY7" fmla="*/ 1346622 h 1512168"/>
                  <a:gd name="connsiteX8" fmla="*/ 21174 w 4269646"/>
                  <a:gd name="connsiteY8" fmla="*/ 756084 h 1512168"/>
                  <a:gd name="connsiteX0" fmla="*/ 91863 w 4340335"/>
                  <a:gd name="connsiteY0" fmla="*/ 756084 h 2273096"/>
                  <a:gd name="connsiteX1" fmla="*/ 847947 w 4340335"/>
                  <a:gd name="connsiteY1" fmla="*/ 0 h 2273096"/>
                  <a:gd name="connsiteX2" fmla="*/ 3584251 w 4340335"/>
                  <a:gd name="connsiteY2" fmla="*/ 0 h 2273096"/>
                  <a:gd name="connsiteX3" fmla="*/ 4340335 w 4340335"/>
                  <a:gd name="connsiteY3" fmla="*/ 756084 h 2273096"/>
                  <a:gd name="connsiteX4" fmla="*/ 4340335 w 4340335"/>
                  <a:gd name="connsiteY4" fmla="*/ 756084 h 2273096"/>
                  <a:gd name="connsiteX5" fmla="*/ 3584251 w 4340335"/>
                  <a:gd name="connsiteY5" fmla="*/ 1512168 h 2273096"/>
                  <a:gd name="connsiteX6" fmla="*/ 847947 w 4340335"/>
                  <a:gd name="connsiteY6" fmla="*/ 1512168 h 2273096"/>
                  <a:gd name="connsiteX7" fmla="*/ 96620 w 4340335"/>
                  <a:gd name="connsiteY7" fmla="*/ 2261022 h 2273096"/>
                  <a:gd name="connsiteX8" fmla="*/ 91863 w 4340335"/>
                  <a:gd name="connsiteY8" fmla="*/ 756084 h 2273096"/>
                  <a:gd name="connsiteX0" fmla="*/ 44127 w 4292599"/>
                  <a:gd name="connsiteY0" fmla="*/ 756084 h 2273096"/>
                  <a:gd name="connsiteX1" fmla="*/ 800211 w 4292599"/>
                  <a:gd name="connsiteY1" fmla="*/ 0 h 2273096"/>
                  <a:gd name="connsiteX2" fmla="*/ 3536515 w 4292599"/>
                  <a:gd name="connsiteY2" fmla="*/ 0 h 2273096"/>
                  <a:gd name="connsiteX3" fmla="*/ 4292599 w 4292599"/>
                  <a:gd name="connsiteY3" fmla="*/ 756084 h 2273096"/>
                  <a:gd name="connsiteX4" fmla="*/ 4292599 w 4292599"/>
                  <a:gd name="connsiteY4" fmla="*/ 756084 h 2273096"/>
                  <a:gd name="connsiteX5" fmla="*/ 3536515 w 4292599"/>
                  <a:gd name="connsiteY5" fmla="*/ 1512168 h 2273096"/>
                  <a:gd name="connsiteX6" fmla="*/ 800211 w 4292599"/>
                  <a:gd name="connsiteY6" fmla="*/ 1512168 h 2273096"/>
                  <a:gd name="connsiteX7" fmla="*/ 48884 w 4292599"/>
                  <a:gd name="connsiteY7" fmla="*/ 2261022 h 2273096"/>
                  <a:gd name="connsiteX8" fmla="*/ 44127 w 4292599"/>
                  <a:gd name="connsiteY8" fmla="*/ 756084 h 2273096"/>
                  <a:gd name="connsiteX0" fmla="*/ 44127 w 4292599"/>
                  <a:gd name="connsiteY0" fmla="*/ 756084 h 2261022"/>
                  <a:gd name="connsiteX1" fmla="*/ 800211 w 4292599"/>
                  <a:gd name="connsiteY1" fmla="*/ 0 h 2261022"/>
                  <a:gd name="connsiteX2" fmla="*/ 3536515 w 4292599"/>
                  <a:gd name="connsiteY2" fmla="*/ 0 h 2261022"/>
                  <a:gd name="connsiteX3" fmla="*/ 4292599 w 4292599"/>
                  <a:gd name="connsiteY3" fmla="*/ 756084 h 2261022"/>
                  <a:gd name="connsiteX4" fmla="*/ 4292599 w 4292599"/>
                  <a:gd name="connsiteY4" fmla="*/ 756084 h 2261022"/>
                  <a:gd name="connsiteX5" fmla="*/ 3536515 w 4292599"/>
                  <a:gd name="connsiteY5" fmla="*/ 1512168 h 2261022"/>
                  <a:gd name="connsiteX6" fmla="*/ 800211 w 4292599"/>
                  <a:gd name="connsiteY6" fmla="*/ 1512168 h 2261022"/>
                  <a:gd name="connsiteX7" fmla="*/ 48884 w 4292599"/>
                  <a:gd name="connsiteY7" fmla="*/ 2261022 h 2261022"/>
                  <a:gd name="connsiteX8" fmla="*/ 44127 w 4292599"/>
                  <a:gd name="connsiteY8" fmla="*/ 756084 h 2261022"/>
                  <a:gd name="connsiteX0" fmla="*/ 58844 w 4307316"/>
                  <a:gd name="connsiteY0" fmla="*/ 756084 h 2261022"/>
                  <a:gd name="connsiteX1" fmla="*/ 814928 w 4307316"/>
                  <a:gd name="connsiteY1" fmla="*/ 0 h 2261022"/>
                  <a:gd name="connsiteX2" fmla="*/ 3551232 w 4307316"/>
                  <a:gd name="connsiteY2" fmla="*/ 0 h 2261022"/>
                  <a:gd name="connsiteX3" fmla="*/ 4307316 w 4307316"/>
                  <a:gd name="connsiteY3" fmla="*/ 756084 h 2261022"/>
                  <a:gd name="connsiteX4" fmla="*/ 4307316 w 4307316"/>
                  <a:gd name="connsiteY4" fmla="*/ 756084 h 2261022"/>
                  <a:gd name="connsiteX5" fmla="*/ 3551232 w 4307316"/>
                  <a:gd name="connsiteY5" fmla="*/ 1512168 h 2261022"/>
                  <a:gd name="connsiteX6" fmla="*/ 814928 w 4307316"/>
                  <a:gd name="connsiteY6" fmla="*/ 1512168 h 2261022"/>
                  <a:gd name="connsiteX7" fmla="*/ 63601 w 4307316"/>
                  <a:gd name="connsiteY7" fmla="*/ 2261022 h 2261022"/>
                  <a:gd name="connsiteX8" fmla="*/ 58844 w 4307316"/>
                  <a:gd name="connsiteY8" fmla="*/ 756084 h 2261022"/>
                  <a:gd name="connsiteX0" fmla="*/ 23866 w 4272338"/>
                  <a:gd name="connsiteY0" fmla="*/ 756084 h 2261022"/>
                  <a:gd name="connsiteX1" fmla="*/ 779950 w 4272338"/>
                  <a:gd name="connsiteY1" fmla="*/ 0 h 2261022"/>
                  <a:gd name="connsiteX2" fmla="*/ 3516254 w 4272338"/>
                  <a:gd name="connsiteY2" fmla="*/ 0 h 2261022"/>
                  <a:gd name="connsiteX3" fmla="*/ 4272338 w 4272338"/>
                  <a:gd name="connsiteY3" fmla="*/ 756084 h 2261022"/>
                  <a:gd name="connsiteX4" fmla="*/ 4272338 w 4272338"/>
                  <a:gd name="connsiteY4" fmla="*/ 756084 h 2261022"/>
                  <a:gd name="connsiteX5" fmla="*/ 3516254 w 4272338"/>
                  <a:gd name="connsiteY5" fmla="*/ 1512168 h 2261022"/>
                  <a:gd name="connsiteX6" fmla="*/ 779950 w 4272338"/>
                  <a:gd name="connsiteY6" fmla="*/ 1512168 h 2261022"/>
                  <a:gd name="connsiteX7" fmla="*/ 28623 w 4272338"/>
                  <a:gd name="connsiteY7" fmla="*/ 2261022 h 2261022"/>
                  <a:gd name="connsiteX8" fmla="*/ 23866 w 4272338"/>
                  <a:gd name="connsiteY8" fmla="*/ 756084 h 2261022"/>
                  <a:gd name="connsiteX0" fmla="*/ 65222 w 4313694"/>
                  <a:gd name="connsiteY0" fmla="*/ 756084 h 2397356"/>
                  <a:gd name="connsiteX1" fmla="*/ 821306 w 4313694"/>
                  <a:gd name="connsiteY1" fmla="*/ 0 h 2397356"/>
                  <a:gd name="connsiteX2" fmla="*/ 3557610 w 4313694"/>
                  <a:gd name="connsiteY2" fmla="*/ 0 h 2397356"/>
                  <a:gd name="connsiteX3" fmla="*/ 4313694 w 4313694"/>
                  <a:gd name="connsiteY3" fmla="*/ 756084 h 2397356"/>
                  <a:gd name="connsiteX4" fmla="*/ 4313694 w 4313694"/>
                  <a:gd name="connsiteY4" fmla="*/ 756084 h 2397356"/>
                  <a:gd name="connsiteX5" fmla="*/ 3557610 w 4313694"/>
                  <a:gd name="connsiteY5" fmla="*/ 1512168 h 2397356"/>
                  <a:gd name="connsiteX6" fmla="*/ 821306 w 4313694"/>
                  <a:gd name="connsiteY6" fmla="*/ 1512168 h 2397356"/>
                  <a:gd name="connsiteX7" fmla="*/ 69978 w 4313694"/>
                  <a:gd name="connsiteY7" fmla="*/ 2397356 h 2397356"/>
                  <a:gd name="connsiteX8" fmla="*/ 65222 w 4313694"/>
                  <a:gd name="connsiteY8" fmla="*/ 756084 h 2397356"/>
                  <a:gd name="connsiteX0" fmla="*/ 76953 w 4325425"/>
                  <a:gd name="connsiteY0" fmla="*/ 756084 h 2410587"/>
                  <a:gd name="connsiteX1" fmla="*/ 833037 w 4325425"/>
                  <a:gd name="connsiteY1" fmla="*/ 0 h 2410587"/>
                  <a:gd name="connsiteX2" fmla="*/ 3569341 w 4325425"/>
                  <a:gd name="connsiteY2" fmla="*/ 0 h 2410587"/>
                  <a:gd name="connsiteX3" fmla="*/ 4325425 w 4325425"/>
                  <a:gd name="connsiteY3" fmla="*/ 756084 h 2410587"/>
                  <a:gd name="connsiteX4" fmla="*/ 4325425 w 4325425"/>
                  <a:gd name="connsiteY4" fmla="*/ 756084 h 2410587"/>
                  <a:gd name="connsiteX5" fmla="*/ 3569341 w 4325425"/>
                  <a:gd name="connsiteY5" fmla="*/ 1512168 h 2410587"/>
                  <a:gd name="connsiteX6" fmla="*/ 833037 w 4325425"/>
                  <a:gd name="connsiteY6" fmla="*/ 1512168 h 2410587"/>
                  <a:gd name="connsiteX7" fmla="*/ 55248 w 4325425"/>
                  <a:gd name="connsiteY7" fmla="*/ 2410587 h 2410587"/>
                  <a:gd name="connsiteX8" fmla="*/ 76953 w 4325425"/>
                  <a:gd name="connsiteY8" fmla="*/ 756084 h 241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25425" h="2410587">
                    <a:moveTo>
                      <a:pt x="76953" y="756084"/>
                    </a:moveTo>
                    <a:cubicBezTo>
                      <a:pt x="206584" y="354320"/>
                      <a:pt x="415463" y="0"/>
                      <a:pt x="833037" y="0"/>
                    </a:cubicBezTo>
                    <a:lnTo>
                      <a:pt x="3569341" y="0"/>
                    </a:lnTo>
                    <a:cubicBezTo>
                      <a:pt x="3986915" y="0"/>
                      <a:pt x="4325425" y="338510"/>
                      <a:pt x="4325425" y="756084"/>
                    </a:cubicBezTo>
                    <a:lnTo>
                      <a:pt x="4325425" y="756084"/>
                    </a:lnTo>
                    <a:cubicBezTo>
                      <a:pt x="4325425" y="1173658"/>
                      <a:pt x="3986915" y="1512168"/>
                      <a:pt x="3569341" y="1512168"/>
                    </a:cubicBezTo>
                    <a:lnTo>
                      <a:pt x="833037" y="1512168"/>
                    </a:lnTo>
                    <a:cubicBezTo>
                      <a:pt x="290558" y="1484577"/>
                      <a:pt x="48258" y="2386972"/>
                      <a:pt x="55248" y="2410587"/>
                    </a:cubicBezTo>
                    <a:cubicBezTo>
                      <a:pt x="11033" y="2270940"/>
                      <a:pt x="-52678" y="1157848"/>
                      <a:pt x="76953" y="7560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 kern="0">
                  <a:solidFill>
                    <a:sysClr val="window" lastClr="CCE8C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" name="TextBox 46"/>
              <p:cNvSpPr txBox="1"/>
              <p:nvPr/>
            </p:nvSpPr>
            <p:spPr>
              <a:xfrm>
                <a:off x="1472003" y="842684"/>
                <a:ext cx="938805" cy="1653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30000"/>
                  </a:lnSpc>
                  <a:defRPr/>
                </a:pPr>
                <a:r>
                  <a:rPr lang="en-US" altLang="zh-CN" sz="3300" b="1" kern="0" dirty="0">
                    <a:latin typeface="Agency FB" pitchFamily="34" charset="0"/>
                    <a:ea typeface="微软雅黑" pitchFamily="34" charset="-122"/>
                    <a:cs typeface="Arial" pitchFamily="34" charset="0"/>
                  </a:rPr>
                  <a:t>01</a:t>
                </a:r>
                <a:r>
                  <a:rPr lang="en-US" altLang="zh-CN" sz="3600" b="1" kern="0" dirty="0">
                    <a:latin typeface="Agency FB" pitchFamily="34" charset="0"/>
                    <a:ea typeface="微软雅黑" pitchFamily="34" charset="-122"/>
                    <a:cs typeface="Arial" pitchFamily="34" charset="0"/>
                  </a:rPr>
                  <a:t>.</a:t>
                </a:r>
                <a:endParaRPr lang="zh-CN" altLang="en-US" sz="3600" b="1" kern="0" dirty="0">
                  <a:latin typeface="Agency FB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2" name="TextBox 48"/>
              <p:cNvSpPr txBox="1"/>
              <p:nvPr/>
            </p:nvSpPr>
            <p:spPr>
              <a:xfrm>
                <a:off x="4610940" y="2921732"/>
                <a:ext cx="1028819" cy="2996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685800">
                  <a:lnSpc>
                    <a:spcPct val="130000"/>
                  </a:lnSpc>
                  <a:defRPr/>
                </a:pPr>
                <a:r>
                  <a:rPr lang="en-US" altLang="zh-CN" sz="3300" b="1" kern="0" dirty="0">
                    <a:latin typeface="Agency FB" pitchFamily="34" charset="0"/>
                    <a:ea typeface="微软雅黑" pitchFamily="34" charset="-122"/>
                    <a:cs typeface="Arial" pitchFamily="34" charset="0"/>
                  </a:rPr>
                  <a:t>04</a:t>
                </a:r>
                <a:r>
                  <a:rPr lang="en-US" altLang="zh-CN" sz="3600" b="1" kern="0" dirty="0">
                    <a:latin typeface="Agency FB" pitchFamily="34" charset="0"/>
                    <a:ea typeface="微软雅黑" pitchFamily="34" charset="-122"/>
                    <a:cs typeface="Arial" pitchFamily="34" charset="0"/>
                  </a:rPr>
                  <a:t>.</a:t>
                </a:r>
                <a:endParaRPr lang="zh-CN" altLang="en-US" sz="3600" b="1" kern="0" dirty="0">
                  <a:latin typeface="Agency FB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1619187" y="3265198"/>
              <a:ext cx="1636816" cy="3124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中国经济持续向好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4345915" y="3900158"/>
              <a:ext cx="1647100" cy="312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产业投资稳步增长 </a:t>
              </a:r>
              <a:endParaRPr lang="zh-CN" altLang="en-US" sz="1200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3388" y="4626746"/>
              <a:ext cx="1636816" cy="3124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文化贸易连续顺差</a:t>
              </a:r>
              <a:endParaRPr lang="zh-CN" altLang="en-US" sz="1200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4274338" y="5133583"/>
              <a:ext cx="1636816" cy="3124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文化消费增长强劲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41" name="矩形 40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机遇</a:t>
              </a:r>
              <a:endPara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挑战与机遇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30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857250"/>
            <a:ext cx="5143500" cy="514350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212689" y="2570667"/>
            <a:ext cx="4974431" cy="669414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中国文化产业智造升级</a:t>
            </a:r>
            <a:r>
              <a: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面临问题：</a:t>
            </a:r>
          </a:p>
          <a:p>
            <a:pPr eaLnBrk="1" hangingPunct="1"/>
            <a:endParaRPr lang="zh-CN" altLang="en-US" sz="1350" noProof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3619" y="3429000"/>
            <a:ext cx="3186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如何为文化产业注入更多创意？</a:t>
            </a:r>
          </a:p>
        </p:txBody>
      </p:sp>
      <p:sp>
        <p:nvSpPr>
          <p:cNvPr id="5" name="矩形 4"/>
          <p:cNvSpPr/>
          <p:nvPr/>
        </p:nvSpPr>
        <p:spPr>
          <a:xfrm>
            <a:off x="893619" y="3810375"/>
            <a:ext cx="3186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如何增强中国文化的全球影响力？</a:t>
            </a:r>
          </a:p>
        </p:txBody>
      </p:sp>
    </p:spTree>
    <p:extLst>
      <p:ext uri="{BB962C8B-B14F-4D97-AF65-F5344CB8AC3E}">
        <p14:creationId xmlns:p14="http://schemas.microsoft.com/office/powerpoint/2010/main" val="20944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空心弧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3" y="1452454"/>
            <a:ext cx="1321594" cy="12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0"/>
          <p:cNvSpPr>
            <a:spLocks noChangeArrowheads="1"/>
          </p:cNvSpPr>
          <p:nvPr/>
        </p:nvSpPr>
        <p:spPr bwMode="auto">
          <a:xfrm>
            <a:off x="917973" y="1543050"/>
            <a:ext cx="940594" cy="940594"/>
          </a:xfrm>
          <a:prstGeom prst="ellipse">
            <a:avLst/>
          </a:prstGeom>
          <a:solidFill>
            <a:srgbClr val="C2081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" name="椭圆 21"/>
          <p:cNvSpPr>
            <a:spLocks noChangeArrowheads="1"/>
          </p:cNvSpPr>
          <p:nvPr/>
        </p:nvSpPr>
        <p:spPr bwMode="auto">
          <a:xfrm>
            <a:off x="982267" y="1564481"/>
            <a:ext cx="919163" cy="919163"/>
          </a:xfrm>
          <a:prstGeom prst="ellipse">
            <a:avLst/>
          </a:prstGeom>
          <a:solidFill>
            <a:srgbClr val="C20813">
              <a:alpha val="5019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" name="文本框 28"/>
          <p:cNvSpPr txBox="1">
            <a:spLocks noChangeArrowheads="1"/>
          </p:cNvSpPr>
          <p:nvPr/>
        </p:nvSpPr>
        <p:spPr bwMode="auto">
          <a:xfrm>
            <a:off x="917973" y="1768079"/>
            <a:ext cx="985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40856" y="1925241"/>
            <a:ext cx="4059599" cy="531019"/>
            <a:chOff x="4054475" y="1423988"/>
            <a:chExt cx="5412798" cy="708025"/>
          </a:xfrm>
        </p:grpSpPr>
        <p:sp>
          <p:nvSpPr>
            <p:cNvPr id="9" name="矩形 14"/>
            <p:cNvSpPr>
              <a:spLocks noChangeArrowheads="1"/>
            </p:cNvSpPr>
            <p:nvPr/>
          </p:nvSpPr>
          <p:spPr bwMode="auto">
            <a:xfrm>
              <a:off x="4054475" y="1450975"/>
              <a:ext cx="565150" cy="593725"/>
            </a:xfrm>
            <a:prstGeom prst="rect">
              <a:avLst/>
            </a:prstGeom>
            <a:solidFill>
              <a:srgbClr val="C2081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00"/>
            </a:p>
          </p:txBody>
        </p:sp>
        <p:sp>
          <p:nvSpPr>
            <p:cNvPr id="10" name="文本框 15"/>
            <p:cNvSpPr txBox="1">
              <a:spLocks noChangeArrowheads="1"/>
            </p:cNvSpPr>
            <p:nvPr/>
          </p:nvSpPr>
          <p:spPr bwMode="auto">
            <a:xfrm>
              <a:off x="4151314" y="1423988"/>
              <a:ext cx="468312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</a:rPr>
                <a:t>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" name="L 形 16"/>
            <p:cNvSpPr>
              <a:spLocks/>
            </p:cNvSpPr>
            <p:nvPr/>
          </p:nvSpPr>
          <p:spPr bwMode="auto">
            <a:xfrm rot="16200000">
              <a:off x="4091781" y="1521620"/>
              <a:ext cx="612775" cy="608012"/>
            </a:xfrm>
            <a:custGeom>
              <a:avLst/>
              <a:gdLst>
                <a:gd name="T0" fmla="*/ 0 w 613411"/>
                <a:gd name="T1" fmla="*/ 0 h 607845"/>
                <a:gd name="T2" fmla="*/ 0 w 613411"/>
                <a:gd name="T3" fmla="*/ 0 h 607845"/>
                <a:gd name="T4" fmla="*/ 0 w 613411"/>
                <a:gd name="T5" fmla="*/ 607845 h 607845"/>
                <a:gd name="T6" fmla="*/ 613411 w 613411"/>
                <a:gd name="T7" fmla="*/ 607845 h 607845"/>
                <a:gd name="T8" fmla="*/ 613411 w 613411"/>
                <a:gd name="T9" fmla="*/ 607845 h 607845"/>
                <a:gd name="T10" fmla="*/ 0 w 613411"/>
                <a:gd name="T11" fmla="*/ 607845 h 607845"/>
                <a:gd name="T12" fmla="*/ 0 w 613411"/>
                <a:gd name="T13" fmla="*/ 0 h 607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411" h="607845">
                  <a:moveTo>
                    <a:pt x="0" y="0"/>
                  </a:moveTo>
                  <a:lnTo>
                    <a:pt x="0" y="0"/>
                  </a:lnTo>
                  <a:lnTo>
                    <a:pt x="0" y="607845"/>
                  </a:lnTo>
                  <a:lnTo>
                    <a:pt x="613411" y="607845"/>
                  </a:lnTo>
                  <a:lnTo>
                    <a:pt x="0" y="607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/>
            </a:solidFill>
            <a:ln w="12700" cap="flat" cmpd="sng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12" name="文本框 38"/>
            <p:cNvSpPr txBox="1">
              <a:spLocks noChangeArrowheads="1"/>
            </p:cNvSpPr>
            <p:nvPr/>
          </p:nvSpPr>
          <p:spPr bwMode="auto">
            <a:xfrm>
              <a:off x="5051426" y="1517651"/>
              <a:ext cx="441584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中国文化产业发展现状与趋势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40856" y="3067050"/>
            <a:ext cx="4239707" cy="544116"/>
            <a:chOff x="4054475" y="2946400"/>
            <a:chExt cx="5652942" cy="725488"/>
          </a:xfrm>
        </p:grpSpPr>
        <p:sp>
          <p:nvSpPr>
            <p:cNvPr id="14" name="矩形 35"/>
            <p:cNvSpPr>
              <a:spLocks noChangeArrowheads="1"/>
            </p:cNvSpPr>
            <p:nvPr/>
          </p:nvSpPr>
          <p:spPr bwMode="auto">
            <a:xfrm>
              <a:off x="4054475" y="2990850"/>
              <a:ext cx="565150" cy="592138"/>
            </a:xfrm>
            <a:prstGeom prst="rect">
              <a:avLst/>
            </a:prstGeom>
            <a:solidFill>
              <a:srgbClr val="C2081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15" name="文本框 36"/>
            <p:cNvSpPr txBox="1">
              <a:spLocks noChangeArrowheads="1"/>
            </p:cNvSpPr>
            <p:nvPr/>
          </p:nvSpPr>
          <p:spPr bwMode="auto">
            <a:xfrm>
              <a:off x="4127500" y="2946400"/>
              <a:ext cx="46831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700">
                  <a:solidFill>
                    <a:schemeClr val="bg1"/>
                  </a:solidFill>
                </a:rPr>
                <a:t>2</a:t>
              </a:r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L 形 37"/>
            <p:cNvSpPr>
              <a:spLocks/>
            </p:cNvSpPr>
            <p:nvPr/>
          </p:nvSpPr>
          <p:spPr bwMode="auto">
            <a:xfrm rot="16200000">
              <a:off x="4090987" y="3060701"/>
              <a:ext cx="614363" cy="608012"/>
            </a:xfrm>
            <a:custGeom>
              <a:avLst/>
              <a:gdLst>
                <a:gd name="T0" fmla="*/ 0 w 613411"/>
                <a:gd name="T1" fmla="*/ 0 h 607845"/>
                <a:gd name="T2" fmla="*/ 0 w 613411"/>
                <a:gd name="T3" fmla="*/ 0 h 607845"/>
                <a:gd name="T4" fmla="*/ 0 w 613411"/>
                <a:gd name="T5" fmla="*/ 607845 h 607845"/>
                <a:gd name="T6" fmla="*/ 613411 w 613411"/>
                <a:gd name="T7" fmla="*/ 607845 h 607845"/>
                <a:gd name="T8" fmla="*/ 613411 w 613411"/>
                <a:gd name="T9" fmla="*/ 607845 h 607845"/>
                <a:gd name="T10" fmla="*/ 0 w 613411"/>
                <a:gd name="T11" fmla="*/ 607845 h 607845"/>
                <a:gd name="T12" fmla="*/ 0 w 613411"/>
                <a:gd name="T13" fmla="*/ 0 h 607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411" h="607845">
                  <a:moveTo>
                    <a:pt x="0" y="0"/>
                  </a:moveTo>
                  <a:lnTo>
                    <a:pt x="0" y="0"/>
                  </a:lnTo>
                  <a:lnTo>
                    <a:pt x="0" y="607845"/>
                  </a:lnTo>
                  <a:lnTo>
                    <a:pt x="613411" y="607845"/>
                  </a:lnTo>
                  <a:lnTo>
                    <a:pt x="0" y="607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/>
            </a:solidFill>
            <a:ln w="12700" cap="flat" cmpd="sng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17" name="文本框 38"/>
            <p:cNvSpPr txBox="1">
              <a:spLocks noChangeArrowheads="1"/>
            </p:cNvSpPr>
            <p:nvPr/>
          </p:nvSpPr>
          <p:spPr bwMode="auto">
            <a:xfrm>
              <a:off x="5051424" y="3057525"/>
              <a:ext cx="465599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中国文化产业面临的挑战与机遇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40856" y="4162425"/>
            <a:ext cx="4295126" cy="544116"/>
            <a:chOff x="4054475" y="4406900"/>
            <a:chExt cx="5726834" cy="725488"/>
          </a:xfrm>
        </p:grpSpPr>
        <p:sp>
          <p:nvSpPr>
            <p:cNvPr id="19" name="矩形 40"/>
            <p:cNvSpPr>
              <a:spLocks noChangeArrowheads="1"/>
            </p:cNvSpPr>
            <p:nvPr/>
          </p:nvSpPr>
          <p:spPr bwMode="auto">
            <a:xfrm>
              <a:off x="4054475" y="4449763"/>
              <a:ext cx="565150" cy="593725"/>
            </a:xfrm>
            <a:prstGeom prst="rect">
              <a:avLst/>
            </a:prstGeom>
            <a:solidFill>
              <a:srgbClr val="C2081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20" name="文本框 41"/>
            <p:cNvSpPr txBox="1">
              <a:spLocks noChangeArrowheads="1"/>
            </p:cNvSpPr>
            <p:nvPr/>
          </p:nvSpPr>
          <p:spPr bwMode="auto">
            <a:xfrm>
              <a:off x="4127500" y="4406900"/>
              <a:ext cx="46831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700">
                  <a:solidFill>
                    <a:schemeClr val="bg1"/>
                  </a:solidFill>
                </a:rPr>
                <a:t>3</a:t>
              </a:r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L 形 42"/>
            <p:cNvSpPr>
              <a:spLocks/>
            </p:cNvSpPr>
            <p:nvPr/>
          </p:nvSpPr>
          <p:spPr bwMode="auto">
            <a:xfrm rot="16200000">
              <a:off x="4090987" y="4521201"/>
              <a:ext cx="614363" cy="608012"/>
            </a:xfrm>
            <a:custGeom>
              <a:avLst/>
              <a:gdLst>
                <a:gd name="T0" fmla="*/ 0 w 613411"/>
                <a:gd name="T1" fmla="*/ 0 h 607845"/>
                <a:gd name="T2" fmla="*/ 0 w 613411"/>
                <a:gd name="T3" fmla="*/ 0 h 607845"/>
                <a:gd name="T4" fmla="*/ 0 w 613411"/>
                <a:gd name="T5" fmla="*/ 607845 h 607845"/>
                <a:gd name="T6" fmla="*/ 613411 w 613411"/>
                <a:gd name="T7" fmla="*/ 607845 h 607845"/>
                <a:gd name="T8" fmla="*/ 613411 w 613411"/>
                <a:gd name="T9" fmla="*/ 607845 h 607845"/>
                <a:gd name="T10" fmla="*/ 0 w 613411"/>
                <a:gd name="T11" fmla="*/ 607845 h 607845"/>
                <a:gd name="T12" fmla="*/ 0 w 613411"/>
                <a:gd name="T13" fmla="*/ 0 h 607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411" h="607845">
                  <a:moveTo>
                    <a:pt x="0" y="0"/>
                  </a:moveTo>
                  <a:lnTo>
                    <a:pt x="0" y="0"/>
                  </a:lnTo>
                  <a:lnTo>
                    <a:pt x="0" y="607845"/>
                  </a:lnTo>
                  <a:lnTo>
                    <a:pt x="613411" y="607845"/>
                  </a:lnTo>
                  <a:lnTo>
                    <a:pt x="0" y="607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/>
            </a:solidFill>
            <a:ln w="12700" cap="flat" cmpd="sng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2" name="文本框 43"/>
            <p:cNvSpPr txBox="1">
              <a:spLocks noChangeArrowheads="1"/>
            </p:cNvSpPr>
            <p:nvPr/>
          </p:nvSpPr>
          <p:spPr bwMode="auto">
            <a:xfrm>
              <a:off x="5051426" y="4518025"/>
              <a:ext cx="472988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中国文化产业智造升级的对策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22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99955" y="2841903"/>
            <a:ext cx="3344091" cy="1174194"/>
            <a:chOff x="4151480" y="2486025"/>
            <a:chExt cx="4458789" cy="1565594"/>
          </a:xfrm>
        </p:grpSpPr>
        <p:sp>
          <p:nvSpPr>
            <p:cNvPr id="22" name="文本框 18"/>
            <p:cNvSpPr txBox="1">
              <a:spLocks noChangeArrowheads="1"/>
            </p:cNvSpPr>
            <p:nvPr/>
          </p:nvSpPr>
          <p:spPr bwMode="auto">
            <a:xfrm>
              <a:off x="4151480" y="3559176"/>
              <a:ext cx="445878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中国文化产业智造升级的对策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391861" y="2486025"/>
              <a:ext cx="1978026" cy="1004888"/>
              <a:chOff x="5314074" y="2486025"/>
              <a:chExt cx="1978026" cy="1004888"/>
            </a:xfrm>
          </p:grpSpPr>
          <p:sp>
            <p:nvSpPr>
              <p:cNvPr id="23" name="矩形 1"/>
              <p:cNvSpPr>
                <a:spLocks noChangeArrowheads="1"/>
              </p:cNvSpPr>
              <p:nvPr/>
            </p:nvSpPr>
            <p:spPr bwMode="auto">
              <a:xfrm>
                <a:off x="5337093" y="2486025"/>
                <a:ext cx="1931987" cy="1004888"/>
              </a:xfrm>
              <a:prstGeom prst="rect">
                <a:avLst/>
              </a:prstGeom>
              <a:noFill/>
              <a:ln w="12700" cmpd="sng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文本框 2"/>
              <p:cNvSpPr txBox="1">
                <a:spLocks noChangeArrowheads="1"/>
              </p:cNvSpPr>
              <p:nvPr/>
            </p:nvSpPr>
            <p:spPr bwMode="auto">
              <a:xfrm>
                <a:off x="5314074" y="2608264"/>
                <a:ext cx="197802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3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27" y="6130779"/>
            <a:ext cx="954837" cy="4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9144000" cy="685800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462452" y="5479323"/>
            <a:ext cx="3314767" cy="473495"/>
          </a:xfrm>
          <a:solidFill>
            <a:schemeClr val="bg1">
              <a:lumMod val="50000"/>
            </a:schemeClr>
          </a:solidFill>
          <a:ln>
            <a:miter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思考与尝试：</a:t>
            </a:r>
            <a:r>
              <a:rPr lang="zh-CN" altLang="en-US" sz="27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融合与创新</a:t>
            </a:r>
          </a:p>
        </p:txBody>
      </p:sp>
      <p:sp>
        <p:nvSpPr>
          <p:cNvPr id="4" name="矩形 3"/>
          <p:cNvSpPr/>
          <p:nvPr/>
        </p:nvSpPr>
        <p:spPr>
          <a:xfrm>
            <a:off x="338176" y="498809"/>
            <a:ext cx="4958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0" dirty="0">
                <a:solidFill>
                  <a:srgbClr val="C208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</a:t>
            </a: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数字时代文化产业智造升级的</a:t>
            </a:r>
            <a:r>
              <a:rPr lang="zh-CN" altLang="en-US" sz="2400" b="1" kern="0" dirty="0">
                <a:solidFill>
                  <a:srgbClr val="C208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</a:t>
            </a: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我们该</a:t>
            </a:r>
            <a:r>
              <a:rPr lang="zh-CN" altLang="en-US" sz="2400" b="1" kern="0" dirty="0">
                <a:solidFill>
                  <a:srgbClr val="C208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怎么做</a:t>
            </a: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8" descr="C:\Users\hong\Desktop\完美世界中文+slogan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7" b="31895"/>
          <a:stretch/>
        </p:blipFill>
        <p:spPr bwMode="auto">
          <a:xfrm>
            <a:off x="7521711" y="3170418"/>
            <a:ext cx="900443" cy="3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68116" y="1431131"/>
            <a:ext cx="5357813" cy="534591"/>
            <a:chOff x="2757488" y="765175"/>
            <a:chExt cx="7143750" cy="712788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2757488" y="765175"/>
              <a:ext cx="7013575" cy="593725"/>
            </a:xfrm>
            <a:prstGeom prst="rect">
              <a:avLst/>
            </a:prstGeom>
            <a:solidFill>
              <a:srgbClr val="C2081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4" name="L 形 16"/>
            <p:cNvSpPr>
              <a:spLocks/>
            </p:cNvSpPr>
            <p:nvPr/>
          </p:nvSpPr>
          <p:spPr bwMode="auto">
            <a:xfrm rot="16200000">
              <a:off x="6022975" y="-2400299"/>
              <a:ext cx="612775" cy="7143750"/>
            </a:xfrm>
            <a:custGeom>
              <a:avLst/>
              <a:gdLst>
                <a:gd name="T0" fmla="*/ 0 w 613411"/>
                <a:gd name="T1" fmla="*/ 0 h 7143875"/>
                <a:gd name="T2" fmla="*/ 0 w 613411"/>
                <a:gd name="T3" fmla="*/ 0 h 7143875"/>
                <a:gd name="T4" fmla="*/ 0 w 613411"/>
                <a:gd name="T5" fmla="*/ 7143875 h 7143875"/>
                <a:gd name="T6" fmla="*/ 613411 w 613411"/>
                <a:gd name="T7" fmla="*/ 7143875 h 7143875"/>
                <a:gd name="T8" fmla="*/ 613411 w 613411"/>
                <a:gd name="T9" fmla="*/ 7143875 h 7143875"/>
                <a:gd name="T10" fmla="*/ 0 w 613411"/>
                <a:gd name="T11" fmla="*/ 7143875 h 7143875"/>
                <a:gd name="T12" fmla="*/ 0 w 613411"/>
                <a:gd name="T13" fmla="*/ 0 h 7143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411" h="7143875">
                  <a:moveTo>
                    <a:pt x="0" y="0"/>
                  </a:moveTo>
                  <a:lnTo>
                    <a:pt x="0" y="0"/>
                  </a:lnTo>
                  <a:lnTo>
                    <a:pt x="0" y="7143875"/>
                  </a:lnTo>
                  <a:lnTo>
                    <a:pt x="613411" y="7143875"/>
                  </a:lnTo>
                  <a:lnTo>
                    <a:pt x="0" y="7143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/>
            </a:solidFill>
            <a:ln w="12700" cap="flat" cmpd="sng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5" name="文本框 18"/>
            <p:cNvSpPr txBox="1">
              <a:spLocks noChangeArrowheads="1"/>
            </p:cNvSpPr>
            <p:nvPr/>
          </p:nvSpPr>
          <p:spPr bwMode="auto">
            <a:xfrm>
              <a:off x="3957639" y="788988"/>
              <a:ext cx="461327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我们的尝试</a:t>
              </a:r>
              <a:endParaRPr lang="zh-CN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364824" y="2111079"/>
            <a:ext cx="474137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、多元化合作策略：借助互动技术，融合传统行业。</a:t>
            </a:r>
          </a:p>
          <a:p>
            <a:endParaRPr lang="zh-CN" altLang="en-US" sz="1600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与更多不同机构进行合作，以多元化发展拓宽企业未来发展空间。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312184" y="3908698"/>
            <a:ext cx="2833157" cy="590709"/>
            <a:chOff x="4076721" y="3511240"/>
            <a:chExt cx="3777542" cy="78761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6" r="13967"/>
            <a:stretch/>
          </p:blipFill>
          <p:spPr>
            <a:xfrm>
              <a:off x="4076721" y="3511240"/>
              <a:ext cx="834502" cy="77301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92"/>
            <a:stretch/>
          </p:blipFill>
          <p:spPr>
            <a:xfrm>
              <a:off x="5983944" y="3523199"/>
              <a:ext cx="824638" cy="77565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027" y="3515294"/>
              <a:ext cx="841113" cy="78355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2" r="19091" b="12145"/>
            <a:stretch/>
          </p:blipFill>
          <p:spPr>
            <a:xfrm>
              <a:off x="6924386" y="3523199"/>
              <a:ext cx="929877" cy="77565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1409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68116" y="1431131"/>
            <a:ext cx="5357813" cy="534591"/>
            <a:chOff x="2757488" y="765175"/>
            <a:chExt cx="7143750" cy="712788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2757488" y="765175"/>
              <a:ext cx="7013575" cy="593725"/>
            </a:xfrm>
            <a:prstGeom prst="rect">
              <a:avLst/>
            </a:prstGeom>
            <a:solidFill>
              <a:srgbClr val="C2081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4" name="L 形 16"/>
            <p:cNvSpPr>
              <a:spLocks/>
            </p:cNvSpPr>
            <p:nvPr/>
          </p:nvSpPr>
          <p:spPr bwMode="auto">
            <a:xfrm rot="16200000">
              <a:off x="6022975" y="-2400299"/>
              <a:ext cx="612775" cy="7143750"/>
            </a:xfrm>
            <a:custGeom>
              <a:avLst/>
              <a:gdLst>
                <a:gd name="T0" fmla="*/ 0 w 613411"/>
                <a:gd name="T1" fmla="*/ 0 h 7143875"/>
                <a:gd name="T2" fmla="*/ 0 w 613411"/>
                <a:gd name="T3" fmla="*/ 0 h 7143875"/>
                <a:gd name="T4" fmla="*/ 0 w 613411"/>
                <a:gd name="T5" fmla="*/ 7143875 h 7143875"/>
                <a:gd name="T6" fmla="*/ 613411 w 613411"/>
                <a:gd name="T7" fmla="*/ 7143875 h 7143875"/>
                <a:gd name="T8" fmla="*/ 613411 w 613411"/>
                <a:gd name="T9" fmla="*/ 7143875 h 7143875"/>
                <a:gd name="T10" fmla="*/ 0 w 613411"/>
                <a:gd name="T11" fmla="*/ 7143875 h 7143875"/>
                <a:gd name="T12" fmla="*/ 0 w 613411"/>
                <a:gd name="T13" fmla="*/ 0 h 7143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411" h="7143875">
                  <a:moveTo>
                    <a:pt x="0" y="0"/>
                  </a:moveTo>
                  <a:lnTo>
                    <a:pt x="0" y="0"/>
                  </a:lnTo>
                  <a:lnTo>
                    <a:pt x="0" y="7143875"/>
                  </a:lnTo>
                  <a:lnTo>
                    <a:pt x="613411" y="7143875"/>
                  </a:lnTo>
                  <a:lnTo>
                    <a:pt x="0" y="7143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/>
            </a:solidFill>
            <a:ln w="12700" cap="flat" cmpd="sng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5" name="文本框 18"/>
            <p:cNvSpPr txBox="1">
              <a:spLocks noChangeArrowheads="1"/>
            </p:cNvSpPr>
            <p:nvPr/>
          </p:nvSpPr>
          <p:spPr bwMode="auto">
            <a:xfrm>
              <a:off x="3957639" y="788988"/>
              <a:ext cx="461327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我们的尝试</a:t>
              </a:r>
              <a:endParaRPr lang="zh-CN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364824" y="211107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、立体化布局策略：联动娱乐运营，构建立体布局</a:t>
            </a:r>
          </a:p>
          <a:p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打造全产业链发展模式，形成更庞大立体的互动娱乐文化产业链条。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907177" y="3433678"/>
            <a:ext cx="2315740" cy="2270436"/>
            <a:chOff x="4812543" y="2135490"/>
            <a:chExt cx="2566914" cy="2587019"/>
          </a:xfrm>
        </p:grpSpPr>
        <p:grpSp>
          <p:nvGrpSpPr>
            <p:cNvPr id="12" name="组合 11"/>
            <p:cNvGrpSpPr/>
            <p:nvPr/>
          </p:nvGrpSpPr>
          <p:grpSpPr>
            <a:xfrm>
              <a:off x="5740046" y="3073045"/>
              <a:ext cx="711909" cy="711909"/>
              <a:chOff x="1908005" y="997559"/>
              <a:chExt cx="711909" cy="711909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908005" y="997559"/>
                <a:ext cx="711909" cy="711909"/>
              </a:xfrm>
              <a:prstGeom prst="ellipse">
                <a:avLst/>
              </a:prstGeom>
              <a:solidFill>
                <a:srgbClr val="C2081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椭圆 4"/>
              <p:cNvSpPr/>
              <p:nvPr/>
            </p:nvSpPr>
            <p:spPr>
              <a:xfrm>
                <a:off x="2012262" y="1101816"/>
                <a:ext cx="503395" cy="5033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466725">
                  <a:spcBef>
                    <a:spcPct val="0"/>
                  </a:spcBef>
                </a:pP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完美</a:t>
                </a:r>
                <a:endParaRPr lang="en-US" altLang="zh-CN" sz="105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466725">
                  <a:spcBef>
                    <a:spcPct val="0"/>
                  </a:spcBef>
                </a:pP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世界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974976" y="2815487"/>
              <a:ext cx="242049" cy="182007"/>
              <a:chOff x="2142935" y="740001"/>
              <a:chExt cx="242049" cy="182007"/>
            </a:xfrm>
          </p:grpSpPr>
          <p:sp>
            <p:nvSpPr>
              <p:cNvPr id="35" name="右箭头 34"/>
              <p:cNvSpPr/>
              <p:nvPr/>
            </p:nvSpPr>
            <p:spPr>
              <a:xfrm rot="16200000">
                <a:off x="2172956" y="709980"/>
                <a:ext cx="182007" cy="24204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右箭头 6"/>
              <p:cNvSpPr/>
              <p:nvPr/>
            </p:nvSpPr>
            <p:spPr>
              <a:xfrm rot="16200000">
                <a:off x="2200257" y="785691"/>
                <a:ext cx="127405" cy="145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75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808980" y="2135490"/>
              <a:ext cx="574040" cy="594145"/>
              <a:chOff x="1976939" y="60004"/>
              <a:chExt cx="574040" cy="594145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976939" y="60004"/>
                <a:ext cx="574040" cy="59414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椭圆 8"/>
              <p:cNvSpPr/>
              <p:nvPr/>
            </p:nvSpPr>
            <p:spPr>
              <a:xfrm>
                <a:off x="2061005" y="147015"/>
                <a:ext cx="405908" cy="4201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影视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529717" y="3307975"/>
              <a:ext cx="187334" cy="242049"/>
              <a:chOff x="2697676" y="1232489"/>
              <a:chExt cx="187334" cy="242049"/>
            </a:xfrm>
          </p:grpSpPr>
          <p:sp>
            <p:nvSpPr>
              <p:cNvPr id="31" name="右箭头 30"/>
              <p:cNvSpPr/>
              <p:nvPr/>
            </p:nvSpPr>
            <p:spPr>
              <a:xfrm>
                <a:off x="2697676" y="1232489"/>
                <a:ext cx="187334" cy="24204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shade val="90000"/>
                  <a:hueOff val="-160484"/>
                  <a:satOff val="805"/>
                  <a:lumOff val="8086"/>
                  <a:alphaOff val="0"/>
                </a:schemeClr>
              </a:lnRef>
              <a:fillRef idx="1">
                <a:schemeClr val="accent2">
                  <a:shade val="90000"/>
                  <a:hueOff val="-160484"/>
                  <a:satOff val="805"/>
                  <a:lumOff val="8086"/>
                  <a:alphaOff val="0"/>
                </a:schemeClr>
              </a:fillRef>
              <a:effectRef idx="0">
                <a:schemeClr val="accent2">
                  <a:shade val="90000"/>
                  <a:hueOff val="-160484"/>
                  <a:satOff val="805"/>
                  <a:lumOff val="80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右箭头 10"/>
              <p:cNvSpPr/>
              <p:nvPr/>
            </p:nvSpPr>
            <p:spPr>
              <a:xfrm>
                <a:off x="2697676" y="1280899"/>
                <a:ext cx="131134" cy="145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750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805417" y="3131927"/>
              <a:ext cx="574040" cy="594145"/>
              <a:chOff x="2973376" y="1056441"/>
              <a:chExt cx="574040" cy="594145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973376" y="1056441"/>
                <a:ext cx="574040" cy="59414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-160472"/>
                  <a:satOff val="3389"/>
                  <a:lumOff val="9027"/>
                  <a:alphaOff val="0"/>
                </a:schemeClr>
              </a:fillRef>
              <a:effectRef idx="0">
                <a:schemeClr val="accent2">
                  <a:shade val="80000"/>
                  <a:hueOff val="-160472"/>
                  <a:satOff val="3389"/>
                  <a:lumOff val="902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椭圆 12"/>
              <p:cNvSpPr/>
              <p:nvPr/>
            </p:nvSpPr>
            <p:spPr>
              <a:xfrm>
                <a:off x="3057442" y="1143452"/>
                <a:ext cx="405908" cy="4201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动漫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974976" y="3860504"/>
              <a:ext cx="242049" cy="182007"/>
              <a:chOff x="2142935" y="1785018"/>
              <a:chExt cx="242049" cy="182007"/>
            </a:xfrm>
          </p:grpSpPr>
          <p:sp>
            <p:nvSpPr>
              <p:cNvPr id="27" name="右箭头 26"/>
              <p:cNvSpPr/>
              <p:nvPr/>
            </p:nvSpPr>
            <p:spPr>
              <a:xfrm rot="5400000">
                <a:off x="2172956" y="1754997"/>
                <a:ext cx="182007" cy="24204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shade val="90000"/>
                  <a:hueOff val="-320968"/>
                  <a:satOff val="1611"/>
                  <a:lumOff val="16173"/>
                  <a:alphaOff val="0"/>
                </a:schemeClr>
              </a:lnRef>
              <a:fillRef idx="1">
                <a:schemeClr val="accent2">
                  <a:shade val="90000"/>
                  <a:hueOff val="-320968"/>
                  <a:satOff val="1611"/>
                  <a:lumOff val="16173"/>
                  <a:alphaOff val="0"/>
                </a:schemeClr>
              </a:fillRef>
              <a:effectRef idx="0">
                <a:schemeClr val="accent2">
                  <a:shade val="90000"/>
                  <a:hueOff val="-320968"/>
                  <a:satOff val="1611"/>
                  <a:lumOff val="161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右箭头 14"/>
              <p:cNvSpPr/>
              <p:nvPr/>
            </p:nvSpPr>
            <p:spPr>
              <a:xfrm rot="5400000">
                <a:off x="2200257" y="1776106"/>
                <a:ext cx="127405" cy="145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75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808980" y="4128364"/>
              <a:ext cx="574040" cy="594145"/>
              <a:chOff x="1976939" y="2052878"/>
              <a:chExt cx="574040" cy="59414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976939" y="2052878"/>
                <a:ext cx="574040" cy="59414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-320943"/>
                  <a:satOff val="6777"/>
                  <a:lumOff val="18054"/>
                  <a:alphaOff val="0"/>
                </a:schemeClr>
              </a:fillRef>
              <a:effectRef idx="0">
                <a:schemeClr val="accent2">
                  <a:shade val="80000"/>
                  <a:hueOff val="-320943"/>
                  <a:satOff val="6777"/>
                  <a:lumOff val="1805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椭圆 16"/>
              <p:cNvSpPr/>
              <p:nvPr/>
            </p:nvSpPr>
            <p:spPr>
              <a:xfrm>
                <a:off x="2061005" y="2139889"/>
                <a:ext cx="405908" cy="4201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教育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474949" y="3307975"/>
              <a:ext cx="187334" cy="242049"/>
              <a:chOff x="1642908" y="1232489"/>
              <a:chExt cx="187334" cy="242049"/>
            </a:xfrm>
          </p:grpSpPr>
          <p:sp>
            <p:nvSpPr>
              <p:cNvPr id="23" name="右箭头 22"/>
              <p:cNvSpPr/>
              <p:nvPr/>
            </p:nvSpPr>
            <p:spPr>
              <a:xfrm rot="10800000">
                <a:off x="1642908" y="1232489"/>
                <a:ext cx="187334" cy="24204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shade val="90000"/>
                  <a:hueOff val="-481452"/>
                  <a:satOff val="2416"/>
                  <a:lumOff val="24259"/>
                  <a:alphaOff val="0"/>
                </a:schemeClr>
              </a:lnRef>
              <a:fillRef idx="1">
                <a:schemeClr val="accent2">
                  <a:shade val="90000"/>
                  <a:hueOff val="-481452"/>
                  <a:satOff val="2416"/>
                  <a:lumOff val="24259"/>
                  <a:alphaOff val="0"/>
                </a:schemeClr>
              </a:fillRef>
              <a:effectRef idx="0">
                <a:schemeClr val="accent2">
                  <a:shade val="90000"/>
                  <a:hueOff val="-481452"/>
                  <a:satOff val="2416"/>
                  <a:lumOff val="2425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右箭头 18"/>
              <p:cNvSpPr/>
              <p:nvPr/>
            </p:nvSpPr>
            <p:spPr>
              <a:xfrm rot="21600000">
                <a:off x="1699108" y="1280899"/>
                <a:ext cx="131134" cy="145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75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812543" y="3131927"/>
              <a:ext cx="574040" cy="594145"/>
              <a:chOff x="980502" y="1056441"/>
              <a:chExt cx="574040" cy="59414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980502" y="1056441"/>
                <a:ext cx="574040" cy="59414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-481415"/>
                  <a:satOff val="10166"/>
                  <a:lumOff val="27081"/>
                  <a:alphaOff val="0"/>
                </a:schemeClr>
              </a:fillRef>
              <a:effectRef idx="0">
                <a:schemeClr val="accent2">
                  <a:shade val="80000"/>
                  <a:hueOff val="-481415"/>
                  <a:satOff val="10166"/>
                  <a:lumOff val="2708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椭圆 20"/>
              <p:cNvSpPr/>
              <p:nvPr/>
            </p:nvSpPr>
            <p:spPr>
              <a:xfrm>
                <a:off x="1064568" y="1143452"/>
                <a:ext cx="405908" cy="4201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文学</a:t>
                </a: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698206" y="3700935"/>
            <a:ext cx="2630092" cy="1829008"/>
            <a:chOff x="4564857" y="2419218"/>
            <a:chExt cx="3062286" cy="2019564"/>
          </a:xfrm>
        </p:grpSpPr>
        <p:grpSp>
          <p:nvGrpSpPr>
            <p:cNvPr id="42" name="组合 41"/>
            <p:cNvGrpSpPr/>
            <p:nvPr/>
          </p:nvGrpSpPr>
          <p:grpSpPr>
            <a:xfrm>
              <a:off x="5457447" y="2419218"/>
              <a:ext cx="1268231" cy="581216"/>
              <a:chOff x="1785689" y="-38608"/>
              <a:chExt cx="1268231" cy="581216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1785689" y="-38608"/>
                <a:ext cx="1268231" cy="5812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圆角矩形 4"/>
              <p:cNvSpPr/>
              <p:nvPr/>
            </p:nvSpPr>
            <p:spPr>
              <a:xfrm>
                <a:off x="1802712" y="-21585"/>
                <a:ext cx="1234185" cy="5471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研发</a:t>
                </a:r>
                <a:r>
                  <a:rPr lang="zh-CN" altLang="en-US" sz="9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互联网</a:t>
                </a:r>
                <a:endParaRPr lang="en-US" altLang="zh-CN" sz="9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娱乐</a:t>
                </a:r>
                <a:r>
                  <a:rPr lang="zh-CN" altLang="en-US" sz="9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</a:t>
                </a:r>
                <a:endParaRPr lang="zh-CN" altLang="en-US" sz="900" b="1" dirty="0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454314" y="3218669"/>
              <a:ext cx="175961" cy="420658"/>
              <a:chOff x="2782556" y="760843"/>
              <a:chExt cx="175961" cy="420658"/>
            </a:xfrm>
          </p:grpSpPr>
          <p:sp>
            <p:nvSpPr>
              <p:cNvPr id="56" name="左右箭头 55"/>
              <p:cNvSpPr/>
              <p:nvPr/>
            </p:nvSpPr>
            <p:spPr>
              <a:xfrm rot="3475386">
                <a:off x="2660208" y="883191"/>
                <a:ext cx="420658" cy="175961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左右箭头 6"/>
              <p:cNvSpPr/>
              <p:nvPr/>
            </p:nvSpPr>
            <p:spPr>
              <a:xfrm rot="3475386">
                <a:off x="2712996" y="918383"/>
                <a:ext cx="315082" cy="105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25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6358912" y="3857562"/>
              <a:ext cx="1268231" cy="581216"/>
              <a:chOff x="2687154" y="1399736"/>
              <a:chExt cx="1268231" cy="581216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2687154" y="1399736"/>
                <a:ext cx="1268231" cy="5812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圆角矩形 8"/>
              <p:cNvSpPr/>
              <p:nvPr/>
            </p:nvSpPr>
            <p:spPr>
              <a:xfrm>
                <a:off x="2704177" y="1416759"/>
                <a:ext cx="1234185" cy="5471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构建新</a:t>
                </a:r>
                <a:r>
                  <a:rPr lang="zh-CN" altLang="en-US" sz="9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endParaRPr lang="en-US" altLang="zh-CN" sz="9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立体化</a:t>
                </a:r>
                <a:r>
                  <a:rPr lang="zh-CN" altLang="en-US" sz="9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产业布局</a:t>
                </a:r>
                <a:endParaRPr lang="zh-CN" altLang="en-US" sz="900" b="1" dirty="0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5885671" y="4060191"/>
              <a:ext cx="420658" cy="175961"/>
              <a:chOff x="2213913" y="1602365"/>
              <a:chExt cx="420658" cy="175961"/>
            </a:xfrm>
          </p:grpSpPr>
          <p:sp>
            <p:nvSpPr>
              <p:cNvPr id="52" name="左右箭头 51"/>
              <p:cNvSpPr/>
              <p:nvPr/>
            </p:nvSpPr>
            <p:spPr>
              <a:xfrm rot="10799994">
                <a:off x="2213913" y="1602365"/>
                <a:ext cx="420658" cy="175961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左右箭头 10"/>
              <p:cNvSpPr/>
              <p:nvPr/>
            </p:nvSpPr>
            <p:spPr>
              <a:xfrm rot="21599994">
                <a:off x="2266701" y="1637557"/>
                <a:ext cx="315082" cy="105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25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564857" y="3857566"/>
              <a:ext cx="1268231" cy="581216"/>
              <a:chOff x="893099" y="1399740"/>
              <a:chExt cx="1268231" cy="581216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893099" y="1399740"/>
                <a:ext cx="1268231" cy="5812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圆角矩形 12"/>
              <p:cNvSpPr/>
              <p:nvPr/>
            </p:nvSpPr>
            <p:spPr>
              <a:xfrm>
                <a:off x="910122" y="1416763"/>
                <a:ext cx="1234185" cy="5471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立体融合</a:t>
                </a:r>
                <a:endParaRPr lang="zh-CN" altLang="en-US" sz="900" b="1" dirty="0"/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9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多维呈现</a:t>
                </a:r>
                <a:endParaRPr lang="zh-CN" altLang="en-US" sz="900" b="1" dirty="0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557286" y="3218671"/>
              <a:ext cx="175961" cy="420658"/>
              <a:chOff x="1885528" y="760845"/>
              <a:chExt cx="175961" cy="420658"/>
            </a:xfrm>
          </p:grpSpPr>
          <p:sp>
            <p:nvSpPr>
              <p:cNvPr id="48" name="左右箭头 47"/>
              <p:cNvSpPr/>
              <p:nvPr/>
            </p:nvSpPr>
            <p:spPr>
              <a:xfrm rot="18109340">
                <a:off x="1763180" y="883193"/>
                <a:ext cx="420658" cy="175961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左右箭头 14"/>
              <p:cNvSpPr/>
              <p:nvPr/>
            </p:nvSpPr>
            <p:spPr>
              <a:xfrm rot="18109340">
                <a:off x="1815968" y="918385"/>
                <a:ext cx="315082" cy="105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2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44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68116" y="1431131"/>
            <a:ext cx="5357813" cy="534591"/>
            <a:chOff x="2757488" y="765175"/>
            <a:chExt cx="7143750" cy="712788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2757488" y="765175"/>
              <a:ext cx="7013575" cy="593725"/>
            </a:xfrm>
            <a:prstGeom prst="rect">
              <a:avLst/>
            </a:prstGeom>
            <a:solidFill>
              <a:srgbClr val="C2081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4" name="L 形 16"/>
            <p:cNvSpPr>
              <a:spLocks/>
            </p:cNvSpPr>
            <p:nvPr/>
          </p:nvSpPr>
          <p:spPr bwMode="auto">
            <a:xfrm rot="16200000">
              <a:off x="6022975" y="-2400299"/>
              <a:ext cx="612775" cy="7143750"/>
            </a:xfrm>
            <a:custGeom>
              <a:avLst/>
              <a:gdLst>
                <a:gd name="T0" fmla="*/ 0 w 613411"/>
                <a:gd name="T1" fmla="*/ 0 h 7143875"/>
                <a:gd name="T2" fmla="*/ 0 w 613411"/>
                <a:gd name="T3" fmla="*/ 0 h 7143875"/>
                <a:gd name="T4" fmla="*/ 0 w 613411"/>
                <a:gd name="T5" fmla="*/ 7143875 h 7143875"/>
                <a:gd name="T6" fmla="*/ 613411 w 613411"/>
                <a:gd name="T7" fmla="*/ 7143875 h 7143875"/>
                <a:gd name="T8" fmla="*/ 613411 w 613411"/>
                <a:gd name="T9" fmla="*/ 7143875 h 7143875"/>
                <a:gd name="T10" fmla="*/ 0 w 613411"/>
                <a:gd name="T11" fmla="*/ 7143875 h 7143875"/>
                <a:gd name="T12" fmla="*/ 0 w 613411"/>
                <a:gd name="T13" fmla="*/ 0 h 7143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411" h="7143875">
                  <a:moveTo>
                    <a:pt x="0" y="0"/>
                  </a:moveTo>
                  <a:lnTo>
                    <a:pt x="0" y="0"/>
                  </a:lnTo>
                  <a:lnTo>
                    <a:pt x="0" y="7143875"/>
                  </a:lnTo>
                  <a:lnTo>
                    <a:pt x="613411" y="7143875"/>
                  </a:lnTo>
                  <a:lnTo>
                    <a:pt x="0" y="7143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/>
            </a:solidFill>
            <a:ln w="12700" cap="flat" cmpd="sng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5" name="文本框 18"/>
            <p:cNvSpPr txBox="1">
              <a:spLocks noChangeArrowheads="1"/>
            </p:cNvSpPr>
            <p:nvPr/>
          </p:nvSpPr>
          <p:spPr bwMode="auto">
            <a:xfrm>
              <a:off x="3957639" y="788988"/>
              <a:ext cx="461327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我们的尝试</a:t>
              </a:r>
              <a:endParaRPr lang="zh-CN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364824" y="2398750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、整合化创新策略：研发下一代技术，促进科技文化创新</a:t>
            </a: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研发下一代互联网娱乐技术，包括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VR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等最先进互动数字技术，将技术应用至游戏、影视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等文化产业中，促进科技文化创新。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C208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7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68116" y="1431131"/>
            <a:ext cx="5357813" cy="534591"/>
            <a:chOff x="2757488" y="765175"/>
            <a:chExt cx="7143750" cy="712788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2757488" y="765175"/>
              <a:ext cx="7013575" cy="593725"/>
            </a:xfrm>
            <a:prstGeom prst="rect">
              <a:avLst/>
            </a:prstGeom>
            <a:solidFill>
              <a:srgbClr val="C2081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4" name="L 形 16"/>
            <p:cNvSpPr>
              <a:spLocks/>
            </p:cNvSpPr>
            <p:nvPr/>
          </p:nvSpPr>
          <p:spPr bwMode="auto">
            <a:xfrm rot="16200000">
              <a:off x="6022975" y="-2400299"/>
              <a:ext cx="612775" cy="7143750"/>
            </a:xfrm>
            <a:custGeom>
              <a:avLst/>
              <a:gdLst>
                <a:gd name="T0" fmla="*/ 0 w 613411"/>
                <a:gd name="T1" fmla="*/ 0 h 7143875"/>
                <a:gd name="T2" fmla="*/ 0 w 613411"/>
                <a:gd name="T3" fmla="*/ 0 h 7143875"/>
                <a:gd name="T4" fmla="*/ 0 w 613411"/>
                <a:gd name="T5" fmla="*/ 7143875 h 7143875"/>
                <a:gd name="T6" fmla="*/ 613411 w 613411"/>
                <a:gd name="T7" fmla="*/ 7143875 h 7143875"/>
                <a:gd name="T8" fmla="*/ 613411 w 613411"/>
                <a:gd name="T9" fmla="*/ 7143875 h 7143875"/>
                <a:gd name="T10" fmla="*/ 0 w 613411"/>
                <a:gd name="T11" fmla="*/ 7143875 h 7143875"/>
                <a:gd name="T12" fmla="*/ 0 w 613411"/>
                <a:gd name="T13" fmla="*/ 0 h 7143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411" h="7143875">
                  <a:moveTo>
                    <a:pt x="0" y="0"/>
                  </a:moveTo>
                  <a:lnTo>
                    <a:pt x="0" y="0"/>
                  </a:lnTo>
                  <a:lnTo>
                    <a:pt x="0" y="7143875"/>
                  </a:lnTo>
                  <a:lnTo>
                    <a:pt x="613411" y="7143875"/>
                  </a:lnTo>
                  <a:lnTo>
                    <a:pt x="0" y="7143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/>
            </a:solidFill>
            <a:ln w="12700" cap="flat" cmpd="sng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5" name="文本框 18"/>
            <p:cNvSpPr txBox="1">
              <a:spLocks noChangeArrowheads="1"/>
            </p:cNvSpPr>
            <p:nvPr/>
          </p:nvSpPr>
          <p:spPr bwMode="auto">
            <a:xfrm>
              <a:off x="3957639" y="788988"/>
              <a:ext cx="461327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我们的尝试</a:t>
              </a:r>
              <a:endParaRPr lang="zh-CN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364824" y="2111079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、融合化发展策略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bg1"/>
                </a:solidFill>
                <a:latin typeface="微软雅黑" charset="0"/>
                <a:ea typeface="微软雅黑" charset="0"/>
                <a:cs typeface="宋体" charset="0"/>
              </a:rPr>
              <a:t>打造融合平台 激发创新</a:t>
            </a:r>
            <a:r>
              <a:rPr lang="zh-CN" altLang="en-US" sz="1400" noProof="1" smtClean="0">
                <a:solidFill>
                  <a:schemeClr val="bg1"/>
                </a:solidFill>
                <a:latin typeface="微软雅黑" charset="0"/>
                <a:ea typeface="微软雅黑" charset="0"/>
                <a:cs typeface="宋体" charset="0"/>
              </a:rPr>
              <a:t>意识。</a:t>
            </a:r>
            <a:endParaRPr lang="zh-CN" altLang="en-US" sz="1400" noProof="1">
              <a:solidFill>
                <a:schemeClr val="bg1"/>
              </a:solidFill>
              <a:latin typeface="微软雅黑" charset="0"/>
              <a:ea typeface="微软雅黑" charset="0"/>
              <a:cs typeface="宋体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341114" y="3339953"/>
            <a:ext cx="6765471" cy="2076655"/>
            <a:chOff x="1906706" y="3310270"/>
            <a:chExt cx="9020628" cy="2768873"/>
          </a:xfrm>
        </p:grpSpPr>
        <p:grpSp>
          <p:nvGrpSpPr>
            <p:cNvPr id="40" name="组合 39"/>
            <p:cNvGrpSpPr/>
            <p:nvPr/>
          </p:nvGrpSpPr>
          <p:grpSpPr>
            <a:xfrm>
              <a:off x="1906706" y="3310270"/>
              <a:ext cx="4357569" cy="2246216"/>
              <a:chOff x="1877338" y="5127040"/>
              <a:chExt cx="4357569" cy="2246216"/>
            </a:xfrm>
          </p:grpSpPr>
          <p:sp>
            <p:nvSpPr>
              <p:cNvPr id="10" name="剪去同侧角的矩形 1"/>
              <p:cNvSpPr>
                <a:spLocks/>
              </p:cNvSpPr>
              <p:nvPr/>
            </p:nvSpPr>
            <p:spPr bwMode="auto">
              <a:xfrm rot="10800000">
                <a:off x="4442619" y="6109606"/>
                <a:ext cx="1792288" cy="1263650"/>
              </a:xfrm>
              <a:custGeom>
                <a:avLst/>
                <a:gdLst>
                  <a:gd name="T0" fmla="*/ 0 w 2646947"/>
                  <a:gd name="T1" fmla="*/ 685800 h 1359568"/>
                  <a:gd name="T2" fmla="*/ 1335505 w 2646947"/>
                  <a:gd name="T3" fmla="*/ 0 h 1359568"/>
                  <a:gd name="T4" fmla="*/ 2646947 w 2646947"/>
                  <a:gd name="T5" fmla="*/ 685800 h 1359568"/>
                  <a:gd name="T6" fmla="*/ 2646947 w 2646947"/>
                  <a:gd name="T7" fmla="*/ 1359568 h 1359568"/>
                  <a:gd name="T8" fmla="*/ 2646947 w 2646947"/>
                  <a:gd name="T9" fmla="*/ 1359568 h 1359568"/>
                  <a:gd name="T10" fmla="*/ 0 w 2646947"/>
                  <a:gd name="T11" fmla="*/ 1359568 h 1359568"/>
                  <a:gd name="T12" fmla="*/ 0 w 2646947"/>
                  <a:gd name="T13" fmla="*/ 1359568 h 1359568"/>
                  <a:gd name="T14" fmla="*/ 0 w 2646947"/>
                  <a:gd name="T15" fmla="*/ 685800 h 1359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6947" h="1359568">
                    <a:moveTo>
                      <a:pt x="0" y="685800"/>
                    </a:moveTo>
                    <a:lnTo>
                      <a:pt x="1335505" y="0"/>
                    </a:lnTo>
                    <a:lnTo>
                      <a:pt x="2646947" y="685800"/>
                    </a:lnTo>
                    <a:lnTo>
                      <a:pt x="2646947" y="1359568"/>
                    </a:lnTo>
                    <a:lnTo>
                      <a:pt x="0" y="1359568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15" name="文本框 22"/>
              <p:cNvSpPr txBox="1">
                <a:spLocks noChangeArrowheads="1"/>
              </p:cNvSpPr>
              <p:nvPr/>
            </p:nvSpPr>
            <p:spPr bwMode="auto">
              <a:xfrm>
                <a:off x="4442619" y="6161004"/>
                <a:ext cx="1792288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内容端</a:t>
                </a:r>
                <a:endParaRPr lang="en-US" altLang="zh-CN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24"/>
              <p:cNvSpPr txBox="1">
                <a:spLocks noChangeArrowheads="1"/>
              </p:cNvSpPr>
              <p:nvPr/>
            </p:nvSpPr>
            <p:spPr bwMode="auto">
              <a:xfrm>
                <a:off x="1877338" y="5127040"/>
                <a:ext cx="1424315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优质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IP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endPara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/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多元化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开发</a:t>
                </a:r>
              </a:p>
            </p:txBody>
          </p:sp>
          <p:cxnSp>
            <p:nvCxnSpPr>
              <p:cNvPr id="18" name="直接连接符 5"/>
              <p:cNvCxnSpPr>
                <a:cxnSpLocks noChangeShapeType="1"/>
              </p:cNvCxnSpPr>
              <p:nvPr/>
            </p:nvCxnSpPr>
            <p:spPr bwMode="auto">
              <a:xfrm flipV="1">
                <a:off x="5329444" y="5442921"/>
                <a:ext cx="1588" cy="622301"/>
              </a:xfrm>
              <a:prstGeom prst="line">
                <a:avLst/>
              </a:prstGeom>
              <a:noFill/>
              <a:ln w="12700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直接连接符 7"/>
              <p:cNvCxnSpPr>
                <a:cxnSpLocks noChangeShapeType="1"/>
              </p:cNvCxnSpPr>
              <p:nvPr/>
            </p:nvCxnSpPr>
            <p:spPr bwMode="auto">
              <a:xfrm flipH="1">
                <a:off x="3286920" y="5430574"/>
                <a:ext cx="2042524" cy="0"/>
              </a:xfrm>
              <a:prstGeom prst="line">
                <a:avLst/>
              </a:prstGeom>
              <a:noFill/>
              <a:ln w="6350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1" name="组合 40"/>
            <p:cNvGrpSpPr/>
            <p:nvPr/>
          </p:nvGrpSpPr>
          <p:grpSpPr>
            <a:xfrm>
              <a:off x="6604571" y="3809694"/>
              <a:ext cx="4322763" cy="2269449"/>
              <a:chOff x="6396831" y="3455182"/>
              <a:chExt cx="4322763" cy="2269449"/>
            </a:xfrm>
          </p:grpSpPr>
          <p:sp>
            <p:nvSpPr>
              <p:cNvPr id="11" name="剪去同侧角的矩形 1"/>
              <p:cNvSpPr>
                <a:spLocks/>
              </p:cNvSpPr>
              <p:nvPr/>
            </p:nvSpPr>
            <p:spPr bwMode="auto">
              <a:xfrm rot="10800000" flipV="1">
                <a:off x="6396832" y="3455182"/>
                <a:ext cx="1793875" cy="1263650"/>
              </a:xfrm>
              <a:custGeom>
                <a:avLst/>
                <a:gdLst>
                  <a:gd name="T0" fmla="*/ 0 w 2646947"/>
                  <a:gd name="T1" fmla="*/ 685800 h 1359568"/>
                  <a:gd name="T2" fmla="*/ 1335505 w 2646947"/>
                  <a:gd name="T3" fmla="*/ 0 h 1359568"/>
                  <a:gd name="T4" fmla="*/ 2646947 w 2646947"/>
                  <a:gd name="T5" fmla="*/ 685800 h 1359568"/>
                  <a:gd name="T6" fmla="*/ 2646947 w 2646947"/>
                  <a:gd name="T7" fmla="*/ 1359568 h 1359568"/>
                  <a:gd name="T8" fmla="*/ 2646947 w 2646947"/>
                  <a:gd name="T9" fmla="*/ 1359568 h 1359568"/>
                  <a:gd name="T10" fmla="*/ 0 w 2646947"/>
                  <a:gd name="T11" fmla="*/ 1359568 h 1359568"/>
                  <a:gd name="T12" fmla="*/ 0 w 2646947"/>
                  <a:gd name="T13" fmla="*/ 1359568 h 1359568"/>
                  <a:gd name="T14" fmla="*/ 0 w 2646947"/>
                  <a:gd name="T15" fmla="*/ 685800 h 1359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6947" h="1359568">
                    <a:moveTo>
                      <a:pt x="0" y="685800"/>
                    </a:moveTo>
                    <a:lnTo>
                      <a:pt x="1335505" y="0"/>
                    </a:lnTo>
                    <a:lnTo>
                      <a:pt x="2646947" y="685800"/>
                    </a:lnTo>
                    <a:lnTo>
                      <a:pt x="2646947" y="1359568"/>
                    </a:lnTo>
                    <a:lnTo>
                      <a:pt x="0" y="1359568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9AE14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14" name="文本框 21"/>
              <p:cNvSpPr txBox="1">
                <a:spLocks noChangeArrowheads="1"/>
              </p:cNvSpPr>
              <p:nvPr/>
            </p:nvSpPr>
            <p:spPr bwMode="auto">
              <a:xfrm>
                <a:off x="6396831" y="3989722"/>
                <a:ext cx="1793876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产业链端</a:t>
                </a:r>
                <a:endParaRPr lang="en-US" altLang="zh-CN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8" name="直接连接符 41"/>
              <p:cNvCxnSpPr>
                <a:cxnSpLocks noChangeShapeType="1"/>
              </p:cNvCxnSpPr>
              <p:nvPr/>
            </p:nvCxnSpPr>
            <p:spPr bwMode="auto">
              <a:xfrm flipV="1">
                <a:off x="7279482" y="4800259"/>
                <a:ext cx="0" cy="608013"/>
              </a:xfrm>
              <a:prstGeom prst="line">
                <a:avLst/>
              </a:prstGeom>
              <a:noFill/>
              <a:ln w="12700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直接连接符 42"/>
              <p:cNvCxnSpPr>
                <a:cxnSpLocks noChangeShapeType="1"/>
              </p:cNvCxnSpPr>
              <p:nvPr/>
            </p:nvCxnSpPr>
            <p:spPr bwMode="auto">
              <a:xfrm flipH="1">
                <a:off x="7279482" y="5416287"/>
                <a:ext cx="1428750" cy="0"/>
              </a:xfrm>
              <a:prstGeom prst="line">
                <a:avLst/>
              </a:prstGeom>
              <a:noFill/>
              <a:ln w="6350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文本框 45"/>
              <p:cNvSpPr txBox="1">
                <a:spLocks noChangeArrowheads="1"/>
              </p:cNvSpPr>
              <p:nvPr/>
            </p:nvSpPr>
            <p:spPr bwMode="auto">
              <a:xfrm>
                <a:off x="8716169" y="5109078"/>
                <a:ext cx="2003425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2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影游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联动</a:t>
                </a:r>
                <a:endPara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协同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战略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49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68116" y="1431131"/>
            <a:ext cx="5357813" cy="534591"/>
            <a:chOff x="2757488" y="765175"/>
            <a:chExt cx="7143750" cy="712788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2757488" y="765175"/>
              <a:ext cx="7013575" cy="593725"/>
            </a:xfrm>
            <a:prstGeom prst="rect">
              <a:avLst/>
            </a:prstGeom>
            <a:solidFill>
              <a:srgbClr val="C2081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4" name="L 形 16"/>
            <p:cNvSpPr>
              <a:spLocks/>
            </p:cNvSpPr>
            <p:nvPr/>
          </p:nvSpPr>
          <p:spPr bwMode="auto">
            <a:xfrm rot="16200000">
              <a:off x="6022975" y="-2400299"/>
              <a:ext cx="612775" cy="7143750"/>
            </a:xfrm>
            <a:custGeom>
              <a:avLst/>
              <a:gdLst>
                <a:gd name="T0" fmla="*/ 0 w 613411"/>
                <a:gd name="T1" fmla="*/ 0 h 7143875"/>
                <a:gd name="T2" fmla="*/ 0 w 613411"/>
                <a:gd name="T3" fmla="*/ 0 h 7143875"/>
                <a:gd name="T4" fmla="*/ 0 w 613411"/>
                <a:gd name="T5" fmla="*/ 7143875 h 7143875"/>
                <a:gd name="T6" fmla="*/ 613411 w 613411"/>
                <a:gd name="T7" fmla="*/ 7143875 h 7143875"/>
                <a:gd name="T8" fmla="*/ 613411 w 613411"/>
                <a:gd name="T9" fmla="*/ 7143875 h 7143875"/>
                <a:gd name="T10" fmla="*/ 0 w 613411"/>
                <a:gd name="T11" fmla="*/ 7143875 h 7143875"/>
                <a:gd name="T12" fmla="*/ 0 w 613411"/>
                <a:gd name="T13" fmla="*/ 0 h 7143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411" h="7143875">
                  <a:moveTo>
                    <a:pt x="0" y="0"/>
                  </a:moveTo>
                  <a:lnTo>
                    <a:pt x="0" y="0"/>
                  </a:lnTo>
                  <a:lnTo>
                    <a:pt x="0" y="7143875"/>
                  </a:lnTo>
                  <a:lnTo>
                    <a:pt x="613411" y="7143875"/>
                  </a:lnTo>
                  <a:lnTo>
                    <a:pt x="0" y="7143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/>
            </a:solidFill>
            <a:ln w="12700" cap="flat" cmpd="sng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5" name="文本框 18"/>
            <p:cNvSpPr txBox="1">
              <a:spLocks noChangeArrowheads="1"/>
            </p:cNvSpPr>
            <p:nvPr/>
          </p:nvSpPr>
          <p:spPr bwMode="auto">
            <a:xfrm>
              <a:off x="3957639" y="788988"/>
              <a:ext cx="461327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我们的尝试</a:t>
              </a:r>
              <a:endParaRPr lang="zh-CN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364824" y="21110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、全球化运营策略：加强全球布局 融合全球资源</a:t>
            </a: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63356" y="3367136"/>
            <a:ext cx="3237264" cy="2460272"/>
            <a:chOff x="3977339" y="3056226"/>
            <a:chExt cx="4316352" cy="3280362"/>
          </a:xfrm>
        </p:grpSpPr>
        <p:sp>
          <p:nvSpPr>
            <p:cNvPr id="9" name="椭圆 8"/>
            <p:cNvSpPr/>
            <p:nvPr/>
          </p:nvSpPr>
          <p:spPr>
            <a:xfrm>
              <a:off x="5722942" y="3627079"/>
              <a:ext cx="798513" cy="7969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656560" y="3563225"/>
              <a:ext cx="936625" cy="2773363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marL="214313" indent="-214313" algn="r">
                <a:buFont typeface="Arial" pitchFamily="34" charset="0"/>
                <a:buChar char="•"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全球发行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 rot="14345375">
              <a:off x="6438697" y="2176898"/>
              <a:ext cx="936625" cy="277336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marL="214313" indent="-214313" algn="r">
                <a:buFont typeface="Arial" pitchFamily="34" charset="0"/>
                <a:buChar char="•"/>
                <a:defRPr/>
              </a:pPr>
              <a:r>
                <a:rPr lang="zh-CN" altLang="en-US" sz="1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全球伙伴 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 rot="18203060">
              <a:off x="4895708" y="2137857"/>
              <a:ext cx="935037" cy="277177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marL="214313" indent="-214313">
                <a:buFont typeface="Arial" pitchFamily="34" charset="0"/>
                <a:buChar char="•"/>
                <a:defRPr/>
              </a:pPr>
              <a:r>
                <a:rPr lang="zh-CN" altLang="en-US" sz="14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全球研发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2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068116" y="1431131"/>
            <a:ext cx="5357813" cy="534591"/>
            <a:chOff x="2757488" y="765175"/>
            <a:chExt cx="7143750" cy="712788"/>
          </a:xfrm>
        </p:grpSpPr>
        <p:sp>
          <p:nvSpPr>
            <p:cNvPr id="6" name="矩形 14"/>
            <p:cNvSpPr>
              <a:spLocks noChangeArrowheads="1"/>
            </p:cNvSpPr>
            <p:nvPr/>
          </p:nvSpPr>
          <p:spPr bwMode="auto">
            <a:xfrm>
              <a:off x="2757488" y="765175"/>
              <a:ext cx="7013575" cy="593725"/>
            </a:xfrm>
            <a:prstGeom prst="rect">
              <a:avLst/>
            </a:prstGeom>
            <a:solidFill>
              <a:srgbClr val="C2081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7" name="L 形 16"/>
            <p:cNvSpPr>
              <a:spLocks/>
            </p:cNvSpPr>
            <p:nvPr/>
          </p:nvSpPr>
          <p:spPr bwMode="auto">
            <a:xfrm rot="16200000">
              <a:off x="6022975" y="-2400299"/>
              <a:ext cx="612775" cy="7143750"/>
            </a:xfrm>
            <a:custGeom>
              <a:avLst/>
              <a:gdLst>
                <a:gd name="T0" fmla="*/ 0 w 613411"/>
                <a:gd name="T1" fmla="*/ 0 h 7143875"/>
                <a:gd name="T2" fmla="*/ 0 w 613411"/>
                <a:gd name="T3" fmla="*/ 0 h 7143875"/>
                <a:gd name="T4" fmla="*/ 0 w 613411"/>
                <a:gd name="T5" fmla="*/ 7143875 h 7143875"/>
                <a:gd name="T6" fmla="*/ 613411 w 613411"/>
                <a:gd name="T7" fmla="*/ 7143875 h 7143875"/>
                <a:gd name="T8" fmla="*/ 613411 w 613411"/>
                <a:gd name="T9" fmla="*/ 7143875 h 7143875"/>
                <a:gd name="T10" fmla="*/ 0 w 613411"/>
                <a:gd name="T11" fmla="*/ 7143875 h 7143875"/>
                <a:gd name="T12" fmla="*/ 0 w 613411"/>
                <a:gd name="T13" fmla="*/ 0 h 7143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411" h="7143875">
                  <a:moveTo>
                    <a:pt x="0" y="0"/>
                  </a:moveTo>
                  <a:lnTo>
                    <a:pt x="0" y="0"/>
                  </a:lnTo>
                  <a:lnTo>
                    <a:pt x="0" y="7143875"/>
                  </a:lnTo>
                  <a:lnTo>
                    <a:pt x="613411" y="7143875"/>
                  </a:lnTo>
                  <a:lnTo>
                    <a:pt x="0" y="7143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BAB"/>
            </a:solidFill>
            <a:ln w="12700" cap="flat" cmpd="sng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3957639" y="788988"/>
              <a:ext cx="461327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我们的尝试</a:t>
              </a:r>
              <a:endParaRPr lang="zh-CN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364824" y="21110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、超越化延伸策略：提升产业价值  延伸文化力量</a:t>
            </a: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28807" y="3120071"/>
            <a:ext cx="3486386" cy="1892274"/>
            <a:chOff x="3401119" y="2512251"/>
            <a:chExt cx="4648515" cy="2523032"/>
          </a:xfrm>
        </p:grpSpPr>
        <p:grpSp>
          <p:nvGrpSpPr>
            <p:cNvPr id="2" name="组合 1"/>
            <p:cNvGrpSpPr/>
            <p:nvPr/>
          </p:nvGrpSpPr>
          <p:grpSpPr>
            <a:xfrm>
              <a:off x="3401119" y="2512251"/>
              <a:ext cx="2088232" cy="1296144"/>
              <a:chOff x="3401119" y="2512251"/>
              <a:chExt cx="2088232" cy="1296144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3977183" y="2512251"/>
                <a:ext cx="0" cy="12961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3401119" y="3016307"/>
                <a:ext cx="208823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矩形 2"/>
            <p:cNvSpPr/>
            <p:nvPr/>
          </p:nvSpPr>
          <p:spPr>
            <a:xfrm>
              <a:off x="4223068" y="3312102"/>
              <a:ext cx="3004614" cy="9848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超越娱乐产业局限，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结合文化强国战略，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影响全球文化产业发展。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 rot="10800000">
              <a:off x="5961402" y="3739139"/>
              <a:ext cx="2088232" cy="1296144"/>
              <a:chOff x="3401119" y="2512251"/>
              <a:chExt cx="2088232" cy="1296144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3977183" y="2512251"/>
                <a:ext cx="0" cy="12961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401119" y="3016307"/>
                <a:ext cx="208823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870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309823" y="5170777"/>
            <a:ext cx="13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47" y="2701139"/>
            <a:ext cx="3186707" cy="1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99955" y="2841903"/>
            <a:ext cx="3344091" cy="1174194"/>
            <a:chOff x="4151480" y="2486025"/>
            <a:chExt cx="4458789" cy="1565594"/>
          </a:xfrm>
        </p:grpSpPr>
        <p:sp>
          <p:nvSpPr>
            <p:cNvPr id="11" name="文本框 18"/>
            <p:cNvSpPr txBox="1">
              <a:spLocks noChangeArrowheads="1"/>
            </p:cNvSpPr>
            <p:nvPr/>
          </p:nvSpPr>
          <p:spPr bwMode="auto">
            <a:xfrm>
              <a:off x="4151480" y="3559176"/>
              <a:ext cx="445878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中国文化产业发展现状与趋势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391861" y="2486025"/>
              <a:ext cx="1978026" cy="1004888"/>
              <a:chOff x="5314074" y="2486025"/>
              <a:chExt cx="1978026" cy="1004888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5337093" y="2486025"/>
                <a:ext cx="1931987" cy="1004888"/>
              </a:xfrm>
              <a:prstGeom prst="rect">
                <a:avLst/>
              </a:prstGeom>
              <a:noFill/>
              <a:ln w="12700" cmpd="sng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文本框 2"/>
              <p:cNvSpPr txBox="1">
                <a:spLocks noChangeArrowheads="1"/>
              </p:cNvSpPr>
              <p:nvPr/>
            </p:nvSpPr>
            <p:spPr bwMode="auto">
              <a:xfrm>
                <a:off x="5314074" y="2608264"/>
                <a:ext cx="197802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</a:t>
                </a:r>
                <a:r>
                  <a:rPr lang="en-US" altLang="zh-CN" sz="3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27" y="6130779"/>
            <a:ext cx="954837" cy="4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4" name="矩形 3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现状与趋势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74149" y="2188915"/>
            <a:ext cx="3493348" cy="1705748"/>
            <a:chOff x="1298865" y="1775553"/>
            <a:chExt cx="4657797" cy="2274332"/>
          </a:xfrm>
        </p:grpSpPr>
        <p:sp>
          <p:nvSpPr>
            <p:cNvPr id="38" name="矩形 37"/>
            <p:cNvSpPr/>
            <p:nvPr/>
          </p:nvSpPr>
          <p:spPr>
            <a:xfrm>
              <a:off x="1298865" y="1871510"/>
              <a:ext cx="4657797" cy="2178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现状一：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中国文化产业体量巨大，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增长潜力可观</a:t>
              </a:r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、中国文化市场规模已经达到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25829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亿元，年平均增长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298865" y="3104189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101738" y="2172936"/>
            <a:ext cx="4859383" cy="3332707"/>
            <a:chOff x="4101738" y="2172936"/>
            <a:chExt cx="4859383" cy="3332707"/>
          </a:xfrm>
        </p:grpSpPr>
        <p:grpSp>
          <p:nvGrpSpPr>
            <p:cNvPr id="37" name="组合 36"/>
            <p:cNvGrpSpPr/>
            <p:nvPr/>
          </p:nvGrpSpPr>
          <p:grpSpPr>
            <a:xfrm>
              <a:off x="4101738" y="2172936"/>
              <a:ext cx="4859383" cy="3332707"/>
              <a:chOff x="5318033" y="2331020"/>
              <a:chExt cx="6472277" cy="4443574"/>
            </a:xfrm>
          </p:grpSpPr>
          <p:sp>
            <p:nvSpPr>
              <p:cNvPr id="13" name="文本框 6"/>
              <p:cNvSpPr txBox="1">
                <a:spLocks noChangeArrowheads="1"/>
              </p:cNvSpPr>
              <p:nvPr/>
            </p:nvSpPr>
            <p:spPr bwMode="auto">
              <a:xfrm>
                <a:off x="5318033" y="6405265"/>
                <a:ext cx="6472277" cy="369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2006-2015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年中国文化产业市场规模及增长率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（单位：亿元，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5934867" y="2331020"/>
                <a:ext cx="5696227" cy="4023133"/>
                <a:chOff x="5934867" y="2331020"/>
                <a:chExt cx="5696227" cy="4023133"/>
              </a:xfrm>
            </p:grpSpPr>
            <p:pic>
              <p:nvPicPr>
                <p:cNvPr id="31" name="图片 3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5707" t="90367" r="44984" b="855"/>
                <a:stretch/>
              </p:blipFill>
              <p:spPr>
                <a:xfrm>
                  <a:off x="8677198" y="5984971"/>
                  <a:ext cx="480124" cy="287904"/>
                </a:xfrm>
                <a:prstGeom prst="rect">
                  <a:avLst/>
                </a:prstGeom>
              </p:spPr>
            </p:pic>
            <p:graphicFrame>
              <p:nvGraphicFramePr>
                <p:cNvPr id="33" name="图表 32"/>
                <p:cNvGraphicFramePr/>
                <p:nvPr>
                  <p:extLst>
                    <p:ext uri="{D42A27DB-BD31-4B8C-83A1-F6EECF244321}">
                      <p14:modId xmlns:p14="http://schemas.microsoft.com/office/powerpoint/2010/main" val="3360556484"/>
                    </p:ext>
                  </p:extLst>
                </p:nvPr>
              </p:nvGraphicFramePr>
              <p:xfrm>
                <a:off x="5934867" y="2352326"/>
                <a:ext cx="5299076" cy="360079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pSp>
              <p:nvGrpSpPr>
                <p:cNvPr id="32" name="组合 31"/>
                <p:cNvGrpSpPr/>
                <p:nvPr/>
              </p:nvGrpSpPr>
              <p:grpSpPr>
                <a:xfrm>
                  <a:off x="6576218" y="2331020"/>
                  <a:ext cx="5054876" cy="3486465"/>
                  <a:chOff x="6410325" y="2309714"/>
                  <a:chExt cx="5054876" cy="3486465"/>
                </a:xfrm>
              </p:grpSpPr>
              <p:pic>
                <p:nvPicPr>
                  <p:cNvPr id="29" name="图片 2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864" b="10316"/>
                  <a:stretch/>
                </p:blipFill>
                <p:spPr>
                  <a:xfrm>
                    <a:off x="6410325" y="2331020"/>
                    <a:ext cx="4648871" cy="3126805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89397"/>
                  <a:stretch/>
                </p:blipFill>
                <p:spPr>
                  <a:xfrm>
                    <a:off x="10918309" y="2309714"/>
                    <a:ext cx="546892" cy="348646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图片 34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8393" t="90645" r="76296" b="-928"/>
                <a:stretch/>
              </p:blipFill>
              <p:spPr>
                <a:xfrm>
                  <a:off x="7031831" y="5886450"/>
                  <a:ext cx="316039" cy="467703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文本框 9"/>
            <p:cNvSpPr txBox="1"/>
            <p:nvPr/>
          </p:nvSpPr>
          <p:spPr>
            <a:xfrm>
              <a:off x="5536759" y="4899514"/>
              <a:ext cx="11079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市场规模（亿元）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871063" y="4913419"/>
              <a:ext cx="9797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同比增长（</a:t>
              </a:r>
              <a:r>
                <a:rPr lang="en-US" altLang="zh-CN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2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277323" y="3929922"/>
            <a:ext cx="2919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年文化产品出口总值达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601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亿美元，高出排名第二的美国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279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亿美元一倍多。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74149" y="2188915"/>
            <a:ext cx="3650102" cy="1769868"/>
            <a:chOff x="1298865" y="1775553"/>
            <a:chExt cx="4866803" cy="2359825"/>
          </a:xfrm>
        </p:grpSpPr>
        <p:sp>
          <p:nvSpPr>
            <p:cNvPr id="12" name="矩形 11"/>
            <p:cNvSpPr/>
            <p:nvPr/>
          </p:nvSpPr>
          <p:spPr>
            <a:xfrm>
              <a:off x="1298865" y="1871510"/>
              <a:ext cx="4866803" cy="2263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现状一：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中国文化产业体量巨大，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增长潜力可观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中国文化产品出口超越美国，成为全球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最大文化出口国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298865" y="3104189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4767310" y="3775293"/>
            <a:ext cx="4376690" cy="3082707"/>
            <a:chOff x="5643154" y="2245895"/>
            <a:chExt cx="6548846" cy="461645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" r="8099" b="2724"/>
            <a:stretch/>
          </p:blipFill>
          <p:spPr>
            <a:xfrm>
              <a:off x="5643154" y="2245895"/>
              <a:ext cx="6548846" cy="461645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 rot="224373">
              <a:off x="7592573" y="2799157"/>
              <a:ext cx="3010063" cy="64344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171953"/>
                </a:avLst>
              </a:prstTxWarp>
              <a:spAutoFit/>
            </a:bodyPr>
            <a:lstStyle/>
            <a:p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 化 贸 易 全 球 化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20" name="矩形 19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现状与趋势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8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74149" y="1960315"/>
            <a:ext cx="4486125" cy="1105585"/>
            <a:chOff x="1298865" y="1775553"/>
            <a:chExt cx="5981500" cy="1474113"/>
          </a:xfrm>
        </p:grpSpPr>
        <p:sp>
          <p:nvSpPr>
            <p:cNvPr id="13" name="矩形 12"/>
            <p:cNvSpPr/>
            <p:nvPr/>
          </p:nvSpPr>
          <p:spPr>
            <a:xfrm>
              <a:off x="1298865" y="1871512"/>
              <a:ext cx="5981500" cy="1378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现状二：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中国智造成为产业发展核心力量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、文化生产：文化内容的“智造”增速加快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750721" y="2157574"/>
            <a:ext cx="2561074" cy="3107370"/>
            <a:chOff x="7667625" y="1733765"/>
            <a:chExt cx="3414764" cy="4143160"/>
          </a:xfrm>
        </p:grpSpPr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7794662" y="1733765"/>
              <a:ext cx="328772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年各项资产规模同比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2004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年倍数</a:t>
              </a:r>
            </a:p>
          </p:txBody>
        </p:sp>
        <p:graphicFrame>
          <p:nvGraphicFramePr>
            <p:cNvPr id="26" name="图表 25"/>
            <p:cNvGraphicFramePr/>
            <p:nvPr>
              <p:extLst>
                <p:ext uri="{D42A27DB-BD31-4B8C-83A1-F6EECF244321}">
                  <p14:modId xmlns:p14="http://schemas.microsoft.com/office/powerpoint/2010/main" val="2934258237"/>
                </p:ext>
              </p:extLst>
            </p:nvPr>
          </p:nvGraphicFramePr>
          <p:xfrm>
            <a:off x="7667625" y="2171700"/>
            <a:ext cx="3409950" cy="3705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7" name="矩形 26"/>
          <p:cNvSpPr/>
          <p:nvPr/>
        </p:nvSpPr>
        <p:spPr>
          <a:xfrm>
            <a:off x="1300162" y="3458645"/>
            <a:ext cx="3743326" cy="71558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rgbClr val="C208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电视剧和图书动漫游戏年产量居</a:t>
            </a:r>
            <a:r>
              <a:rPr lang="zh-CN" altLang="en-US" sz="1350" b="1" dirty="0">
                <a:solidFill>
                  <a:srgbClr val="C208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全球第一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电影产量居</a:t>
            </a:r>
            <a:r>
              <a:rPr lang="zh-CN" altLang="en-US" sz="1350" b="1" dirty="0">
                <a:solidFill>
                  <a:srgbClr val="C208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全球第二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17" name="矩形 16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现状与趋势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4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产品出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78" y="1960315"/>
            <a:ext cx="3724962" cy="366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6"/>
          <p:cNvSpPr txBox="1"/>
          <p:nvPr/>
        </p:nvSpPr>
        <p:spPr>
          <a:xfrm>
            <a:off x="1204204" y="3024668"/>
            <a:ext cx="3317789" cy="12618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charset="0"/>
                <a:ea typeface="微软雅黑" charset="0"/>
                <a:cs typeface="+mn-ea"/>
              </a:rPr>
              <a:t>整体出口从</a:t>
            </a:r>
            <a:r>
              <a:rPr lang="zh-CN" altLang="en-US" sz="2000" b="1" noProof="1">
                <a:solidFill>
                  <a:srgbClr val="C20813"/>
                </a:solidFill>
                <a:latin typeface="微软雅黑" charset="0"/>
                <a:ea typeface="微软雅黑" charset="0"/>
                <a:cs typeface="+mn-ea"/>
              </a:rPr>
              <a:t>中国制造</a:t>
            </a:r>
            <a:r>
              <a:rPr lang="zh-CN" altLang="en-US" sz="1200" noProof="1">
                <a:solidFill>
                  <a:schemeClr val="bg1"/>
                </a:solidFill>
                <a:latin typeface="微软雅黑" charset="0"/>
                <a:ea typeface="微软雅黑" charset="0"/>
                <a:cs typeface="+mn-ea"/>
              </a:rPr>
              <a:t>到</a:t>
            </a:r>
            <a:r>
              <a:rPr lang="zh-CN" altLang="en-US" sz="2000" b="1" noProof="1">
                <a:solidFill>
                  <a:srgbClr val="C20813"/>
                </a:solidFill>
                <a:latin typeface="微软雅黑" charset="0"/>
                <a:ea typeface="微软雅黑" charset="0"/>
                <a:cs typeface="+mn-ea"/>
              </a:rPr>
              <a:t>中国智造</a:t>
            </a:r>
            <a:r>
              <a:rPr lang="zh-CN" altLang="en-US" sz="1200" noProof="1">
                <a:solidFill>
                  <a:schemeClr val="bg1"/>
                </a:solidFill>
                <a:latin typeface="微软雅黑" charset="0"/>
                <a:ea typeface="微软雅黑" charset="0"/>
                <a:cs typeface="+mn-ea"/>
              </a:rPr>
              <a:t>，产品渐成主流。</a:t>
            </a:r>
            <a:endParaRPr lang="zh-CN" altLang="en-US" sz="1200" noProof="1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>
              <a:buFont typeface="Wingdings" charset="0"/>
              <a:buNone/>
              <a:defRPr/>
            </a:pPr>
            <a:endParaRPr lang="zh-CN" altLang="en-US" sz="1200" noProof="1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1200" noProof="1">
                <a:solidFill>
                  <a:schemeClr val="bg1"/>
                </a:solidFill>
                <a:latin typeface="微软雅黑" charset="0"/>
                <a:ea typeface="微软雅黑" charset="0"/>
                <a:cs typeface="+mn-ea"/>
              </a:rPr>
              <a:t>数字文化产品出口增速加快，中国智造体现</a:t>
            </a:r>
            <a:r>
              <a:rPr lang="zh-CN" altLang="en-US" sz="2000" b="1" noProof="1">
                <a:solidFill>
                  <a:srgbClr val="C20813"/>
                </a:solidFill>
                <a:latin typeface="微软雅黑" charset="0"/>
                <a:ea typeface="微软雅黑" charset="0"/>
                <a:cs typeface="+mn-ea"/>
              </a:rPr>
              <a:t>互联网+态势</a:t>
            </a:r>
            <a:r>
              <a:rPr lang="zh-CN" altLang="en-US" sz="1200" noProof="1">
                <a:solidFill>
                  <a:schemeClr val="bg1"/>
                </a:solidFill>
                <a:latin typeface="微软雅黑" charset="0"/>
                <a:ea typeface="微软雅黑" charset="0"/>
                <a:cs typeface="+mn-ea"/>
              </a:rPr>
              <a:t>。</a:t>
            </a:r>
            <a:endParaRPr lang="zh-CN" altLang="en-US" sz="1200" noProof="1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74149" y="1960315"/>
            <a:ext cx="4462245" cy="1105585"/>
            <a:chOff x="1298865" y="1775553"/>
            <a:chExt cx="5949660" cy="1474113"/>
          </a:xfrm>
        </p:grpSpPr>
        <p:sp>
          <p:nvSpPr>
            <p:cNvPr id="13" name="矩形 12"/>
            <p:cNvSpPr/>
            <p:nvPr/>
          </p:nvSpPr>
          <p:spPr>
            <a:xfrm>
              <a:off x="1298865" y="1871512"/>
              <a:ext cx="5949660" cy="1378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现状二：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中国智造成为产业发展核心力量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、文化出口：“中国智造”成为出口主流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21" name="矩形 20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现状与趋势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4186" y="3892905"/>
            <a:ext cx="4107739" cy="2330854"/>
            <a:chOff x="1054186" y="3892905"/>
            <a:chExt cx="4107739" cy="2330854"/>
          </a:xfrm>
        </p:grpSpPr>
        <p:grpSp>
          <p:nvGrpSpPr>
            <p:cNvPr id="20" name="组合 19"/>
            <p:cNvGrpSpPr/>
            <p:nvPr/>
          </p:nvGrpSpPr>
          <p:grpSpPr>
            <a:xfrm>
              <a:off x="1054186" y="3938763"/>
              <a:ext cx="4107739" cy="2284996"/>
              <a:chOff x="1405581" y="3259033"/>
              <a:chExt cx="5476985" cy="3046661"/>
            </a:xfrm>
          </p:grpSpPr>
          <p:graphicFrame>
            <p:nvGraphicFramePr>
              <p:cNvPr id="18" name="图表 17"/>
              <p:cNvGraphicFramePr/>
              <p:nvPr>
                <p:extLst>
                  <p:ext uri="{D42A27DB-BD31-4B8C-83A1-F6EECF244321}">
                    <p14:modId xmlns:p14="http://schemas.microsoft.com/office/powerpoint/2010/main" val="1533816771"/>
                  </p:ext>
                </p:extLst>
              </p:nvPr>
            </p:nvGraphicFramePr>
            <p:xfrm>
              <a:off x="3966294" y="3259033"/>
              <a:ext cx="2916272" cy="304666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9" name="圆角矩形标注 18"/>
              <p:cNvSpPr/>
              <p:nvPr/>
            </p:nvSpPr>
            <p:spPr>
              <a:xfrm>
                <a:off x="1405581" y="4294648"/>
                <a:ext cx="2375843" cy="1014201"/>
              </a:xfrm>
              <a:prstGeom prst="wedgeRoundRectCallout">
                <a:avLst>
                  <a:gd name="adj1" fmla="val 69409"/>
                  <a:gd name="adj2" fmla="val -80789"/>
                  <a:gd name="adj3" fmla="val 1666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 </a:t>
                </a:r>
                <a:r>
                  <a:rPr lang="zh-CN" altLang="en-US" sz="135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zh-CN" altLang="en-US" sz="1400" noProof="1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</a:rPr>
                  <a:t>数字文化产品出口</a:t>
                </a:r>
                <a:r>
                  <a:rPr lang="zh-CN" altLang="en-US" sz="135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同比</a:t>
                </a:r>
                <a:r>
                  <a:rPr lang="zh-CN" altLang="en-US" sz="135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增长率</a:t>
                </a:r>
                <a:endParaRPr lang="en-US" altLang="zh-CN" sz="135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21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72.4</a:t>
                </a:r>
                <a:r>
                  <a:rPr lang="en-US" altLang="zh-CN" sz="21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</a:t>
                </a:r>
                <a:endParaRPr lang="zh-CN" altLang="en-US" sz="2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66300">
              <a:off x="3248243" y="3892905"/>
              <a:ext cx="1467523" cy="109309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471188" y="4765725"/>
              <a:ext cx="53732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29.8%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136946" y="4484642"/>
              <a:ext cx="53732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72.4%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4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2" name="矩形 11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现状三：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文化强国战略助力中国梦想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611646" y="3281952"/>
            <a:ext cx="3135971" cy="1895208"/>
            <a:chOff x="1754657" y="3232937"/>
            <a:chExt cx="4181295" cy="2526944"/>
          </a:xfrm>
        </p:grpSpPr>
        <p:cxnSp>
          <p:nvCxnSpPr>
            <p:cNvPr id="17" name="直接连接符 8"/>
            <p:cNvCxnSpPr>
              <a:cxnSpLocks noChangeShapeType="1"/>
            </p:cNvCxnSpPr>
            <p:nvPr/>
          </p:nvCxnSpPr>
          <p:spPr bwMode="auto">
            <a:xfrm flipV="1">
              <a:off x="3275302" y="3464356"/>
              <a:ext cx="2622550" cy="2251075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文本框 38"/>
            <p:cNvSpPr txBox="1">
              <a:spLocks noChangeArrowheads="1"/>
            </p:cNvSpPr>
            <p:nvPr/>
          </p:nvSpPr>
          <p:spPr bwMode="auto">
            <a:xfrm>
              <a:off x="1754657" y="3337356"/>
              <a:ext cx="3142890" cy="167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>
                  <a:solidFill>
                    <a:srgbClr val="C208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文化产业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已经成为“中国制造”向“中国智造”转型的重要推手。</a:t>
              </a:r>
            </a:p>
          </p:txBody>
        </p:sp>
        <p:cxnSp>
          <p:nvCxnSpPr>
            <p:cNvPr id="22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5016790" y="3337356"/>
              <a:ext cx="881062" cy="12700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接连接符 26"/>
            <p:cNvCxnSpPr>
              <a:cxnSpLocks noChangeShapeType="1"/>
            </p:cNvCxnSpPr>
            <p:nvPr/>
          </p:nvCxnSpPr>
          <p:spPr bwMode="auto">
            <a:xfrm>
              <a:off x="5016790" y="3337356"/>
              <a:ext cx="0" cy="909637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文本框 41"/>
            <p:cNvSpPr txBox="1">
              <a:spLocks noChangeArrowheads="1"/>
            </p:cNvSpPr>
            <p:nvPr/>
          </p:nvSpPr>
          <p:spPr bwMode="auto">
            <a:xfrm>
              <a:off x="5067591" y="3232937"/>
              <a:ext cx="457200" cy="77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</a:rPr>
                <a:t>1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接连接符 42"/>
            <p:cNvCxnSpPr>
              <a:cxnSpLocks noChangeShapeType="1"/>
            </p:cNvCxnSpPr>
            <p:nvPr/>
          </p:nvCxnSpPr>
          <p:spPr bwMode="auto">
            <a:xfrm flipV="1">
              <a:off x="3313402" y="3508806"/>
              <a:ext cx="2622550" cy="2251075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组合 29"/>
          <p:cNvGrpSpPr/>
          <p:nvPr/>
        </p:nvGrpSpPr>
        <p:grpSpPr>
          <a:xfrm>
            <a:off x="4265414" y="2951882"/>
            <a:ext cx="3299222" cy="1913823"/>
            <a:chOff x="6255040" y="2792843"/>
            <a:chExt cx="4398962" cy="2551765"/>
          </a:xfrm>
        </p:grpSpPr>
        <p:cxnSp>
          <p:nvCxnSpPr>
            <p:cNvPr id="16" name="直接连接符 6"/>
            <p:cNvCxnSpPr>
              <a:cxnSpLocks noChangeShapeType="1"/>
            </p:cNvCxnSpPr>
            <p:nvPr/>
          </p:nvCxnSpPr>
          <p:spPr bwMode="auto">
            <a:xfrm flipV="1">
              <a:off x="6320127" y="2837293"/>
              <a:ext cx="2289175" cy="2052638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文本框 38"/>
            <p:cNvSpPr txBox="1">
              <a:spLocks noChangeArrowheads="1"/>
            </p:cNvSpPr>
            <p:nvPr/>
          </p:nvSpPr>
          <p:spPr bwMode="auto">
            <a:xfrm>
              <a:off x="7371052" y="4410506"/>
              <a:ext cx="3282950" cy="934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文化强国战略助推中国梦想。</a:t>
              </a:r>
            </a:p>
          </p:txBody>
        </p:sp>
        <p:cxnSp>
          <p:nvCxnSpPr>
            <p:cNvPr id="24" name="直接连接符 31"/>
            <p:cNvCxnSpPr>
              <a:cxnSpLocks noChangeShapeType="1"/>
            </p:cNvCxnSpPr>
            <p:nvPr/>
          </p:nvCxnSpPr>
          <p:spPr bwMode="auto">
            <a:xfrm>
              <a:off x="6320127" y="4889931"/>
              <a:ext cx="893763" cy="12700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接连接符 32"/>
            <p:cNvCxnSpPr>
              <a:cxnSpLocks noChangeShapeType="1"/>
            </p:cNvCxnSpPr>
            <p:nvPr/>
          </p:nvCxnSpPr>
          <p:spPr bwMode="auto">
            <a:xfrm flipH="1" flipV="1">
              <a:off x="7213890" y="4115231"/>
              <a:ext cx="0" cy="90170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文本框 43"/>
            <p:cNvSpPr txBox="1">
              <a:spLocks noChangeArrowheads="1"/>
            </p:cNvSpPr>
            <p:nvPr/>
          </p:nvSpPr>
          <p:spPr bwMode="auto">
            <a:xfrm>
              <a:off x="6737640" y="4192465"/>
              <a:ext cx="45720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</a:rPr>
                <a:t>2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直接连接符 44"/>
            <p:cNvCxnSpPr>
              <a:cxnSpLocks noChangeShapeType="1"/>
            </p:cNvCxnSpPr>
            <p:nvPr/>
          </p:nvCxnSpPr>
          <p:spPr bwMode="auto">
            <a:xfrm flipV="1">
              <a:off x="6255040" y="2792843"/>
              <a:ext cx="2333625" cy="208280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组合 31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33" name="矩形 32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现状与趋势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7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74149" y="1960315"/>
            <a:ext cx="4462245" cy="718299"/>
            <a:chOff x="1298865" y="1775553"/>
            <a:chExt cx="5949660" cy="957732"/>
          </a:xfrm>
        </p:grpSpPr>
        <p:sp>
          <p:nvSpPr>
            <p:cNvPr id="11" name="矩形 10"/>
            <p:cNvSpPr/>
            <p:nvPr/>
          </p:nvSpPr>
          <p:spPr>
            <a:xfrm>
              <a:off x="1298865" y="1871510"/>
              <a:ext cx="594966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noProof="1" smtClean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趋势一：</a:t>
              </a:r>
              <a:endParaRPr lang="en-US" altLang="zh-CN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</a:endParaRPr>
            </a:p>
            <a:p>
              <a:pPr marL="675000">
                <a:defRPr/>
              </a:pPr>
              <a:r>
                <a:rPr lang="zh-CN" altLang="en-US" b="1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</a:rPr>
                <a:t>融合化发展趋势</a:t>
              </a:r>
              <a:endParaRPr lang="zh-CN" altLang="en-US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298865" y="1775553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98865" y="2713664"/>
              <a:ext cx="39624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706223" y="3794359"/>
            <a:ext cx="4392737" cy="1072814"/>
            <a:chOff x="2274964" y="3751758"/>
            <a:chExt cx="5539000" cy="1430418"/>
          </a:xfrm>
        </p:grpSpPr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2652551" y="4320402"/>
              <a:ext cx="394392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互联网文化产业与教育、医疗、游乐、购物、旅游、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3D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制造、金融等领域有了深度结合，产生了新的文化形态。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274964" y="3751758"/>
              <a:ext cx="5539000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、互联网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促进文化产业与更多传统行业的融合发展。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06224" y="2813384"/>
            <a:ext cx="4219621" cy="789976"/>
            <a:chOff x="2274965" y="2608177"/>
            <a:chExt cx="5626161" cy="1053301"/>
          </a:xfrm>
        </p:grpSpPr>
        <p:sp>
          <p:nvSpPr>
            <p:cNvPr id="8" name="矩形 7"/>
            <p:cNvSpPr/>
            <p:nvPr/>
          </p:nvSpPr>
          <p:spPr>
            <a:xfrm>
              <a:off x="2274965" y="2608177"/>
              <a:ext cx="4644861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、互联网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促进传统文化产业融合发展。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641600" y="3045925"/>
              <a:ext cx="525952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不同文化形式借助互联网的深度融合，使得整个文化娱乐领域呈现泛娱乐大文化的发展态势。</a:t>
              </a:r>
            </a:p>
          </p:txBody>
        </p:sp>
      </p:grpSp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val="4071688991"/>
              </p:ext>
            </p:extLst>
          </p:nvPr>
        </p:nvGraphicFramePr>
        <p:xfrm>
          <a:off x="5042263" y="3759216"/>
          <a:ext cx="4493623" cy="273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0" y="0"/>
            <a:ext cx="9144000" cy="878681"/>
            <a:chOff x="0" y="857251"/>
            <a:chExt cx="9144000" cy="878681"/>
          </a:xfrm>
        </p:grpSpPr>
        <p:sp>
          <p:nvSpPr>
            <p:cNvPr id="20" name="矩形 19"/>
            <p:cNvSpPr/>
            <p:nvPr/>
          </p:nvSpPr>
          <p:spPr>
            <a:xfrm>
              <a:off x="0" y="1325166"/>
              <a:ext cx="9144000" cy="410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" y="857251"/>
              <a:ext cx="9143999" cy="467915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1624" y="140894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74149" y="1454556"/>
              <a:ext cx="0" cy="1626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1054186" y="140894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趋势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14697" y="94620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现状与趋势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0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1183</Words>
  <Application>Microsoft Office PowerPoint</Application>
  <PresentationFormat>全屏显示(4:3)</PresentationFormat>
  <Paragraphs>235</Paragraphs>
  <Slides>28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思考与尝试：融合与创新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MASA</dc:creator>
  <cp:lastModifiedBy>Administrator</cp:lastModifiedBy>
  <cp:revision>72</cp:revision>
  <dcterms:created xsi:type="dcterms:W3CDTF">2016-05-13T16:21:46Z</dcterms:created>
  <dcterms:modified xsi:type="dcterms:W3CDTF">2016-05-17T08:30:14Z</dcterms:modified>
</cp:coreProperties>
</file>