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6" r:id="rId2"/>
    <p:sldId id="261" r:id="rId3"/>
    <p:sldId id="258" r:id="rId4"/>
    <p:sldId id="259" r:id="rId5"/>
    <p:sldId id="277" r:id="rId6"/>
    <p:sldId id="260" r:id="rId7"/>
    <p:sldId id="262" r:id="rId8"/>
    <p:sldId id="278" r:id="rId9"/>
    <p:sldId id="263" r:id="rId10"/>
    <p:sldId id="265" r:id="rId11"/>
    <p:sldId id="266" r:id="rId12"/>
    <p:sldId id="268" r:id="rId13"/>
    <p:sldId id="271" r:id="rId14"/>
    <p:sldId id="279" r:id="rId15"/>
    <p:sldId id="270" r:id="rId16"/>
    <p:sldId id="276" r:id="rId17"/>
    <p:sldId id="273" r:id="rId18"/>
    <p:sldId id="274" r:id="rId19"/>
    <p:sldId id="275"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61"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extLst/>
          </a:lstStyle>
          <a:p>
            <a:fld id="{C1A7AC3F-25C8-46E0-A97B-2071EE729D8B}" type="datetimeFigureOut">
              <a:rPr lang="zh-CN" altLang="en-US" smtClean="0"/>
              <a:t>2013/9/11</a:t>
            </a:fld>
            <a:endParaRPr lang="zh-CN" altLang="en-US"/>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extLst/>
          </a:lstStyle>
          <a:p>
            <a:endParaRPr lang="zh-CN" altLang="en-US"/>
          </a:p>
        </p:txBody>
      </p:sp>
      <p:sp>
        <p:nvSpPr>
          <p:cNvPr id="27" name="灯片编号占位符 26"/>
          <p:cNvSpPr>
            <a:spLocks noGrp="1"/>
          </p:cNvSpPr>
          <p:nvPr>
            <p:ph type="sldNum" sz="quarter" idx="12"/>
          </p:nvPr>
        </p:nvSpPr>
        <p:spPr/>
        <p:txBody>
          <a:bodyPr/>
          <a:lstStyle>
            <a:lvl1pPr>
              <a:defRPr>
                <a:solidFill>
                  <a:srgbClr val="FFFFFF"/>
                </a:solidFill>
              </a:defRPr>
            </a:lvl1pPr>
            <a:extLst/>
          </a:lstStyle>
          <a:p>
            <a:fld id="{22C650FE-7BBD-4260-A9C6-B476367CE26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C1A7AC3F-25C8-46E0-A97B-2071EE729D8B}" type="datetimeFigureOut">
              <a:rPr lang="zh-CN" altLang="en-US" smtClean="0"/>
              <a:t>2013/9/11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22C650FE-7BBD-4260-A9C6-B476367CE26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C1A7AC3F-25C8-46E0-A97B-2071EE729D8B}" type="datetimeFigureOut">
              <a:rPr lang="zh-CN" altLang="en-US" smtClean="0"/>
              <a:t>2013/9/11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22C650FE-7BBD-4260-A9C6-B476367CE26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C1A7AC3F-25C8-46E0-A97B-2071EE729D8B}" type="datetimeFigureOut">
              <a:rPr lang="zh-CN" altLang="en-US" smtClean="0"/>
              <a:t>2013/9/11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22C650FE-7BBD-4260-A9C6-B476367CE26B}" type="slidenum">
              <a:rPr lang="zh-CN" altLang="en-US" smtClean="0"/>
              <a:t>‹#›</a:t>
            </a:fld>
            <a:endParaRPr lang="zh-CN" altLang="en-US"/>
          </a:p>
        </p:txBody>
      </p:sp>
      <p:sp>
        <p:nvSpPr>
          <p:cNvPr id="7" name="标题 6"/>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C1A7AC3F-25C8-46E0-A97B-2071EE729D8B}" type="datetimeFigureOut">
              <a:rPr lang="zh-CN" altLang="en-US" smtClean="0"/>
              <a:t>2013/9/11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22C650FE-7BBD-4260-A9C6-B476367CE26B}" type="slidenum">
              <a:rPr lang="zh-CN" altLang="en-US" smtClean="0"/>
              <a:t>‹#›</a:t>
            </a:fld>
            <a:endParaRPr lang="zh-CN" altLang="en-US"/>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C1A7AC3F-25C8-46E0-A97B-2071EE729D8B}" type="datetimeFigureOut">
              <a:rPr lang="zh-CN" altLang="en-US" smtClean="0"/>
              <a:t>2013/9/11</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22C650FE-7BBD-4260-A9C6-B476367CE26B}" type="slidenum">
              <a:rPr lang="zh-CN" altLang="en-US" smtClean="0"/>
              <a:t>‹#›</a:t>
            </a:fld>
            <a:endParaRPr lang="zh-CN" altLang="en-US"/>
          </a:p>
        </p:txBody>
      </p:sp>
      <p:sp>
        <p:nvSpPr>
          <p:cNvPr id="8" name="标题 7"/>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C1A7AC3F-25C8-46E0-A97B-2071EE729D8B}" type="datetimeFigureOut">
              <a:rPr lang="zh-CN" altLang="en-US" smtClean="0"/>
              <a:t>2013/9/11</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22C650FE-7BBD-4260-A9C6-B476367CE26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extLst/>
          </a:lstStyle>
          <a:p>
            <a:fld id="{C1A7AC3F-25C8-46E0-A97B-2071EE729D8B}" type="datetimeFigureOut">
              <a:rPr lang="zh-CN" altLang="en-US" smtClean="0"/>
              <a:t>2013/9/11</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22C650FE-7BBD-4260-A9C6-B476367CE26B}" type="slidenum">
              <a:rPr lang="zh-CN" altLang="en-US" smtClean="0"/>
              <a:t>‹#›</a:t>
            </a:fld>
            <a:endParaRPr lang="zh-CN" altLang="en-US"/>
          </a:p>
        </p:txBody>
      </p:sp>
      <p:sp>
        <p:nvSpPr>
          <p:cNvPr id="6" name="标题 5"/>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extLst/>
          </a:lstStyle>
          <a:p>
            <a:fld id="{C1A7AC3F-25C8-46E0-A97B-2071EE729D8B}" type="datetimeFigureOut">
              <a:rPr lang="zh-CN" altLang="en-US" smtClean="0"/>
              <a:t>2013/9/11</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22C650FE-7BBD-4260-A9C6-B476367CE26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extLst/>
          </a:lstStyle>
          <a:p>
            <a:fld id="{C1A7AC3F-25C8-46E0-A97B-2071EE729D8B}" type="datetimeFigureOut">
              <a:rPr lang="zh-CN" altLang="en-US" smtClean="0"/>
              <a:t>2013/9/11</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22C650FE-7BBD-4260-A9C6-B476367CE26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extLst/>
          </a:lstStyle>
          <a:p>
            <a:fld id="{C1A7AC3F-25C8-46E0-A97B-2071EE729D8B}" type="datetimeFigureOut">
              <a:rPr lang="zh-CN" altLang="en-US" smtClean="0"/>
              <a:t>2013/9/11</a:t>
            </a:fld>
            <a:endParaRPr lang="zh-CN" altLang="en-US"/>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CN" altLang="en-US"/>
          </a:p>
        </p:txBody>
      </p:sp>
      <p:sp>
        <p:nvSpPr>
          <p:cNvPr id="7" name="灯片编号占位符 6"/>
          <p:cNvSpPr>
            <a:spLocks noGrp="1"/>
          </p:cNvSpPr>
          <p:nvPr>
            <p:ph type="sldNum" sz="quarter" idx="12"/>
          </p:nvPr>
        </p:nvSpPr>
        <p:spPr/>
        <p:txBody>
          <a:bodyPr/>
          <a:lstStyle>
            <a:lvl1pPr>
              <a:defRPr>
                <a:solidFill>
                  <a:schemeClr val="tx1"/>
                </a:solidFill>
              </a:defRPr>
            </a:lvl1pPr>
            <a:extLst/>
          </a:lstStyle>
          <a:p>
            <a:fld id="{22C650FE-7BBD-4260-A9C6-B476367CE26B}" type="slidenum">
              <a:rPr lang="zh-CN" altLang="en-US" smtClean="0"/>
              <a:t>‹#›</a:t>
            </a:fld>
            <a:endParaRPr lang="zh-CN" altLang="en-US"/>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CN" altLang="en-US" smtClean="0"/>
              <a:t>单击此处编辑母版标题样式</a:t>
            </a:r>
            <a:endParaRPr kumimoji="0" lang="en-US"/>
          </a:p>
        </p:txBody>
      </p:sp>
      <p:sp>
        <p:nvSpPr>
          <p:cNvPr id="8" name="任意多边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任意多边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任意多边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1A7AC3F-25C8-46E0-A97B-2071EE729D8B}" type="datetimeFigureOut">
              <a:rPr lang="zh-CN" altLang="en-US" smtClean="0"/>
              <a:t>2013/9/11</a:t>
            </a:fld>
            <a:endParaRPr lang="zh-CN" altLang="en-US"/>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CN" altLang="en-US"/>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C650FE-7BBD-4260-A9C6-B476367CE26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1560" y="1340768"/>
            <a:ext cx="7851648" cy="1944216"/>
          </a:xfrm>
        </p:spPr>
        <p:txBody>
          <a:bodyPr>
            <a:normAutofit fontScale="90000"/>
          </a:bodyPr>
          <a:lstStyle/>
          <a:p>
            <a:pPr>
              <a:lnSpc>
                <a:spcPct val="150000"/>
              </a:lnSpc>
            </a:pPr>
            <a:r>
              <a:rPr lang="zh-CN" altLang="en-US" sz="5300" dirty="0" smtClean="0">
                <a:latin typeface="方正小标宋简体" pitchFamily="2" charset="-122"/>
                <a:ea typeface="方正小标宋简体" pitchFamily="2" charset="-122"/>
              </a:rPr>
              <a:t> </a:t>
            </a:r>
            <a:r>
              <a:rPr lang="zh-CN" altLang="en-US" sz="5300" dirty="0" smtClean="0">
                <a:solidFill>
                  <a:schemeClr val="tx1"/>
                </a:solidFill>
                <a:latin typeface="方正小标宋简体" pitchFamily="2" charset="-122"/>
                <a:ea typeface="方正小标宋简体" pitchFamily="2" charset="-122"/>
              </a:rPr>
              <a:t>加强产业合作 实现互利共赢</a:t>
            </a:r>
            <a:r>
              <a:rPr lang="en-US" altLang="zh-CN" dirty="0" smtClean="0">
                <a:solidFill>
                  <a:schemeClr val="tx1"/>
                </a:solidFill>
              </a:rPr>
              <a:t/>
            </a:r>
            <a:br>
              <a:rPr lang="en-US" altLang="zh-CN" dirty="0" smtClean="0">
                <a:solidFill>
                  <a:schemeClr val="tx1"/>
                </a:solidFill>
              </a:rPr>
            </a:br>
            <a:r>
              <a:rPr lang="en-US" altLang="zh-CN" sz="3100" dirty="0" smtClean="0">
                <a:solidFill>
                  <a:schemeClr val="tx1"/>
                </a:solidFill>
                <a:latin typeface="方正小标宋简体" pitchFamily="2" charset="-122"/>
                <a:ea typeface="方正小标宋简体" pitchFamily="2" charset="-122"/>
              </a:rPr>
              <a:t>——</a:t>
            </a:r>
            <a:r>
              <a:rPr lang="zh-CN" altLang="en-US" sz="3100" dirty="0" smtClean="0">
                <a:solidFill>
                  <a:schemeClr val="tx1"/>
                </a:solidFill>
                <a:latin typeface="方正小标宋简体" pitchFamily="2" charset="-122"/>
                <a:ea typeface="方正小标宋简体" pitchFamily="2" charset="-122"/>
              </a:rPr>
              <a:t>在第二届北京国际友好商协会大会上的发言</a:t>
            </a:r>
            <a:endParaRPr lang="zh-CN" altLang="en-US" sz="3100" dirty="0">
              <a:solidFill>
                <a:schemeClr val="tx1"/>
              </a:solidFill>
              <a:latin typeface="方正小标宋简体" pitchFamily="2" charset="-122"/>
              <a:ea typeface="方正小标宋简体" pitchFamily="2" charset="-122"/>
            </a:endParaRPr>
          </a:p>
        </p:txBody>
      </p:sp>
      <p:sp>
        <p:nvSpPr>
          <p:cNvPr id="3" name="副标题 2"/>
          <p:cNvSpPr>
            <a:spLocks noGrp="1"/>
          </p:cNvSpPr>
          <p:nvPr>
            <p:ph type="subTitle" idx="1"/>
          </p:nvPr>
        </p:nvSpPr>
        <p:spPr>
          <a:xfrm>
            <a:off x="539552" y="3933056"/>
            <a:ext cx="7854696" cy="1752600"/>
          </a:xfrm>
        </p:spPr>
        <p:txBody>
          <a:bodyPr>
            <a:normAutofit/>
          </a:bodyPr>
          <a:lstStyle/>
          <a:p>
            <a:pPr algn="ctr">
              <a:lnSpc>
                <a:spcPts val="4500"/>
              </a:lnSpc>
              <a:spcBef>
                <a:spcPts val="0"/>
              </a:spcBef>
              <a:spcAft>
                <a:spcPts val="0"/>
              </a:spcAft>
            </a:pPr>
            <a:r>
              <a:rPr lang="zh-CN" altLang="en-US" sz="3000" dirty="0" smtClean="0">
                <a:solidFill>
                  <a:schemeClr val="tx1"/>
                </a:solidFill>
                <a:latin typeface="仿宋_GB2312" pitchFamily="49" charset="-122"/>
                <a:ea typeface="仿宋_GB2312" pitchFamily="49" charset="-122"/>
              </a:rPr>
              <a:t>市文资办副主任 刘绍坚</a:t>
            </a:r>
            <a:endParaRPr lang="en-US" altLang="zh-CN" sz="3000" dirty="0" smtClean="0">
              <a:solidFill>
                <a:schemeClr val="tx1"/>
              </a:solidFill>
              <a:latin typeface="仿宋_GB2312" pitchFamily="49" charset="-122"/>
              <a:ea typeface="仿宋_GB2312" pitchFamily="49" charset="-122"/>
            </a:endParaRPr>
          </a:p>
          <a:p>
            <a:pPr algn="ctr">
              <a:lnSpc>
                <a:spcPts val="4500"/>
              </a:lnSpc>
              <a:spcBef>
                <a:spcPts val="0"/>
              </a:spcBef>
              <a:spcAft>
                <a:spcPts val="0"/>
              </a:spcAft>
            </a:pPr>
            <a:r>
              <a:rPr lang="zh-CN" altLang="en-US" sz="3000" dirty="0" smtClean="0">
                <a:solidFill>
                  <a:schemeClr val="tx1"/>
                </a:solidFill>
                <a:latin typeface="仿宋_GB2312" pitchFamily="49" charset="-122"/>
                <a:ea typeface="仿宋_GB2312" pitchFamily="49" charset="-122"/>
              </a:rPr>
              <a:t>（</a:t>
            </a:r>
            <a:r>
              <a:rPr lang="en-US" altLang="zh-CN" sz="3000" dirty="0" smtClean="0">
                <a:solidFill>
                  <a:schemeClr val="tx1"/>
                </a:solidFill>
                <a:latin typeface="仿宋_GB2312" pitchFamily="49" charset="-122"/>
                <a:ea typeface="仿宋_GB2312" pitchFamily="49" charset="-122"/>
              </a:rPr>
              <a:t>2013</a:t>
            </a:r>
            <a:r>
              <a:rPr lang="zh-CN" altLang="en-US" sz="3000" dirty="0" smtClean="0">
                <a:solidFill>
                  <a:schemeClr val="tx1"/>
                </a:solidFill>
                <a:latin typeface="仿宋_GB2312" pitchFamily="49" charset="-122"/>
                <a:ea typeface="仿宋_GB2312" pitchFamily="49" charset="-122"/>
              </a:rPr>
              <a:t>年</a:t>
            </a:r>
            <a:r>
              <a:rPr lang="en-US" altLang="zh-CN" sz="3000" dirty="0" smtClean="0">
                <a:solidFill>
                  <a:schemeClr val="tx1"/>
                </a:solidFill>
                <a:latin typeface="仿宋_GB2312" pitchFamily="49" charset="-122"/>
                <a:ea typeface="仿宋_GB2312" pitchFamily="49" charset="-122"/>
              </a:rPr>
              <a:t>9</a:t>
            </a:r>
            <a:r>
              <a:rPr lang="zh-CN" altLang="en-US" sz="3000" dirty="0" smtClean="0">
                <a:solidFill>
                  <a:schemeClr val="tx1"/>
                </a:solidFill>
                <a:latin typeface="仿宋_GB2312" pitchFamily="49" charset="-122"/>
                <a:ea typeface="仿宋_GB2312" pitchFamily="49" charset="-122"/>
              </a:rPr>
              <a:t>月</a:t>
            </a:r>
            <a:r>
              <a:rPr lang="en-US" altLang="zh-CN" sz="3000" dirty="0" smtClean="0">
                <a:solidFill>
                  <a:schemeClr val="tx1"/>
                </a:solidFill>
                <a:latin typeface="仿宋_GB2312" pitchFamily="49" charset="-122"/>
                <a:ea typeface="仿宋_GB2312" pitchFamily="49" charset="-122"/>
              </a:rPr>
              <a:t>12</a:t>
            </a:r>
            <a:r>
              <a:rPr lang="zh-CN" altLang="en-US" sz="3000" dirty="0" smtClean="0">
                <a:solidFill>
                  <a:schemeClr val="tx1"/>
                </a:solidFill>
                <a:latin typeface="仿宋_GB2312" pitchFamily="49" charset="-122"/>
                <a:ea typeface="仿宋_GB2312" pitchFamily="49" charset="-122"/>
              </a:rPr>
              <a:t>日）</a:t>
            </a:r>
            <a:endParaRPr lang="zh-CN" altLang="en-US" sz="3000" dirty="0">
              <a:solidFill>
                <a:schemeClr val="tx1"/>
              </a:solidFill>
              <a:latin typeface="仿宋_GB2312" pitchFamily="49" charset="-122"/>
              <a:ea typeface="仿宋_GB2312" pitchFamily="49" charset="-122"/>
            </a:endParaRPr>
          </a:p>
        </p:txBody>
      </p:sp>
    </p:spTree>
    <p:extLst>
      <p:ext uri="{BB962C8B-B14F-4D97-AF65-F5344CB8AC3E}">
        <p14:creationId xmlns:p14="http://schemas.microsoft.com/office/powerpoint/2010/main" val="887924633"/>
      </p:ext>
    </p:extLst>
  </p:cSld>
  <p:clrMapOvr>
    <a:masterClrMapping/>
  </p:clrMapOvr>
  <mc:AlternateContent xmlns:mc="http://schemas.openxmlformats.org/markup-compatibility/2006" xmlns:p14="http://schemas.microsoft.com/office/powerpoint/2010/main">
    <mc:Choice Requires="p14">
      <p:transition spd="slow" p14:dur="1750" advClick="0" advTm="8000">
        <p:push dir="u"/>
      </p:transition>
    </mc:Choice>
    <mc:Fallback xmlns="">
      <p:transition spd="slow" advClick="0" advTm="8000">
        <p:push dir="u"/>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71600" y="908720"/>
            <a:ext cx="7272808" cy="4708981"/>
          </a:xfrm>
          <a:prstGeom prst="rect">
            <a:avLst/>
          </a:prstGeom>
        </p:spPr>
        <p:txBody>
          <a:bodyPr wrap="square">
            <a:spAutoFit/>
          </a:bodyPr>
          <a:lstStyle/>
          <a:p>
            <a:pPr algn="just"/>
            <a:r>
              <a:rPr lang="zh-CN" altLang="zh-CN" sz="3000" dirty="0">
                <a:latin typeface="仿宋_GB2312" pitchFamily="49" charset="-122"/>
                <a:ea typeface="仿宋_GB2312" pitchFamily="49" charset="-122"/>
              </a:rPr>
              <a:t>女士们、先生们、朋友们！</a:t>
            </a:r>
          </a:p>
          <a:p>
            <a:pPr indent="792000" algn="just"/>
            <a:endParaRPr lang="en-US" altLang="zh-CN" sz="3000" dirty="0" smtClean="0">
              <a:latin typeface="仿宋_GB2312" pitchFamily="49" charset="-122"/>
              <a:ea typeface="仿宋_GB2312" pitchFamily="49" charset="-122"/>
            </a:endParaRPr>
          </a:p>
          <a:p>
            <a:pPr indent="792000" algn="just">
              <a:lnSpc>
                <a:spcPct val="150000"/>
              </a:lnSpc>
            </a:pPr>
            <a:r>
              <a:rPr lang="zh-CN" altLang="zh-CN" sz="3000" dirty="0" smtClean="0">
                <a:latin typeface="仿宋_GB2312" pitchFamily="49" charset="-122"/>
                <a:ea typeface="仿宋_GB2312" pitchFamily="49" charset="-122"/>
              </a:rPr>
              <a:t>随着</a:t>
            </a:r>
            <a:r>
              <a:rPr lang="zh-CN" altLang="zh-CN" sz="3000" dirty="0">
                <a:latin typeface="仿宋_GB2312" pitchFamily="49" charset="-122"/>
                <a:ea typeface="仿宋_GB2312" pitchFamily="49" charset="-122"/>
              </a:rPr>
              <a:t>我国经济发展方式的转变和经济结构的战略性调整，北京的文化创意产业面临着许多新的发展</a:t>
            </a:r>
            <a:r>
              <a:rPr lang="zh-CN" altLang="zh-CN" sz="4000" b="1" dirty="0">
                <a:solidFill>
                  <a:srgbClr val="0070C0"/>
                </a:solidFill>
                <a:latin typeface="仿宋_GB2312" pitchFamily="49" charset="-122"/>
                <a:ea typeface="仿宋_GB2312" pitchFamily="49" charset="-122"/>
              </a:rPr>
              <a:t>机遇</a:t>
            </a:r>
            <a:r>
              <a:rPr lang="zh-CN" altLang="zh-CN" sz="3000" dirty="0">
                <a:latin typeface="仿宋_GB2312" pitchFamily="49" charset="-122"/>
                <a:ea typeface="仿宋_GB2312" pitchFamily="49" charset="-122"/>
              </a:rPr>
              <a:t>。为此，我们根据形势发展需要，对体制机制、产业发展促进方面做了许多探索和尝试。</a:t>
            </a:r>
          </a:p>
        </p:txBody>
      </p:sp>
    </p:spTree>
    <p:extLst>
      <p:ext uri="{BB962C8B-B14F-4D97-AF65-F5344CB8AC3E}">
        <p14:creationId xmlns:p14="http://schemas.microsoft.com/office/powerpoint/2010/main" val="3906445716"/>
      </p:ext>
    </p:extLst>
  </p:cSld>
  <p:clrMapOvr>
    <a:masterClrMapping/>
  </p:clrMapOvr>
  <mc:AlternateContent xmlns:mc="http://schemas.openxmlformats.org/markup-compatibility/2006" xmlns:p14="http://schemas.microsoft.com/office/powerpoint/2010/main">
    <mc:Choice Requires="p14">
      <p:transition spd="slow" p14:dur="3400" advClick="0" advTm="15000">
        <p14:reveal/>
      </p:transition>
    </mc:Choice>
    <mc:Fallback xmlns="">
      <p:transition spd="slow" advClick="0" advTm="15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55000"/>
                <a:satMod val="300000"/>
              </a:schemeClr>
            </a:gs>
            <a:gs pos="40000">
              <a:schemeClr val="bg1">
                <a:tint val="65000"/>
                <a:satMod val="300000"/>
              </a:schemeClr>
            </a:gs>
            <a:gs pos="100000">
              <a:schemeClr val="bg1">
                <a:shade val="65000"/>
                <a:satMod val="300000"/>
              </a:schemeClr>
            </a:gs>
          </a:gsLst>
          <a:path path="circle">
            <a:fillToRect l="65000" b="98000"/>
          </a:path>
        </a:gradFill>
        <a:effectLst/>
      </p:bgPr>
    </p:bg>
    <p:spTree>
      <p:nvGrpSpPr>
        <p:cNvPr id="1" name=""/>
        <p:cNvGrpSpPr/>
        <p:nvPr/>
      </p:nvGrpSpPr>
      <p:grpSpPr>
        <a:xfrm>
          <a:off x="0" y="0"/>
          <a:ext cx="0" cy="0"/>
          <a:chOff x="0" y="0"/>
          <a:chExt cx="0" cy="0"/>
        </a:xfrm>
      </p:grpSpPr>
      <p:sp>
        <p:nvSpPr>
          <p:cNvPr id="5" name="矩形 4"/>
          <p:cNvSpPr/>
          <p:nvPr/>
        </p:nvSpPr>
        <p:spPr>
          <a:xfrm>
            <a:off x="411244" y="836712"/>
            <a:ext cx="8136904" cy="4708981"/>
          </a:xfrm>
          <a:prstGeom prst="rect">
            <a:avLst/>
          </a:prstGeom>
        </p:spPr>
        <p:txBody>
          <a:bodyPr wrap="square">
            <a:spAutoFit/>
          </a:bodyPr>
          <a:lstStyle/>
          <a:p>
            <a:pPr algn="ctr"/>
            <a:r>
              <a:rPr lang="zh-CN" altLang="en-US" sz="3000" b="1" dirty="0" smtClean="0">
                <a:latin typeface="宋体" pitchFamily="2" charset="-122"/>
                <a:ea typeface="宋体" pitchFamily="2" charset="-122"/>
              </a:rPr>
              <a:t>机遇</a:t>
            </a:r>
            <a:r>
              <a:rPr lang="en-US" altLang="zh-CN" sz="3000" b="1" dirty="0" smtClean="0">
                <a:latin typeface="宋体" pitchFamily="2" charset="-122"/>
                <a:ea typeface="宋体" pitchFamily="2" charset="-122"/>
              </a:rPr>
              <a:t>1—</a:t>
            </a:r>
            <a:r>
              <a:rPr lang="zh-CN" altLang="en-US" sz="3000" b="1" dirty="0" smtClean="0">
                <a:latin typeface="宋体" pitchFamily="2" charset="-122"/>
                <a:ea typeface="宋体" pitchFamily="2" charset="-122"/>
              </a:rPr>
              <a:t>加快体制机制创新</a:t>
            </a:r>
            <a:endParaRPr lang="en-US" altLang="zh-CN" sz="3000" b="1" dirty="0">
              <a:latin typeface="宋体" pitchFamily="2" charset="-122"/>
              <a:ea typeface="宋体" pitchFamily="2" charset="-122"/>
            </a:endParaRPr>
          </a:p>
          <a:p>
            <a:pPr algn="ctr"/>
            <a:endParaRPr lang="en-US" altLang="zh-CN" sz="3000" b="1" dirty="0" smtClean="0">
              <a:latin typeface="仿宋_GB2312" pitchFamily="49" charset="-122"/>
              <a:ea typeface="仿宋_GB2312" pitchFamily="49" charset="-122"/>
            </a:endParaRPr>
          </a:p>
          <a:p>
            <a:pPr marL="457200" indent="-457200" algn="just">
              <a:buFont typeface="Wingdings" pitchFamily="2" charset="2"/>
              <a:buChar char="ü"/>
            </a:pPr>
            <a:r>
              <a:rPr lang="zh-CN" altLang="en-US" sz="3000" dirty="0" smtClean="0">
                <a:latin typeface="仿宋_GB2312" pitchFamily="49" charset="-122"/>
                <a:ea typeface="仿宋_GB2312" pitchFamily="49" charset="-122"/>
              </a:rPr>
              <a:t>确立</a:t>
            </a:r>
            <a:r>
              <a:rPr lang="zh-CN" altLang="zh-CN" sz="3000" dirty="0" smtClean="0">
                <a:latin typeface="仿宋_GB2312" pitchFamily="49" charset="-122"/>
                <a:ea typeface="仿宋_GB2312" pitchFamily="49" charset="-122"/>
              </a:rPr>
              <a:t>“</a:t>
            </a:r>
            <a:r>
              <a:rPr lang="zh-CN" altLang="zh-CN" sz="3000" dirty="0">
                <a:latin typeface="仿宋_GB2312" pitchFamily="49" charset="-122"/>
                <a:ea typeface="仿宋_GB2312" pitchFamily="49" charset="-122"/>
              </a:rPr>
              <a:t>文化</a:t>
            </a:r>
            <a:r>
              <a:rPr lang="zh-CN" altLang="zh-CN" sz="3000" dirty="0" smtClean="0">
                <a:latin typeface="仿宋_GB2312" pitchFamily="49" charset="-122"/>
                <a:ea typeface="仿宋_GB2312" pitchFamily="49" charset="-122"/>
              </a:rPr>
              <a:t>创新</a:t>
            </a:r>
            <a:r>
              <a:rPr lang="zh-CN" altLang="en-US" sz="3000" dirty="0" smtClean="0">
                <a:latin typeface="仿宋_GB2312" pitchFamily="49" charset="-122"/>
                <a:ea typeface="仿宋_GB2312" pitchFamily="49" charset="-122"/>
              </a:rPr>
              <a:t>和</a:t>
            </a:r>
            <a:r>
              <a:rPr lang="zh-CN" altLang="zh-CN" sz="3000" dirty="0" smtClean="0">
                <a:latin typeface="仿宋_GB2312" pitchFamily="49" charset="-122"/>
                <a:ea typeface="仿宋_GB2312" pitchFamily="49" charset="-122"/>
              </a:rPr>
              <a:t>科技</a:t>
            </a:r>
            <a:r>
              <a:rPr lang="zh-CN" altLang="zh-CN" sz="3000" dirty="0">
                <a:latin typeface="仿宋_GB2312" pitchFamily="49" charset="-122"/>
                <a:ea typeface="仿宋_GB2312" pitchFamily="49" charset="-122"/>
              </a:rPr>
              <a:t>创新</a:t>
            </a:r>
            <a:r>
              <a:rPr lang="zh-CN" altLang="zh-CN" sz="3000" dirty="0" smtClean="0">
                <a:latin typeface="仿宋_GB2312" pitchFamily="49" charset="-122"/>
                <a:ea typeface="仿宋_GB2312" pitchFamily="49" charset="-122"/>
              </a:rPr>
              <a:t>”双轮驱动</a:t>
            </a:r>
            <a:r>
              <a:rPr lang="zh-CN" altLang="en-US" sz="3000" dirty="0" smtClean="0">
                <a:latin typeface="仿宋_GB2312" pitchFamily="49" charset="-122"/>
                <a:ea typeface="仿宋_GB2312" pitchFamily="49" charset="-122"/>
              </a:rPr>
              <a:t>战略</a:t>
            </a:r>
            <a:endParaRPr lang="en-US" altLang="zh-CN" sz="3000" dirty="0" smtClean="0">
              <a:latin typeface="仿宋_GB2312" pitchFamily="49" charset="-122"/>
              <a:ea typeface="仿宋_GB2312" pitchFamily="49" charset="-122"/>
            </a:endParaRPr>
          </a:p>
          <a:p>
            <a:pPr marL="457200" indent="-457200" algn="just">
              <a:buFont typeface="Wingdings" pitchFamily="2" charset="2"/>
              <a:buChar char="ü"/>
            </a:pPr>
            <a:r>
              <a:rPr lang="zh-CN" altLang="en-US" sz="3000" dirty="0" smtClean="0">
                <a:latin typeface="仿宋_GB2312" pitchFamily="49" charset="-122"/>
                <a:ea typeface="仿宋_GB2312" pitchFamily="49" charset="-122"/>
              </a:rPr>
              <a:t>成立</a:t>
            </a:r>
            <a:r>
              <a:rPr lang="zh-CN" altLang="zh-CN" sz="3000" dirty="0" smtClean="0">
                <a:latin typeface="仿宋_GB2312" pitchFamily="49" charset="-122"/>
                <a:ea typeface="仿宋_GB2312" pitchFamily="49" charset="-122"/>
              </a:rPr>
              <a:t>文化</a:t>
            </a:r>
            <a:r>
              <a:rPr lang="zh-CN" altLang="zh-CN" sz="3000" dirty="0">
                <a:latin typeface="仿宋_GB2312" pitchFamily="49" charset="-122"/>
                <a:ea typeface="仿宋_GB2312" pitchFamily="49" charset="-122"/>
              </a:rPr>
              <a:t>创意产业领导小组，</a:t>
            </a:r>
            <a:r>
              <a:rPr lang="zh-CN" altLang="zh-CN" sz="3000" dirty="0" smtClean="0">
                <a:latin typeface="仿宋_GB2312" pitchFamily="49" charset="-122"/>
                <a:ea typeface="仿宋_GB2312" pitchFamily="49" charset="-122"/>
              </a:rPr>
              <a:t>整合</a:t>
            </a:r>
            <a:r>
              <a:rPr lang="en-US" altLang="zh-CN" sz="3000" dirty="0" smtClean="0">
                <a:latin typeface="仿宋_GB2312" pitchFamily="49" charset="-122"/>
                <a:ea typeface="仿宋_GB2312" pitchFamily="49" charset="-122"/>
              </a:rPr>
              <a:t>26</a:t>
            </a:r>
            <a:r>
              <a:rPr lang="zh-CN" altLang="en-US" sz="3000" dirty="0">
                <a:latin typeface="仿宋_GB2312" pitchFamily="49" charset="-122"/>
                <a:ea typeface="仿宋_GB2312" pitchFamily="49" charset="-122"/>
              </a:rPr>
              <a:t>个</a:t>
            </a:r>
            <a:r>
              <a:rPr lang="zh-CN" altLang="zh-CN" sz="3000" dirty="0" smtClean="0">
                <a:latin typeface="仿宋_GB2312" pitchFamily="49" charset="-122"/>
                <a:ea typeface="仿宋_GB2312" pitchFamily="49" charset="-122"/>
              </a:rPr>
              <a:t>部门</a:t>
            </a:r>
            <a:r>
              <a:rPr lang="zh-CN" altLang="zh-CN" sz="3000" dirty="0">
                <a:latin typeface="仿宋_GB2312" pitchFamily="49" charset="-122"/>
                <a:ea typeface="仿宋_GB2312" pitchFamily="49" charset="-122"/>
              </a:rPr>
              <a:t>，</a:t>
            </a:r>
            <a:r>
              <a:rPr lang="zh-CN" altLang="zh-CN" sz="3000" dirty="0" smtClean="0">
                <a:latin typeface="仿宋_GB2312" pitchFamily="49" charset="-122"/>
                <a:ea typeface="仿宋_GB2312" pitchFamily="49" charset="-122"/>
              </a:rPr>
              <a:t>形成</a:t>
            </a:r>
            <a:r>
              <a:rPr lang="zh-CN" altLang="en-US" sz="3000" dirty="0">
                <a:latin typeface="仿宋_GB2312" pitchFamily="49" charset="-122"/>
                <a:ea typeface="仿宋_GB2312" pitchFamily="49" charset="-122"/>
              </a:rPr>
              <a:t>助</a:t>
            </a:r>
            <a:r>
              <a:rPr lang="zh-CN" altLang="en-US" sz="3000" dirty="0" smtClean="0">
                <a:latin typeface="仿宋_GB2312" pitchFamily="49" charset="-122"/>
                <a:ea typeface="仿宋_GB2312" pitchFamily="49" charset="-122"/>
              </a:rPr>
              <a:t>推产业发展的</a:t>
            </a:r>
            <a:r>
              <a:rPr lang="zh-CN" altLang="zh-CN" sz="3000" dirty="0" smtClean="0">
                <a:latin typeface="仿宋_GB2312" pitchFamily="49" charset="-122"/>
                <a:ea typeface="仿宋_GB2312" pitchFamily="49" charset="-122"/>
              </a:rPr>
              <a:t>合力。</a:t>
            </a:r>
            <a:endParaRPr lang="en-US" altLang="zh-CN" sz="3000" dirty="0" smtClean="0">
              <a:latin typeface="仿宋_GB2312" pitchFamily="49" charset="-122"/>
              <a:ea typeface="仿宋_GB2312" pitchFamily="49" charset="-122"/>
            </a:endParaRPr>
          </a:p>
          <a:p>
            <a:pPr marL="457200" indent="-457200" algn="just">
              <a:buFont typeface="Wingdings" pitchFamily="2" charset="2"/>
              <a:buChar char="ü"/>
            </a:pPr>
            <a:r>
              <a:rPr lang="zh-CN" altLang="zh-CN" sz="3000" dirty="0" smtClean="0">
                <a:latin typeface="仿宋_GB2312" pitchFamily="49" charset="-122"/>
                <a:ea typeface="仿宋_GB2312" pitchFamily="49" charset="-122"/>
              </a:rPr>
              <a:t>成立</a:t>
            </a:r>
            <a:r>
              <a:rPr lang="zh-CN" altLang="zh-CN" sz="3000" dirty="0">
                <a:latin typeface="仿宋_GB2312" pitchFamily="49" charset="-122"/>
                <a:ea typeface="仿宋_GB2312" pitchFamily="49" charset="-122"/>
              </a:rPr>
              <a:t>市文资</a:t>
            </a:r>
            <a:r>
              <a:rPr lang="zh-CN" altLang="zh-CN" sz="3000" dirty="0" smtClean="0">
                <a:latin typeface="仿宋_GB2312" pitchFamily="49" charset="-122"/>
                <a:ea typeface="仿宋_GB2312" pitchFamily="49" charset="-122"/>
              </a:rPr>
              <a:t>办</a:t>
            </a:r>
            <a:r>
              <a:rPr lang="zh-CN" altLang="en-US" sz="3000" dirty="0" smtClean="0">
                <a:latin typeface="仿宋_GB2312" pitchFamily="49" charset="-122"/>
                <a:ea typeface="仿宋_GB2312" pitchFamily="49" charset="-122"/>
              </a:rPr>
              <a:t>，创新管理体制，</a:t>
            </a:r>
            <a:r>
              <a:rPr lang="zh-CN" altLang="zh-CN" sz="3000" dirty="0" smtClean="0">
                <a:latin typeface="仿宋_GB2312" pitchFamily="49" charset="-122"/>
                <a:ea typeface="仿宋_GB2312" pitchFamily="49" charset="-122"/>
              </a:rPr>
              <a:t>承担</a:t>
            </a:r>
            <a:r>
              <a:rPr lang="zh-CN" altLang="zh-CN" sz="3000" dirty="0">
                <a:latin typeface="仿宋_GB2312" pitchFamily="49" charset="-122"/>
                <a:ea typeface="仿宋_GB2312" pitchFamily="49" charset="-122"/>
              </a:rPr>
              <a:t>国有文化资产保值增值和统筹全市文化创意产业发展的</a:t>
            </a:r>
            <a:r>
              <a:rPr lang="zh-CN" altLang="zh-CN" sz="3000" dirty="0" smtClean="0">
                <a:latin typeface="仿宋_GB2312" pitchFamily="49" charset="-122"/>
                <a:ea typeface="仿宋_GB2312" pitchFamily="49" charset="-122"/>
              </a:rPr>
              <a:t>职能。</a:t>
            </a:r>
            <a:endParaRPr lang="en-US" altLang="zh-CN" sz="3000" dirty="0" smtClean="0">
              <a:latin typeface="仿宋_GB2312" pitchFamily="49" charset="-122"/>
              <a:ea typeface="仿宋_GB2312" pitchFamily="49" charset="-122"/>
            </a:endParaRPr>
          </a:p>
          <a:p>
            <a:pPr marL="457200" indent="-457200" algn="just">
              <a:buFont typeface="Wingdings" pitchFamily="2" charset="2"/>
              <a:buChar char="ü"/>
            </a:pPr>
            <a:r>
              <a:rPr lang="zh-CN" altLang="en-US" sz="3000" dirty="0" smtClean="0">
                <a:latin typeface="仿宋_GB2312" pitchFamily="49" charset="-122"/>
                <a:ea typeface="仿宋_GB2312" pitchFamily="49" charset="-122"/>
              </a:rPr>
              <a:t>制定</a:t>
            </a:r>
            <a:r>
              <a:rPr lang="zh-CN" altLang="zh-CN" sz="3000" dirty="0" smtClean="0">
                <a:latin typeface="仿宋_GB2312" pitchFamily="49" charset="-122"/>
                <a:ea typeface="仿宋_GB2312" pitchFamily="49" charset="-122"/>
              </a:rPr>
              <a:t>目标</a:t>
            </a:r>
            <a:r>
              <a:rPr lang="zh-CN" altLang="zh-CN" sz="3000" dirty="0">
                <a:latin typeface="仿宋_GB2312" pitchFamily="49" charset="-122"/>
                <a:ea typeface="仿宋_GB2312" pitchFamily="49" charset="-122"/>
              </a:rPr>
              <a:t>，到</a:t>
            </a:r>
            <a:r>
              <a:rPr lang="en-US" altLang="zh-CN" sz="3000" dirty="0">
                <a:latin typeface="仿宋_GB2312" pitchFamily="49" charset="-122"/>
                <a:ea typeface="仿宋_GB2312" pitchFamily="49" charset="-122"/>
              </a:rPr>
              <a:t>2020</a:t>
            </a:r>
            <a:r>
              <a:rPr lang="zh-CN" altLang="zh-CN" sz="3000" dirty="0">
                <a:latin typeface="仿宋_GB2312" pitchFamily="49" charset="-122"/>
                <a:ea typeface="仿宋_GB2312" pitchFamily="49" charset="-122"/>
              </a:rPr>
              <a:t>年，文化创意产业增加值占全市地区生产总值的比重要达到</a:t>
            </a:r>
            <a:r>
              <a:rPr lang="en-US" altLang="zh-CN" sz="3000" dirty="0">
                <a:latin typeface="仿宋_GB2312" pitchFamily="49" charset="-122"/>
                <a:ea typeface="仿宋_GB2312" pitchFamily="49" charset="-122"/>
              </a:rPr>
              <a:t>18%</a:t>
            </a:r>
            <a:r>
              <a:rPr lang="zh-CN" altLang="zh-CN" sz="3000" dirty="0">
                <a:latin typeface="仿宋_GB2312" pitchFamily="49" charset="-122"/>
                <a:ea typeface="仿宋_GB2312" pitchFamily="49" charset="-122"/>
              </a:rPr>
              <a:t>。</a:t>
            </a:r>
          </a:p>
        </p:txBody>
      </p:sp>
    </p:spTree>
    <p:extLst>
      <p:ext uri="{BB962C8B-B14F-4D97-AF65-F5344CB8AC3E}">
        <p14:creationId xmlns:p14="http://schemas.microsoft.com/office/powerpoint/2010/main" val="4031785283"/>
      </p:ext>
    </p:extLst>
  </p:cSld>
  <p:clrMapOvr>
    <a:masterClrMapping/>
  </p:clrMapOvr>
  <mc:AlternateContent xmlns:mc="http://schemas.openxmlformats.org/markup-compatibility/2006" xmlns:p14="http://schemas.microsoft.com/office/powerpoint/2010/main">
    <mc:Choice Requires="p14">
      <p:transition spd="slow" p14:dur="3400" advClick="0" advTm="20000">
        <p14:reveal/>
      </p:transition>
    </mc:Choice>
    <mc:Fallback xmlns="">
      <p:transition spd="slow" advClick="0" advTm="20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836712"/>
            <a:ext cx="7992888" cy="3600986"/>
          </a:xfrm>
          <a:prstGeom prst="rect">
            <a:avLst/>
          </a:prstGeom>
        </p:spPr>
        <p:txBody>
          <a:bodyPr wrap="square">
            <a:spAutoFit/>
          </a:bodyPr>
          <a:lstStyle/>
          <a:p>
            <a:pPr algn="ctr"/>
            <a:r>
              <a:rPr lang="zh-CN" altLang="en-US" sz="3000" b="1" dirty="0" smtClean="0">
                <a:latin typeface="宋体" pitchFamily="2" charset="-122"/>
                <a:ea typeface="宋体" pitchFamily="2" charset="-122"/>
              </a:rPr>
              <a:t>机遇</a:t>
            </a:r>
            <a:r>
              <a:rPr lang="en-US" altLang="zh-CN" sz="3000" b="1" dirty="0" smtClean="0">
                <a:latin typeface="宋体" pitchFamily="2" charset="-122"/>
                <a:ea typeface="宋体" pitchFamily="2" charset="-122"/>
              </a:rPr>
              <a:t>2—</a:t>
            </a:r>
            <a:r>
              <a:rPr lang="zh-CN" altLang="en-US" sz="3000" b="1" dirty="0" smtClean="0">
                <a:latin typeface="宋体" pitchFamily="2" charset="-122"/>
                <a:ea typeface="宋体" pitchFamily="2" charset="-122"/>
              </a:rPr>
              <a:t>大力推动产业发展</a:t>
            </a:r>
            <a:endParaRPr lang="en-US" altLang="zh-CN" sz="3000" b="1" dirty="0" smtClean="0">
              <a:latin typeface="宋体" pitchFamily="2" charset="-122"/>
              <a:ea typeface="宋体" pitchFamily="2" charset="-122"/>
            </a:endParaRPr>
          </a:p>
          <a:p>
            <a:endParaRPr lang="en-US" altLang="zh-CN" dirty="0" smtClean="0"/>
          </a:p>
          <a:p>
            <a:pPr indent="792000" algn="just"/>
            <a:r>
              <a:rPr lang="zh-CN" altLang="zh-CN" sz="3000" b="1" dirty="0">
                <a:latin typeface="仿宋_GB2312" pitchFamily="49" charset="-122"/>
                <a:ea typeface="仿宋_GB2312" pitchFamily="49" charset="-122"/>
              </a:rPr>
              <a:t>产业集聚</a:t>
            </a:r>
            <a:r>
              <a:rPr lang="zh-CN" altLang="zh-CN" sz="3000" dirty="0">
                <a:latin typeface="仿宋_GB2312" pitchFamily="49" charset="-122"/>
                <a:ea typeface="仿宋_GB2312" pitchFamily="49" charset="-122"/>
              </a:rPr>
              <a:t>有利于企业共享各种信息和资源，有效降低企业生产成本和交易成本</a:t>
            </a:r>
            <a:r>
              <a:rPr lang="zh-CN" altLang="zh-CN" sz="3000" dirty="0" smtClean="0">
                <a:latin typeface="仿宋_GB2312" pitchFamily="49" charset="-122"/>
                <a:ea typeface="仿宋_GB2312" pitchFamily="49" charset="-122"/>
              </a:rPr>
              <a:t>。</a:t>
            </a:r>
            <a:endParaRPr lang="en-US" altLang="zh-CN" sz="3000" dirty="0" smtClean="0">
              <a:latin typeface="仿宋_GB2312" pitchFamily="49" charset="-122"/>
              <a:ea typeface="仿宋_GB2312" pitchFamily="49" charset="-122"/>
            </a:endParaRPr>
          </a:p>
          <a:p>
            <a:pPr indent="792000" algn="just"/>
            <a:endParaRPr lang="en-US" altLang="zh-CN" sz="3000" dirty="0" smtClean="0">
              <a:latin typeface="仿宋_GB2312" pitchFamily="49" charset="-122"/>
              <a:ea typeface="仿宋_GB2312" pitchFamily="49" charset="-122"/>
            </a:endParaRPr>
          </a:p>
          <a:p>
            <a:pPr indent="792000" algn="just"/>
            <a:r>
              <a:rPr lang="zh-CN" altLang="zh-CN" sz="3000" dirty="0" smtClean="0">
                <a:latin typeface="仿宋_GB2312" pitchFamily="49" charset="-122"/>
                <a:ea typeface="仿宋_GB2312" pitchFamily="49" charset="-122"/>
              </a:rPr>
              <a:t>全市</a:t>
            </a:r>
            <a:r>
              <a:rPr lang="zh-CN" altLang="zh-CN" sz="3000" dirty="0">
                <a:latin typeface="仿宋_GB2312" pitchFamily="49" charset="-122"/>
                <a:ea typeface="仿宋_GB2312" pitchFamily="49" charset="-122"/>
              </a:rPr>
              <a:t>文化创意企业超过</a:t>
            </a:r>
            <a:r>
              <a:rPr lang="en-US" altLang="zh-CN" sz="3000" b="1" dirty="0" smtClean="0">
                <a:latin typeface="仿宋_GB2312" pitchFamily="49" charset="-122"/>
                <a:ea typeface="仿宋_GB2312" pitchFamily="49" charset="-122"/>
              </a:rPr>
              <a:t>50000</a:t>
            </a:r>
            <a:r>
              <a:rPr lang="zh-CN" altLang="zh-CN" sz="3000" dirty="0" smtClean="0">
                <a:latin typeface="仿宋_GB2312" pitchFamily="49" charset="-122"/>
                <a:ea typeface="仿宋_GB2312" pitchFamily="49" charset="-122"/>
              </a:rPr>
              <a:t>家</a:t>
            </a:r>
            <a:endParaRPr lang="en-US" altLang="zh-CN" sz="3000" dirty="0" smtClean="0">
              <a:latin typeface="仿宋_GB2312" pitchFamily="49" charset="-122"/>
              <a:ea typeface="仿宋_GB2312" pitchFamily="49" charset="-122"/>
            </a:endParaRPr>
          </a:p>
          <a:p>
            <a:pPr indent="792000" algn="just"/>
            <a:r>
              <a:rPr lang="zh-CN" altLang="zh-CN" sz="3000" dirty="0" smtClean="0">
                <a:latin typeface="仿宋_GB2312" pitchFamily="49" charset="-122"/>
                <a:ea typeface="仿宋_GB2312" pitchFamily="49" charset="-122"/>
              </a:rPr>
              <a:t>规模</a:t>
            </a:r>
            <a:r>
              <a:rPr lang="zh-CN" altLang="zh-CN" sz="3000" dirty="0">
                <a:latin typeface="仿宋_GB2312" pitchFamily="49" charset="-122"/>
                <a:ea typeface="仿宋_GB2312" pitchFamily="49" charset="-122"/>
              </a:rPr>
              <a:t>以上企业超过</a:t>
            </a:r>
            <a:r>
              <a:rPr lang="en-US" altLang="zh-CN" sz="3000" b="1" dirty="0">
                <a:latin typeface="仿宋_GB2312" pitchFamily="49" charset="-122"/>
                <a:ea typeface="仿宋_GB2312" pitchFamily="49" charset="-122"/>
              </a:rPr>
              <a:t>7000</a:t>
            </a:r>
            <a:r>
              <a:rPr lang="zh-CN" altLang="zh-CN" sz="3000" dirty="0" smtClean="0">
                <a:latin typeface="仿宋_GB2312" pitchFamily="49" charset="-122"/>
                <a:ea typeface="仿宋_GB2312" pitchFamily="49" charset="-122"/>
              </a:rPr>
              <a:t>家</a:t>
            </a:r>
            <a:endParaRPr lang="en-US" altLang="zh-CN" sz="3000" dirty="0" smtClean="0">
              <a:latin typeface="仿宋_GB2312" pitchFamily="49" charset="-122"/>
              <a:ea typeface="仿宋_GB2312" pitchFamily="49" charset="-122"/>
            </a:endParaRPr>
          </a:p>
          <a:p>
            <a:pPr indent="792000" algn="just"/>
            <a:r>
              <a:rPr lang="zh-CN" altLang="zh-CN" sz="3000" dirty="0" smtClean="0">
                <a:latin typeface="仿宋_GB2312" pitchFamily="49" charset="-122"/>
                <a:ea typeface="仿宋_GB2312" pitchFamily="49" charset="-122"/>
              </a:rPr>
              <a:t>文化</a:t>
            </a:r>
            <a:r>
              <a:rPr lang="zh-CN" altLang="zh-CN" sz="3000" dirty="0">
                <a:latin typeface="仿宋_GB2312" pitchFamily="49" charset="-122"/>
                <a:ea typeface="仿宋_GB2312" pitchFamily="49" charset="-122"/>
              </a:rPr>
              <a:t>创意产业园区、孵化器超过</a:t>
            </a:r>
            <a:r>
              <a:rPr lang="en-US" altLang="zh-CN" sz="3000" b="1" dirty="0">
                <a:latin typeface="仿宋_GB2312" pitchFamily="49" charset="-122"/>
                <a:ea typeface="仿宋_GB2312" pitchFamily="49" charset="-122"/>
              </a:rPr>
              <a:t>120</a:t>
            </a:r>
            <a:r>
              <a:rPr lang="zh-CN" altLang="zh-CN" sz="3000" dirty="0" smtClean="0">
                <a:latin typeface="仿宋_GB2312" pitchFamily="49" charset="-122"/>
                <a:ea typeface="仿宋_GB2312" pitchFamily="49" charset="-122"/>
              </a:rPr>
              <a:t>家</a:t>
            </a:r>
            <a:endParaRPr lang="en-US" altLang="zh-CN" sz="3000" dirty="0" smtClean="0">
              <a:latin typeface="仿宋_GB2312" pitchFamily="49" charset="-122"/>
              <a:ea typeface="仿宋_GB2312" pitchFamily="49" charset="-122"/>
            </a:endParaRPr>
          </a:p>
        </p:txBody>
      </p:sp>
    </p:spTree>
    <p:extLst>
      <p:ext uri="{BB962C8B-B14F-4D97-AF65-F5344CB8AC3E}">
        <p14:creationId xmlns:p14="http://schemas.microsoft.com/office/powerpoint/2010/main" val="1884094391"/>
      </p:ext>
    </p:extLst>
  </p:cSld>
  <p:clrMapOvr>
    <a:masterClrMapping/>
  </p:clrMapOvr>
  <mc:AlternateContent xmlns:mc="http://schemas.openxmlformats.org/markup-compatibility/2006" xmlns:p14="http://schemas.microsoft.com/office/powerpoint/2010/main">
    <mc:Choice Requires="p14">
      <p:transition spd="slow" p14:dur="2500" advClick="0" advTm="18000">
        <p:pull/>
      </p:transition>
    </mc:Choice>
    <mc:Fallback xmlns="">
      <p:transition spd="slow" advClick="0" advTm="18000">
        <p:pull/>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620688"/>
            <a:ext cx="7488832" cy="3446649"/>
          </a:xfrm>
          <a:prstGeom prst="rect">
            <a:avLst/>
          </a:prstGeom>
        </p:spPr>
        <p:txBody>
          <a:bodyPr wrap="square">
            <a:spAutoFit/>
          </a:bodyPr>
          <a:lstStyle/>
          <a:p>
            <a:pPr algn="just">
              <a:lnSpc>
                <a:spcPct val="150000"/>
              </a:lnSpc>
            </a:pPr>
            <a:endParaRPr lang="en-US" altLang="zh-CN" sz="3000" dirty="0" smtClean="0">
              <a:latin typeface="仿宋_GB2312" pitchFamily="49" charset="-122"/>
              <a:ea typeface="仿宋_GB2312" pitchFamily="49" charset="-122"/>
            </a:endParaRPr>
          </a:p>
          <a:p>
            <a:pPr indent="792000" algn="just">
              <a:lnSpc>
                <a:spcPct val="150000"/>
              </a:lnSpc>
            </a:pPr>
            <a:r>
              <a:rPr lang="en-US" altLang="zh-CN" sz="3000" dirty="0" smtClean="0">
                <a:latin typeface="仿宋_GB2312" pitchFamily="49" charset="-122"/>
                <a:ea typeface="仿宋_GB2312" pitchFamily="49" charset="-122"/>
              </a:rPr>
              <a:t>30</a:t>
            </a:r>
            <a:r>
              <a:rPr lang="zh-CN" altLang="zh-CN" sz="3000" dirty="0" smtClean="0">
                <a:latin typeface="仿宋_GB2312" pitchFamily="49" charset="-122"/>
                <a:ea typeface="仿宋_GB2312" pitchFamily="49" charset="-122"/>
              </a:rPr>
              <a:t>个市级集聚区法人单位</a:t>
            </a:r>
            <a:r>
              <a:rPr lang="zh-CN" altLang="en-US" sz="3000" dirty="0" smtClean="0">
                <a:latin typeface="仿宋_GB2312" pitchFamily="49" charset="-122"/>
                <a:ea typeface="仿宋_GB2312" pitchFamily="49" charset="-122"/>
              </a:rPr>
              <a:t>总</a:t>
            </a:r>
            <a:r>
              <a:rPr lang="zh-CN" altLang="zh-CN" sz="3000" dirty="0" smtClean="0">
                <a:latin typeface="仿宋_GB2312" pitchFamily="49" charset="-122"/>
                <a:ea typeface="仿宋_GB2312" pitchFamily="49" charset="-122"/>
              </a:rPr>
              <a:t>收入</a:t>
            </a:r>
            <a:r>
              <a:rPr lang="en-US" altLang="zh-CN" sz="3000" b="1" dirty="0" smtClean="0">
                <a:latin typeface="仿宋_GB2312" pitchFamily="49" charset="-122"/>
                <a:ea typeface="仿宋_GB2312" pitchFamily="49" charset="-122"/>
              </a:rPr>
              <a:t>1161.6</a:t>
            </a:r>
            <a:r>
              <a:rPr lang="zh-CN" altLang="zh-CN" sz="3000" dirty="0" smtClean="0">
                <a:latin typeface="仿宋_GB2312" pitchFamily="49" charset="-122"/>
                <a:ea typeface="仿宋_GB2312" pitchFamily="49" charset="-122"/>
              </a:rPr>
              <a:t>亿元</a:t>
            </a:r>
            <a:r>
              <a:rPr lang="zh-CN" altLang="en-US" sz="3000" dirty="0" smtClean="0">
                <a:latin typeface="仿宋_GB2312" pitchFamily="49" charset="-122"/>
                <a:ea typeface="仿宋_GB2312" pitchFamily="49" charset="-122"/>
              </a:rPr>
              <a:t>，</a:t>
            </a:r>
            <a:r>
              <a:rPr lang="zh-CN" altLang="zh-CN" sz="3000" dirty="0" smtClean="0">
                <a:latin typeface="仿宋_GB2312" pitchFamily="49" charset="-122"/>
                <a:ea typeface="仿宋_GB2312" pitchFamily="49" charset="-122"/>
              </a:rPr>
              <a:t>同比增长</a:t>
            </a:r>
            <a:r>
              <a:rPr lang="en-US" altLang="zh-CN" sz="3000" b="1" dirty="0" smtClean="0">
                <a:latin typeface="仿宋_GB2312" pitchFamily="49" charset="-122"/>
                <a:ea typeface="仿宋_GB2312" pitchFamily="49" charset="-122"/>
              </a:rPr>
              <a:t>11.8%</a:t>
            </a:r>
            <a:r>
              <a:rPr lang="zh-CN" altLang="en-US" sz="3000" dirty="0" smtClean="0">
                <a:latin typeface="仿宋_GB2312" pitchFamily="49" charset="-122"/>
                <a:ea typeface="仿宋_GB2312" pitchFamily="49" charset="-122"/>
              </a:rPr>
              <a:t>，</a:t>
            </a:r>
            <a:r>
              <a:rPr lang="zh-CN" altLang="zh-CN" sz="3000" dirty="0" smtClean="0">
                <a:latin typeface="仿宋_GB2312" pitchFamily="49" charset="-122"/>
                <a:ea typeface="仿宋_GB2312" pitchFamily="49" charset="-122"/>
              </a:rPr>
              <a:t>高于全市文创总收入增速</a:t>
            </a:r>
            <a:r>
              <a:rPr lang="en-US" altLang="zh-CN" sz="3000" b="1" dirty="0" smtClean="0">
                <a:latin typeface="仿宋_GB2312" pitchFamily="49" charset="-122"/>
                <a:ea typeface="仿宋_GB2312" pitchFamily="49" charset="-122"/>
              </a:rPr>
              <a:t>150%</a:t>
            </a:r>
            <a:r>
              <a:rPr lang="zh-CN" altLang="en-US" sz="3000" dirty="0" smtClean="0">
                <a:latin typeface="仿宋_GB2312" pitchFamily="49" charset="-122"/>
                <a:ea typeface="仿宋_GB2312" pitchFamily="49" charset="-122"/>
              </a:rPr>
              <a:t>，</a:t>
            </a:r>
            <a:r>
              <a:rPr lang="zh-CN" altLang="zh-CN" sz="3000" dirty="0" smtClean="0">
                <a:latin typeface="仿宋_GB2312" pitchFamily="49" charset="-122"/>
                <a:ea typeface="仿宋_GB2312" pitchFamily="49" charset="-122"/>
              </a:rPr>
              <a:t>实现利润</a:t>
            </a:r>
            <a:r>
              <a:rPr lang="en-US" altLang="zh-CN" sz="3000" b="1" dirty="0" smtClean="0">
                <a:latin typeface="仿宋_GB2312" pitchFamily="49" charset="-122"/>
                <a:ea typeface="仿宋_GB2312" pitchFamily="49" charset="-122"/>
              </a:rPr>
              <a:t>151.3</a:t>
            </a:r>
            <a:r>
              <a:rPr lang="zh-CN" altLang="zh-CN" sz="3000" dirty="0" smtClean="0">
                <a:latin typeface="仿宋_GB2312" pitchFamily="49" charset="-122"/>
                <a:ea typeface="仿宋_GB2312" pitchFamily="49" charset="-122"/>
              </a:rPr>
              <a:t>亿元</a:t>
            </a:r>
            <a:r>
              <a:rPr lang="zh-CN" altLang="en-US" sz="3000" dirty="0" smtClean="0">
                <a:latin typeface="仿宋_GB2312" pitchFamily="49" charset="-122"/>
                <a:ea typeface="仿宋_GB2312" pitchFamily="49" charset="-122"/>
              </a:rPr>
              <a:t>，</a:t>
            </a:r>
            <a:r>
              <a:rPr lang="zh-CN" altLang="zh-CN" sz="3000" dirty="0" smtClean="0">
                <a:latin typeface="仿宋_GB2312" pitchFamily="49" charset="-122"/>
                <a:ea typeface="仿宋_GB2312" pitchFamily="49" charset="-122"/>
              </a:rPr>
              <a:t>同比增长</a:t>
            </a:r>
            <a:r>
              <a:rPr lang="en-US" altLang="zh-CN" sz="3000" b="1" dirty="0" smtClean="0">
                <a:latin typeface="仿宋_GB2312" pitchFamily="49" charset="-122"/>
                <a:ea typeface="仿宋_GB2312" pitchFamily="49" charset="-122"/>
              </a:rPr>
              <a:t>41.3%</a:t>
            </a:r>
            <a:r>
              <a:rPr lang="zh-CN" altLang="en-US" sz="3000" dirty="0" smtClean="0">
                <a:latin typeface="仿宋_GB2312" pitchFamily="49" charset="-122"/>
                <a:ea typeface="仿宋_GB2312" pitchFamily="49" charset="-122"/>
              </a:rPr>
              <a:t>，</a:t>
            </a:r>
            <a:r>
              <a:rPr lang="zh-CN" altLang="zh-CN" sz="3000" dirty="0" smtClean="0">
                <a:latin typeface="仿宋_GB2312" pitchFamily="49" charset="-122"/>
                <a:ea typeface="仿宋_GB2312" pitchFamily="49" charset="-122"/>
              </a:rPr>
              <a:t>占全市比重</a:t>
            </a:r>
            <a:r>
              <a:rPr lang="en-US" altLang="zh-CN" sz="3000" b="1" dirty="0" smtClean="0">
                <a:latin typeface="仿宋_GB2312" pitchFamily="49" charset="-122"/>
                <a:ea typeface="仿宋_GB2312" pitchFamily="49" charset="-122"/>
              </a:rPr>
              <a:t>29.9%</a:t>
            </a:r>
            <a:r>
              <a:rPr lang="zh-CN" altLang="en-US" sz="3000" dirty="0" smtClean="0">
                <a:latin typeface="仿宋_GB2312" pitchFamily="49" charset="-122"/>
                <a:ea typeface="仿宋_GB2312" pitchFamily="49" charset="-122"/>
              </a:rPr>
              <a:t>。</a:t>
            </a:r>
            <a:endParaRPr lang="en-US" altLang="zh-CN" sz="3000" dirty="0" smtClean="0">
              <a:latin typeface="仿宋_GB2312" pitchFamily="49" charset="-122"/>
              <a:ea typeface="仿宋_GB2312" pitchFamily="49" charset="-122"/>
            </a:endParaRPr>
          </a:p>
        </p:txBody>
      </p:sp>
    </p:spTree>
    <p:extLst>
      <p:ext uri="{BB962C8B-B14F-4D97-AF65-F5344CB8AC3E}">
        <p14:creationId xmlns:p14="http://schemas.microsoft.com/office/powerpoint/2010/main" val="2015250578"/>
      </p:ext>
    </p:extLst>
  </p:cSld>
  <p:clrMapOvr>
    <a:masterClrMapping/>
  </p:clrMapOvr>
  <mc:AlternateContent xmlns:mc="http://schemas.openxmlformats.org/markup-compatibility/2006" xmlns:p14="http://schemas.microsoft.com/office/powerpoint/2010/main">
    <mc:Choice Requires="p14">
      <p:transition spd="slow" p14:dur="3400" advClick="0" advTm="18000">
        <p14:reveal/>
      </p:transition>
    </mc:Choice>
    <mc:Fallback xmlns="">
      <p:transition spd="slow" advClick="0" advTm="18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692696"/>
            <a:ext cx="7488832" cy="1477328"/>
          </a:xfrm>
          <a:prstGeom prst="rect">
            <a:avLst/>
          </a:prstGeom>
        </p:spPr>
        <p:txBody>
          <a:bodyPr wrap="square">
            <a:spAutoFit/>
          </a:bodyPr>
          <a:lstStyle/>
          <a:p>
            <a:pPr algn="ctr"/>
            <a:r>
              <a:rPr lang="zh-CN" altLang="en-US" sz="3000" b="1" dirty="0" smtClean="0">
                <a:latin typeface="宋体" pitchFamily="2" charset="-122"/>
                <a:ea typeface="宋体" pitchFamily="2" charset="-122"/>
              </a:rPr>
              <a:t>机遇</a:t>
            </a:r>
            <a:r>
              <a:rPr lang="en-US" altLang="zh-CN" sz="3000" b="1" dirty="0" smtClean="0">
                <a:latin typeface="宋体" pitchFamily="2" charset="-122"/>
                <a:ea typeface="宋体" pitchFamily="2" charset="-122"/>
              </a:rPr>
              <a:t>3——</a:t>
            </a:r>
            <a:r>
              <a:rPr lang="zh-CN" altLang="zh-CN" sz="3000" b="1" dirty="0" smtClean="0">
                <a:latin typeface="宋体" pitchFamily="2" charset="-122"/>
                <a:ea typeface="宋体" pitchFamily="2" charset="-122"/>
              </a:rPr>
              <a:t>投</a:t>
            </a:r>
            <a:r>
              <a:rPr lang="zh-CN" altLang="zh-CN" sz="3000" b="1" dirty="0">
                <a:latin typeface="宋体" pitchFamily="2" charset="-122"/>
                <a:ea typeface="宋体" pitchFamily="2" charset="-122"/>
              </a:rPr>
              <a:t>融资</a:t>
            </a:r>
            <a:r>
              <a:rPr lang="zh-CN" altLang="zh-CN" sz="3000" b="1" dirty="0" smtClean="0">
                <a:latin typeface="宋体" pitchFamily="2" charset="-122"/>
                <a:ea typeface="宋体" pitchFamily="2" charset="-122"/>
              </a:rPr>
              <a:t>体系</a:t>
            </a:r>
            <a:r>
              <a:rPr lang="zh-CN" altLang="en-US" sz="3000" b="1" dirty="0" smtClean="0">
                <a:latin typeface="宋体" pitchFamily="2" charset="-122"/>
                <a:ea typeface="宋体" pitchFamily="2" charset="-122"/>
              </a:rPr>
              <a:t>不断完善</a:t>
            </a:r>
            <a:endParaRPr lang="en-US" altLang="zh-CN" sz="3000" dirty="0" smtClean="0">
              <a:latin typeface="仿宋_GB2312" pitchFamily="49" charset="-122"/>
              <a:ea typeface="仿宋_GB2312" pitchFamily="49" charset="-122"/>
            </a:endParaRPr>
          </a:p>
          <a:p>
            <a:endParaRPr lang="en-US" altLang="zh-CN" sz="3000" dirty="0" smtClean="0">
              <a:latin typeface="仿宋_GB2312" pitchFamily="49" charset="-122"/>
              <a:ea typeface="仿宋_GB2312" pitchFamily="49" charset="-122"/>
            </a:endParaRPr>
          </a:p>
          <a:p>
            <a:r>
              <a:rPr lang="zh-CN" altLang="zh-CN" sz="3000" dirty="0" smtClean="0">
                <a:latin typeface="仿宋_GB2312" pitchFamily="49" charset="-122"/>
                <a:ea typeface="仿宋_GB2312" pitchFamily="49" charset="-122"/>
              </a:rPr>
              <a:t>文化</a:t>
            </a:r>
            <a:r>
              <a:rPr lang="zh-CN" altLang="zh-CN" sz="3000" dirty="0">
                <a:latin typeface="仿宋_GB2312" pitchFamily="49" charset="-122"/>
                <a:ea typeface="仿宋_GB2312" pitchFamily="49" charset="-122"/>
              </a:rPr>
              <a:t>创意企业的一个最大</a:t>
            </a:r>
            <a:r>
              <a:rPr lang="zh-CN" altLang="zh-CN" sz="3000" dirty="0" smtClean="0">
                <a:latin typeface="仿宋_GB2312" pitchFamily="49" charset="-122"/>
                <a:ea typeface="仿宋_GB2312" pitchFamily="49" charset="-122"/>
              </a:rPr>
              <a:t>特点</a:t>
            </a:r>
            <a:r>
              <a:rPr lang="zh-CN" altLang="en-US" sz="3000" dirty="0">
                <a:latin typeface="仿宋_GB2312" pitchFamily="49" charset="-122"/>
                <a:ea typeface="仿宋_GB2312" pitchFamily="49" charset="-122"/>
              </a:rPr>
              <a:t>：</a:t>
            </a:r>
            <a:r>
              <a:rPr lang="zh-CN" altLang="zh-CN" sz="3000" b="1" dirty="0" smtClean="0">
                <a:latin typeface="仿宋_GB2312" pitchFamily="49" charset="-122"/>
                <a:ea typeface="仿宋_GB2312" pitchFamily="49" charset="-122"/>
              </a:rPr>
              <a:t>实物</a:t>
            </a:r>
            <a:r>
              <a:rPr lang="zh-CN" altLang="zh-CN" sz="3000" b="1" dirty="0">
                <a:latin typeface="仿宋_GB2312" pitchFamily="49" charset="-122"/>
                <a:ea typeface="仿宋_GB2312" pitchFamily="49" charset="-122"/>
              </a:rPr>
              <a:t>资产</a:t>
            </a:r>
            <a:r>
              <a:rPr lang="zh-CN" altLang="zh-CN" sz="3000" b="1" dirty="0" smtClean="0">
                <a:latin typeface="仿宋_GB2312" pitchFamily="49" charset="-122"/>
                <a:ea typeface="仿宋_GB2312" pitchFamily="49" charset="-122"/>
              </a:rPr>
              <a:t>少</a:t>
            </a:r>
            <a:endParaRPr lang="zh-CN" altLang="zh-CN" sz="3000" dirty="0">
              <a:latin typeface="仿宋_GB2312" pitchFamily="49" charset="-122"/>
              <a:ea typeface="仿宋_GB2312" pitchFamily="49" charset="-122"/>
            </a:endParaRPr>
          </a:p>
        </p:txBody>
      </p:sp>
      <p:sp>
        <p:nvSpPr>
          <p:cNvPr id="4" name="矩形 3"/>
          <p:cNvSpPr/>
          <p:nvPr/>
        </p:nvSpPr>
        <p:spPr>
          <a:xfrm>
            <a:off x="611560" y="2335527"/>
            <a:ext cx="7920880" cy="3323987"/>
          </a:xfrm>
          <a:prstGeom prst="rect">
            <a:avLst/>
          </a:prstGeom>
        </p:spPr>
        <p:txBody>
          <a:bodyPr wrap="square">
            <a:spAutoFit/>
          </a:bodyPr>
          <a:lstStyle/>
          <a:p>
            <a:pPr marL="285750" indent="-285750">
              <a:buFont typeface="Wingdings" pitchFamily="2" charset="2"/>
              <a:buChar char="ü"/>
            </a:pPr>
            <a:r>
              <a:rPr lang="zh-CN" altLang="zh-CN" sz="3000" dirty="0" smtClean="0">
                <a:latin typeface="仿宋_GB2312" pitchFamily="49" charset="-122"/>
                <a:ea typeface="仿宋_GB2312" pitchFamily="49" charset="-122"/>
              </a:rPr>
              <a:t>组建</a:t>
            </a:r>
            <a:r>
              <a:rPr lang="zh-CN" altLang="en-US" sz="3000" dirty="0" smtClean="0">
                <a:latin typeface="仿宋_GB2312" pitchFamily="49" charset="-122"/>
                <a:ea typeface="仿宋_GB2312" pitchFamily="49" charset="-122"/>
              </a:rPr>
              <a:t>注册资本</a:t>
            </a:r>
            <a:r>
              <a:rPr lang="en-US" altLang="zh-CN" sz="3000" dirty="0" smtClean="0">
                <a:latin typeface="仿宋_GB2312" pitchFamily="49" charset="-122"/>
                <a:ea typeface="仿宋_GB2312" pitchFamily="49" charset="-122"/>
              </a:rPr>
              <a:t>50</a:t>
            </a:r>
            <a:r>
              <a:rPr lang="zh-CN" altLang="en-US" sz="3000" dirty="0" smtClean="0">
                <a:latin typeface="仿宋_GB2312" pitchFamily="49" charset="-122"/>
                <a:ea typeface="仿宋_GB2312" pitchFamily="49" charset="-122"/>
              </a:rPr>
              <a:t>亿的</a:t>
            </a:r>
            <a:r>
              <a:rPr lang="zh-CN" altLang="zh-CN" sz="3000" dirty="0" smtClean="0">
                <a:latin typeface="仿宋_GB2312" pitchFamily="49" charset="-122"/>
                <a:ea typeface="仿宋_GB2312" pitchFamily="49" charset="-122"/>
              </a:rPr>
              <a:t>北京文化产业投资集团</a:t>
            </a:r>
            <a:r>
              <a:rPr lang="zh-CN" altLang="zh-CN" sz="3000" dirty="0">
                <a:latin typeface="仿宋_GB2312" pitchFamily="49" charset="-122"/>
                <a:ea typeface="仿宋_GB2312" pitchFamily="49" charset="-122"/>
              </a:rPr>
              <a:t>。</a:t>
            </a:r>
            <a:endParaRPr lang="en-US" altLang="zh-CN" sz="3000" dirty="0">
              <a:latin typeface="仿宋_GB2312" pitchFamily="49" charset="-122"/>
              <a:ea typeface="仿宋_GB2312" pitchFamily="49" charset="-122"/>
            </a:endParaRPr>
          </a:p>
          <a:p>
            <a:pPr marL="285750" indent="-285750">
              <a:buFont typeface="Wingdings" pitchFamily="2" charset="2"/>
              <a:buChar char="ü"/>
            </a:pPr>
            <a:r>
              <a:rPr lang="zh-CN" altLang="en-US" sz="3000" dirty="0">
                <a:latin typeface="仿宋_GB2312" pitchFamily="49" charset="-122"/>
                <a:ea typeface="仿宋_GB2312" pitchFamily="49" charset="-122"/>
              </a:rPr>
              <a:t>成立</a:t>
            </a:r>
            <a:r>
              <a:rPr lang="zh-CN" altLang="zh-CN" sz="3000" dirty="0">
                <a:latin typeface="仿宋_GB2312" pitchFamily="49" charset="-122"/>
                <a:ea typeface="仿宋_GB2312" pitchFamily="49" charset="-122"/>
              </a:rPr>
              <a:t>文化基金管理公司、文创融资担保公司、文创小额贷款公司、中小企业统贷平台、首都文化创新工场</a:t>
            </a:r>
            <a:r>
              <a:rPr lang="en-US" altLang="zh-CN" sz="3000" dirty="0">
                <a:latin typeface="仿宋_GB2312" pitchFamily="49" charset="-122"/>
                <a:ea typeface="仿宋_GB2312" pitchFamily="49" charset="-122"/>
              </a:rPr>
              <a:t>……</a:t>
            </a:r>
            <a:endParaRPr lang="zh-CN" altLang="zh-CN" sz="3000" dirty="0">
              <a:latin typeface="仿宋_GB2312" pitchFamily="49" charset="-122"/>
              <a:ea typeface="仿宋_GB2312" pitchFamily="49" charset="-122"/>
            </a:endParaRPr>
          </a:p>
          <a:p>
            <a:pPr marL="285750" indent="-285750">
              <a:buFont typeface="Wingdings" pitchFamily="2" charset="2"/>
              <a:buChar char="ü"/>
            </a:pPr>
            <a:r>
              <a:rPr lang="zh-CN" altLang="zh-CN" sz="3000" dirty="0" smtClean="0">
                <a:latin typeface="仿宋_GB2312" pitchFamily="49" charset="-122"/>
                <a:ea typeface="仿宋_GB2312" pitchFamily="49" charset="-122"/>
              </a:rPr>
              <a:t>拥有中国设计交易市场、北京产权交易所、国际版权交易中心、北京文化创意产业金融服务中心等一批文化要素市场。</a:t>
            </a:r>
            <a:endParaRPr lang="en-US" altLang="zh-CN" sz="3000" dirty="0" smtClean="0">
              <a:latin typeface="仿宋_GB2312" pitchFamily="49" charset="-122"/>
              <a:ea typeface="仿宋_GB2312" pitchFamily="49" charset="-122"/>
            </a:endParaRPr>
          </a:p>
        </p:txBody>
      </p:sp>
    </p:spTree>
    <p:extLst>
      <p:ext uri="{BB962C8B-B14F-4D97-AF65-F5344CB8AC3E}">
        <p14:creationId xmlns:p14="http://schemas.microsoft.com/office/powerpoint/2010/main" val="3889963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02180" y="1196752"/>
            <a:ext cx="7632848" cy="3939540"/>
          </a:xfrm>
          <a:prstGeom prst="rect">
            <a:avLst/>
          </a:prstGeom>
        </p:spPr>
        <p:txBody>
          <a:bodyPr wrap="square">
            <a:spAutoFit/>
          </a:bodyPr>
          <a:lstStyle/>
          <a:p>
            <a:pPr algn="ctr"/>
            <a:r>
              <a:rPr lang="zh-CN" altLang="en-US" sz="4000" b="1" dirty="0" smtClean="0">
                <a:latin typeface="宋体" pitchFamily="2" charset="-122"/>
                <a:ea typeface="宋体" pitchFamily="2" charset="-122"/>
              </a:rPr>
              <a:t>机遇</a:t>
            </a:r>
            <a:r>
              <a:rPr lang="en-US" altLang="zh-CN" sz="4000" b="1" dirty="0" smtClean="0">
                <a:latin typeface="宋体" pitchFamily="2" charset="-122"/>
                <a:ea typeface="宋体" pitchFamily="2" charset="-122"/>
              </a:rPr>
              <a:t>3—</a:t>
            </a:r>
            <a:r>
              <a:rPr lang="zh-CN" altLang="en-US" sz="4000" b="1" dirty="0" smtClean="0">
                <a:latin typeface="宋体" pitchFamily="2" charset="-122"/>
                <a:ea typeface="宋体" pitchFamily="2" charset="-122"/>
              </a:rPr>
              <a:t>努力释放</a:t>
            </a:r>
            <a:r>
              <a:rPr lang="zh-CN" altLang="zh-CN" sz="4000" b="1" dirty="0" smtClean="0">
                <a:latin typeface="宋体" pitchFamily="2" charset="-122"/>
                <a:ea typeface="宋体" pitchFamily="2" charset="-122"/>
              </a:rPr>
              <a:t>文化消费潜力</a:t>
            </a:r>
            <a:endParaRPr lang="en-US" altLang="zh-CN" sz="4000" b="1" dirty="0" smtClean="0">
              <a:latin typeface="宋体" pitchFamily="2" charset="-122"/>
              <a:ea typeface="宋体" pitchFamily="2" charset="-122"/>
            </a:endParaRPr>
          </a:p>
          <a:p>
            <a:pPr algn="just"/>
            <a:endParaRPr lang="en-US" altLang="zh-CN" sz="3000" dirty="0" smtClean="0">
              <a:latin typeface="仿宋_GB2312" pitchFamily="49" charset="-122"/>
              <a:ea typeface="仿宋_GB2312" pitchFamily="49" charset="-122"/>
            </a:endParaRPr>
          </a:p>
          <a:p>
            <a:pPr algn="just"/>
            <a:r>
              <a:rPr lang="zh-CN" altLang="zh-CN" sz="3000" dirty="0" smtClean="0">
                <a:latin typeface="仿宋_GB2312" pitchFamily="49" charset="-122"/>
                <a:ea typeface="仿宋_GB2312" pitchFamily="49" charset="-122"/>
              </a:rPr>
              <a:t>常住人口已达</a:t>
            </a:r>
            <a:r>
              <a:rPr lang="en-US" altLang="zh-CN" sz="3000" b="1" dirty="0" smtClean="0">
                <a:latin typeface="仿宋_GB2312" pitchFamily="49" charset="-122"/>
                <a:ea typeface="仿宋_GB2312" pitchFamily="49" charset="-122"/>
              </a:rPr>
              <a:t>2069.3</a:t>
            </a:r>
            <a:r>
              <a:rPr lang="zh-CN" altLang="zh-CN" sz="3000" dirty="0" smtClean="0">
                <a:latin typeface="仿宋_GB2312" pitchFamily="49" charset="-122"/>
                <a:ea typeface="仿宋_GB2312" pitchFamily="49" charset="-122"/>
              </a:rPr>
              <a:t>万</a:t>
            </a:r>
            <a:r>
              <a:rPr lang="zh-CN" altLang="en-US" sz="3000" dirty="0" smtClean="0">
                <a:latin typeface="仿宋_GB2312" pitchFamily="49" charset="-122"/>
                <a:ea typeface="仿宋_GB2312" pitchFamily="49" charset="-122"/>
              </a:rPr>
              <a:t>人</a:t>
            </a:r>
            <a:endParaRPr lang="en-US" altLang="zh-CN" sz="3000" dirty="0" smtClean="0">
              <a:latin typeface="仿宋_GB2312" pitchFamily="49" charset="-122"/>
              <a:ea typeface="仿宋_GB2312" pitchFamily="49" charset="-122"/>
            </a:endParaRPr>
          </a:p>
          <a:p>
            <a:pPr algn="just"/>
            <a:r>
              <a:rPr lang="zh-CN" altLang="zh-CN" sz="3000" dirty="0" smtClean="0">
                <a:latin typeface="仿宋_GB2312" pitchFamily="49" charset="-122"/>
                <a:ea typeface="仿宋_GB2312" pitchFamily="49" charset="-122"/>
              </a:rPr>
              <a:t>流动人口</a:t>
            </a:r>
            <a:r>
              <a:rPr lang="en-US" altLang="zh-CN" sz="3000" b="1" dirty="0" smtClean="0">
                <a:latin typeface="仿宋_GB2312" pitchFamily="49" charset="-122"/>
                <a:ea typeface="仿宋_GB2312" pitchFamily="49" charset="-122"/>
              </a:rPr>
              <a:t>800</a:t>
            </a:r>
            <a:r>
              <a:rPr lang="zh-CN" altLang="zh-CN" sz="3000" dirty="0" smtClean="0">
                <a:latin typeface="仿宋_GB2312" pitchFamily="49" charset="-122"/>
                <a:ea typeface="仿宋_GB2312" pitchFamily="49" charset="-122"/>
              </a:rPr>
              <a:t>万</a:t>
            </a:r>
            <a:endParaRPr lang="en-US" altLang="zh-CN" sz="3000" dirty="0" smtClean="0">
              <a:latin typeface="仿宋_GB2312" pitchFamily="49" charset="-122"/>
              <a:ea typeface="仿宋_GB2312" pitchFamily="49" charset="-122"/>
            </a:endParaRPr>
          </a:p>
          <a:p>
            <a:pPr algn="just"/>
            <a:r>
              <a:rPr lang="zh-CN" altLang="zh-CN" sz="3000" dirty="0" smtClean="0">
                <a:latin typeface="仿宋_GB2312" pitchFamily="49" charset="-122"/>
                <a:ea typeface="仿宋_GB2312" pitchFamily="49" charset="-122"/>
              </a:rPr>
              <a:t>旅游</a:t>
            </a:r>
            <a:r>
              <a:rPr lang="zh-CN" altLang="zh-CN" sz="3000" dirty="0">
                <a:latin typeface="仿宋_GB2312" pitchFamily="49" charset="-122"/>
                <a:ea typeface="仿宋_GB2312" pitchFamily="49" charset="-122"/>
              </a:rPr>
              <a:t>达</a:t>
            </a:r>
            <a:r>
              <a:rPr lang="en-US" altLang="zh-CN" sz="3000" b="1" dirty="0">
                <a:latin typeface="仿宋_GB2312" pitchFamily="49" charset="-122"/>
                <a:ea typeface="仿宋_GB2312" pitchFamily="49" charset="-122"/>
              </a:rPr>
              <a:t>2.3</a:t>
            </a:r>
            <a:r>
              <a:rPr lang="zh-CN" altLang="zh-CN" sz="3000" dirty="0">
                <a:latin typeface="仿宋_GB2312" pitchFamily="49" charset="-122"/>
                <a:ea typeface="仿宋_GB2312" pitchFamily="49" charset="-122"/>
              </a:rPr>
              <a:t>亿</a:t>
            </a:r>
            <a:r>
              <a:rPr lang="zh-CN" altLang="zh-CN" sz="3000" dirty="0" smtClean="0">
                <a:latin typeface="仿宋_GB2312" pitchFamily="49" charset="-122"/>
                <a:ea typeface="仿宋_GB2312" pitchFamily="49" charset="-122"/>
              </a:rPr>
              <a:t>人次</a:t>
            </a:r>
            <a:endParaRPr lang="en-US" altLang="zh-CN" sz="3000" dirty="0" smtClean="0">
              <a:latin typeface="仿宋_GB2312" pitchFamily="49" charset="-122"/>
              <a:ea typeface="仿宋_GB2312" pitchFamily="49" charset="-122"/>
            </a:endParaRPr>
          </a:p>
          <a:p>
            <a:pPr algn="just"/>
            <a:r>
              <a:rPr lang="zh-CN" altLang="zh-CN" sz="3000" dirty="0" smtClean="0">
                <a:latin typeface="仿宋_GB2312" pitchFamily="49" charset="-122"/>
                <a:ea typeface="仿宋_GB2312" pitchFamily="49" charset="-122"/>
              </a:rPr>
              <a:t>年度</a:t>
            </a:r>
            <a:r>
              <a:rPr lang="zh-CN" altLang="zh-CN" sz="3000" dirty="0">
                <a:latin typeface="仿宋_GB2312" pitchFamily="49" charset="-122"/>
                <a:ea typeface="仿宋_GB2312" pitchFamily="49" charset="-122"/>
              </a:rPr>
              <a:t>人均</a:t>
            </a:r>
            <a:r>
              <a:rPr lang="en-US" altLang="zh-CN" sz="3000" dirty="0" smtClean="0">
                <a:latin typeface="仿宋_GB2312" pitchFamily="49" charset="-122"/>
                <a:ea typeface="仿宋_GB2312" pitchFamily="49" charset="-122"/>
              </a:rPr>
              <a:t>GDP</a:t>
            </a:r>
            <a:r>
              <a:rPr lang="en-US" altLang="zh-CN" sz="3000" b="1" dirty="0" smtClean="0">
                <a:latin typeface="仿宋_GB2312" pitchFamily="49" charset="-122"/>
                <a:ea typeface="仿宋_GB2312" pitchFamily="49" charset="-122"/>
              </a:rPr>
              <a:t>13797</a:t>
            </a:r>
            <a:r>
              <a:rPr lang="zh-CN" altLang="zh-CN" sz="3000" dirty="0" smtClean="0">
                <a:latin typeface="仿宋_GB2312" pitchFamily="49" charset="-122"/>
                <a:ea typeface="仿宋_GB2312" pitchFamily="49" charset="-122"/>
              </a:rPr>
              <a:t>美元</a:t>
            </a:r>
            <a:endParaRPr lang="en-US" altLang="zh-CN" sz="3000" dirty="0" smtClean="0">
              <a:latin typeface="仿宋_GB2312" pitchFamily="49" charset="-122"/>
              <a:ea typeface="仿宋_GB2312" pitchFamily="49" charset="-122"/>
            </a:endParaRPr>
          </a:p>
          <a:p>
            <a:pPr algn="just"/>
            <a:r>
              <a:rPr lang="zh-CN" altLang="zh-CN" sz="3000" dirty="0" smtClean="0">
                <a:latin typeface="仿宋_GB2312" pitchFamily="49" charset="-122"/>
                <a:ea typeface="仿宋_GB2312" pitchFamily="49" charset="-122"/>
              </a:rPr>
              <a:t>人均</a:t>
            </a:r>
            <a:r>
              <a:rPr lang="zh-CN" altLang="zh-CN" sz="3000" dirty="0">
                <a:latin typeface="仿宋_GB2312" pitchFamily="49" charset="-122"/>
                <a:ea typeface="仿宋_GB2312" pitchFamily="49" charset="-122"/>
              </a:rPr>
              <a:t>教育文化娱乐服务支出超过</a:t>
            </a:r>
            <a:r>
              <a:rPr lang="en-US" altLang="zh-CN" sz="3000" b="1" dirty="0">
                <a:latin typeface="仿宋_GB2312" pitchFamily="49" charset="-122"/>
                <a:ea typeface="仿宋_GB2312" pitchFamily="49" charset="-122"/>
              </a:rPr>
              <a:t>3400</a:t>
            </a:r>
            <a:r>
              <a:rPr lang="zh-CN" altLang="zh-CN" sz="3000" dirty="0" smtClean="0">
                <a:latin typeface="仿宋_GB2312" pitchFamily="49" charset="-122"/>
                <a:ea typeface="仿宋_GB2312" pitchFamily="49" charset="-122"/>
              </a:rPr>
              <a:t>元</a:t>
            </a:r>
            <a:endParaRPr lang="en-US" altLang="zh-CN" sz="3000" dirty="0" smtClean="0">
              <a:latin typeface="仿宋_GB2312" pitchFamily="49" charset="-122"/>
              <a:ea typeface="仿宋_GB2312" pitchFamily="49" charset="-122"/>
            </a:endParaRPr>
          </a:p>
          <a:p>
            <a:pPr algn="just"/>
            <a:r>
              <a:rPr lang="zh-CN" altLang="zh-CN" sz="3000" dirty="0" smtClean="0">
                <a:latin typeface="仿宋_GB2312" pitchFamily="49" charset="-122"/>
                <a:ea typeface="仿宋_GB2312" pitchFamily="49" charset="-122"/>
              </a:rPr>
              <a:t>全年文化教育娱乐消费支出约合</a:t>
            </a:r>
            <a:r>
              <a:rPr lang="en-US" altLang="zh-CN" sz="3000" b="1" dirty="0" smtClean="0">
                <a:latin typeface="仿宋_GB2312" pitchFamily="49" charset="-122"/>
                <a:ea typeface="仿宋_GB2312" pitchFamily="49" charset="-122"/>
              </a:rPr>
              <a:t>90</a:t>
            </a:r>
            <a:r>
              <a:rPr lang="zh-CN" altLang="zh-CN" sz="3000" dirty="0" smtClean="0">
                <a:latin typeface="仿宋_GB2312" pitchFamily="49" charset="-122"/>
                <a:ea typeface="仿宋_GB2312" pitchFamily="49" charset="-122"/>
              </a:rPr>
              <a:t>亿欧元</a:t>
            </a:r>
            <a:endParaRPr lang="en-US" altLang="zh-CN" sz="3000" dirty="0" smtClean="0">
              <a:latin typeface="仿宋_GB2312" pitchFamily="49" charset="-122"/>
              <a:ea typeface="仿宋_GB2312" pitchFamily="49" charset="-122"/>
            </a:endParaRPr>
          </a:p>
        </p:txBody>
      </p:sp>
    </p:spTree>
    <p:extLst>
      <p:ext uri="{BB962C8B-B14F-4D97-AF65-F5344CB8AC3E}">
        <p14:creationId xmlns:p14="http://schemas.microsoft.com/office/powerpoint/2010/main" val="2726772511"/>
      </p:ext>
    </p:extLst>
  </p:cSld>
  <p:clrMapOvr>
    <a:masterClrMapping/>
  </p:clrMapOvr>
  <mc:AlternateContent xmlns:mc="http://schemas.openxmlformats.org/markup-compatibility/2006" xmlns:p14="http://schemas.microsoft.com/office/powerpoint/2010/main">
    <mc:Choice Requires="p14">
      <p:transition spd="slow" p14:dur="2000" advClick="0" advTm="17000">
        <p:wipe/>
      </p:transition>
    </mc:Choice>
    <mc:Fallback xmlns="">
      <p:transition spd="slow" advClick="0" advTm="17000">
        <p:wip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32548"/>
            <a:ext cx="9144000" cy="4592903"/>
          </a:xfrm>
          <a:prstGeom prst="rect">
            <a:avLst/>
          </a:prstGeom>
        </p:spPr>
      </p:pic>
    </p:spTree>
    <p:extLst>
      <p:ext uri="{BB962C8B-B14F-4D97-AF65-F5344CB8AC3E}">
        <p14:creationId xmlns:p14="http://schemas.microsoft.com/office/powerpoint/2010/main" val="7146309"/>
      </p:ext>
    </p:extLst>
  </p:cSld>
  <p:clrMapOvr>
    <a:masterClrMapping/>
  </p:clrMapOvr>
  <p:transition spd="slow" advClick="0" advTm="17000">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980728"/>
            <a:ext cx="7488832" cy="4401205"/>
          </a:xfrm>
          <a:prstGeom prst="rect">
            <a:avLst/>
          </a:prstGeom>
        </p:spPr>
        <p:txBody>
          <a:bodyPr wrap="square">
            <a:spAutoFit/>
          </a:bodyPr>
          <a:lstStyle/>
          <a:p>
            <a:pPr algn="ctr"/>
            <a:r>
              <a:rPr lang="zh-CN" altLang="en-US" sz="4000" b="1" dirty="0" smtClean="0">
                <a:latin typeface="宋体" pitchFamily="2" charset="-122"/>
                <a:ea typeface="宋体" pitchFamily="2" charset="-122"/>
              </a:rPr>
              <a:t>机遇</a:t>
            </a:r>
            <a:r>
              <a:rPr lang="en-US" altLang="zh-CN" sz="4000" b="1" dirty="0" smtClean="0">
                <a:latin typeface="宋体" pitchFamily="2" charset="-122"/>
                <a:ea typeface="宋体" pitchFamily="2" charset="-122"/>
              </a:rPr>
              <a:t>4—</a:t>
            </a:r>
            <a:r>
              <a:rPr lang="zh-CN" altLang="en-US" sz="4000" b="1" dirty="0">
                <a:latin typeface="宋体" pitchFamily="2" charset="-122"/>
                <a:ea typeface="宋体" pitchFamily="2" charset="-122"/>
              </a:rPr>
              <a:t>文</a:t>
            </a:r>
            <a:r>
              <a:rPr lang="zh-CN" altLang="en-US" sz="4000" b="1" dirty="0" smtClean="0">
                <a:latin typeface="宋体" pitchFamily="2" charset="-122"/>
                <a:ea typeface="宋体" pitchFamily="2" charset="-122"/>
              </a:rPr>
              <a:t>创大项目落地北京</a:t>
            </a:r>
            <a:endParaRPr lang="en-US" altLang="zh-CN" sz="4000" b="1" dirty="0" smtClean="0">
              <a:latin typeface="宋体" pitchFamily="2" charset="-122"/>
              <a:ea typeface="宋体" pitchFamily="2" charset="-122"/>
            </a:endParaRPr>
          </a:p>
          <a:p>
            <a:endParaRPr lang="en-US" altLang="zh-CN" sz="3000" dirty="0" smtClean="0">
              <a:latin typeface="仿宋_GB2312" pitchFamily="49" charset="-122"/>
              <a:ea typeface="仿宋_GB2312" pitchFamily="49" charset="-122"/>
            </a:endParaRPr>
          </a:p>
          <a:p>
            <a:r>
              <a:rPr lang="zh-CN" altLang="zh-CN" sz="3000" dirty="0" smtClean="0">
                <a:latin typeface="仿宋_GB2312" pitchFamily="49" charset="-122"/>
                <a:ea typeface="仿宋_GB2312" pitchFamily="49" charset="-122"/>
              </a:rPr>
              <a:t>共有</a:t>
            </a:r>
            <a:r>
              <a:rPr lang="zh-CN" altLang="zh-CN" sz="3000" dirty="0">
                <a:latin typeface="仿宋_GB2312" pitchFamily="49" charset="-122"/>
                <a:ea typeface="仿宋_GB2312" pitchFamily="49" charset="-122"/>
              </a:rPr>
              <a:t>文物古迹</a:t>
            </a:r>
            <a:r>
              <a:rPr lang="en-US" altLang="zh-CN" sz="3000" b="1" dirty="0">
                <a:latin typeface="仿宋_GB2312" pitchFamily="49" charset="-122"/>
                <a:ea typeface="仿宋_GB2312" pitchFamily="49" charset="-122"/>
              </a:rPr>
              <a:t>7309</a:t>
            </a:r>
            <a:r>
              <a:rPr lang="zh-CN" altLang="zh-CN" sz="3000" dirty="0" smtClean="0">
                <a:latin typeface="仿宋_GB2312" pitchFamily="49" charset="-122"/>
                <a:ea typeface="仿宋_GB2312" pitchFamily="49" charset="-122"/>
              </a:rPr>
              <a:t>项</a:t>
            </a:r>
            <a:endParaRPr lang="en-US" altLang="zh-CN" sz="3000" dirty="0" smtClean="0">
              <a:latin typeface="仿宋_GB2312" pitchFamily="49" charset="-122"/>
              <a:ea typeface="仿宋_GB2312" pitchFamily="49" charset="-122"/>
            </a:endParaRPr>
          </a:p>
          <a:p>
            <a:r>
              <a:rPr lang="zh-CN" altLang="zh-CN" sz="3000" dirty="0" smtClean="0">
                <a:latin typeface="仿宋_GB2312" pitchFamily="49" charset="-122"/>
                <a:ea typeface="仿宋_GB2312" pitchFamily="49" charset="-122"/>
              </a:rPr>
              <a:t>世界</a:t>
            </a:r>
            <a:r>
              <a:rPr lang="zh-CN" altLang="zh-CN" sz="3000" dirty="0">
                <a:latin typeface="仿宋_GB2312" pitchFamily="49" charset="-122"/>
                <a:ea typeface="仿宋_GB2312" pitchFamily="49" charset="-122"/>
              </a:rPr>
              <a:t>文化遗产</a:t>
            </a:r>
            <a:r>
              <a:rPr lang="en-US" altLang="zh-CN" sz="3000" b="1" dirty="0">
                <a:latin typeface="仿宋_GB2312" pitchFamily="49" charset="-122"/>
                <a:ea typeface="仿宋_GB2312" pitchFamily="49" charset="-122"/>
              </a:rPr>
              <a:t>6</a:t>
            </a:r>
            <a:r>
              <a:rPr lang="zh-CN" altLang="zh-CN" sz="3000" dirty="0" smtClean="0">
                <a:latin typeface="仿宋_GB2312" pitchFamily="49" charset="-122"/>
                <a:ea typeface="仿宋_GB2312" pitchFamily="49" charset="-122"/>
              </a:rPr>
              <a:t>处</a:t>
            </a:r>
            <a:endParaRPr lang="en-US" altLang="zh-CN" sz="3000" dirty="0" smtClean="0">
              <a:latin typeface="仿宋_GB2312" pitchFamily="49" charset="-122"/>
              <a:ea typeface="仿宋_GB2312" pitchFamily="49" charset="-122"/>
            </a:endParaRPr>
          </a:p>
          <a:p>
            <a:r>
              <a:rPr lang="zh-CN" altLang="zh-CN" sz="3000" dirty="0" smtClean="0">
                <a:latin typeface="仿宋_GB2312" pitchFamily="49" charset="-122"/>
                <a:ea typeface="仿宋_GB2312" pitchFamily="49" charset="-122"/>
              </a:rPr>
              <a:t>全国</a:t>
            </a:r>
            <a:r>
              <a:rPr lang="zh-CN" altLang="zh-CN" sz="3000" dirty="0">
                <a:latin typeface="仿宋_GB2312" pitchFamily="49" charset="-122"/>
                <a:ea typeface="仿宋_GB2312" pitchFamily="49" charset="-122"/>
              </a:rPr>
              <a:t>重点文物保护单位</a:t>
            </a:r>
            <a:r>
              <a:rPr lang="en-US" altLang="zh-CN" sz="3000" b="1" dirty="0">
                <a:latin typeface="仿宋_GB2312" pitchFamily="49" charset="-122"/>
                <a:ea typeface="仿宋_GB2312" pitchFamily="49" charset="-122"/>
              </a:rPr>
              <a:t>98</a:t>
            </a:r>
            <a:r>
              <a:rPr lang="zh-CN" altLang="zh-CN" sz="3000" dirty="0" smtClean="0">
                <a:latin typeface="仿宋_GB2312" pitchFamily="49" charset="-122"/>
                <a:ea typeface="仿宋_GB2312" pitchFamily="49" charset="-122"/>
              </a:rPr>
              <a:t>处</a:t>
            </a:r>
            <a:endParaRPr lang="en-US" altLang="zh-CN" sz="3000" dirty="0" smtClean="0">
              <a:latin typeface="仿宋_GB2312" pitchFamily="49" charset="-122"/>
              <a:ea typeface="仿宋_GB2312" pitchFamily="49" charset="-122"/>
            </a:endParaRPr>
          </a:p>
          <a:p>
            <a:r>
              <a:rPr lang="zh-CN" altLang="zh-CN" sz="3000" dirty="0" smtClean="0">
                <a:latin typeface="仿宋_GB2312" pitchFamily="49" charset="-122"/>
                <a:ea typeface="仿宋_GB2312" pitchFamily="49" charset="-122"/>
              </a:rPr>
              <a:t>拥有</a:t>
            </a:r>
            <a:r>
              <a:rPr lang="zh-CN" altLang="zh-CN" sz="3000" dirty="0">
                <a:latin typeface="仿宋_GB2312" pitchFamily="49" charset="-122"/>
                <a:ea typeface="仿宋_GB2312" pitchFamily="49" charset="-122"/>
              </a:rPr>
              <a:t>博物馆</a:t>
            </a:r>
            <a:r>
              <a:rPr lang="en-US" altLang="zh-CN" sz="3000" b="1" dirty="0">
                <a:latin typeface="仿宋_GB2312" pitchFamily="49" charset="-122"/>
                <a:ea typeface="仿宋_GB2312" pitchFamily="49" charset="-122"/>
              </a:rPr>
              <a:t>165</a:t>
            </a:r>
            <a:r>
              <a:rPr lang="zh-CN" altLang="zh-CN" sz="3000" dirty="0" smtClean="0">
                <a:latin typeface="仿宋_GB2312" pitchFamily="49" charset="-122"/>
                <a:ea typeface="仿宋_GB2312" pitchFamily="49" charset="-122"/>
              </a:rPr>
              <a:t>座</a:t>
            </a:r>
            <a:endParaRPr lang="en-US" altLang="zh-CN" sz="3000" dirty="0" smtClean="0">
              <a:latin typeface="仿宋_GB2312" pitchFamily="49" charset="-122"/>
              <a:ea typeface="仿宋_GB2312" pitchFamily="49" charset="-122"/>
            </a:endParaRPr>
          </a:p>
          <a:p>
            <a:r>
              <a:rPr lang="zh-CN" altLang="zh-CN" sz="3000" dirty="0" smtClean="0">
                <a:latin typeface="仿宋_GB2312" pitchFamily="49" charset="-122"/>
                <a:ea typeface="仿宋_GB2312" pitchFamily="49" charset="-122"/>
              </a:rPr>
              <a:t>专业</a:t>
            </a:r>
            <a:r>
              <a:rPr lang="zh-CN" altLang="zh-CN" sz="3000" dirty="0">
                <a:latin typeface="仿宋_GB2312" pitchFamily="49" charset="-122"/>
                <a:ea typeface="仿宋_GB2312" pitchFamily="49" charset="-122"/>
              </a:rPr>
              <a:t>艺术院团</a:t>
            </a:r>
            <a:r>
              <a:rPr lang="en-US" altLang="zh-CN" sz="3000" b="1" dirty="0">
                <a:latin typeface="仿宋_GB2312" pitchFamily="49" charset="-122"/>
                <a:ea typeface="仿宋_GB2312" pitchFamily="49" charset="-122"/>
              </a:rPr>
              <a:t>35</a:t>
            </a:r>
            <a:r>
              <a:rPr lang="zh-CN" altLang="zh-CN" sz="3000" dirty="0" smtClean="0">
                <a:latin typeface="仿宋_GB2312" pitchFamily="49" charset="-122"/>
                <a:ea typeface="仿宋_GB2312" pitchFamily="49" charset="-122"/>
              </a:rPr>
              <a:t>家</a:t>
            </a:r>
            <a:endParaRPr lang="en-US" altLang="zh-CN" sz="3000" dirty="0" smtClean="0">
              <a:latin typeface="仿宋_GB2312" pitchFamily="49" charset="-122"/>
              <a:ea typeface="仿宋_GB2312" pitchFamily="49" charset="-122"/>
            </a:endParaRPr>
          </a:p>
          <a:p>
            <a:r>
              <a:rPr lang="zh-CN" altLang="zh-CN" sz="3000" dirty="0" smtClean="0">
                <a:latin typeface="仿宋_GB2312" pitchFamily="49" charset="-122"/>
                <a:ea typeface="仿宋_GB2312" pitchFamily="49" charset="-122"/>
              </a:rPr>
              <a:t>艺术</a:t>
            </a:r>
            <a:r>
              <a:rPr lang="zh-CN" altLang="zh-CN" sz="3000" dirty="0">
                <a:latin typeface="仿宋_GB2312" pitchFamily="49" charset="-122"/>
                <a:ea typeface="仿宋_GB2312" pitchFamily="49" charset="-122"/>
              </a:rPr>
              <a:t>表演场所</a:t>
            </a:r>
            <a:r>
              <a:rPr lang="en-US" altLang="zh-CN" sz="3000" b="1" dirty="0">
                <a:latin typeface="仿宋_GB2312" pitchFamily="49" charset="-122"/>
                <a:ea typeface="仿宋_GB2312" pitchFamily="49" charset="-122"/>
              </a:rPr>
              <a:t>68</a:t>
            </a:r>
            <a:r>
              <a:rPr lang="zh-CN" altLang="zh-CN" sz="3000" dirty="0" smtClean="0">
                <a:latin typeface="仿宋_GB2312" pitchFamily="49" charset="-122"/>
                <a:ea typeface="仿宋_GB2312" pitchFamily="49" charset="-122"/>
              </a:rPr>
              <a:t>个</a:t>
            </a:r>
            <a:endParaRPr lang="en-US" altLang="zh-CN" sz="3000" dirty="0" smtClean="0">
              <a:latin typeface="仿宋_GB2312" pitchFamily="49" charset="-122"/>
              <a:ea typeface="仿宋_GB2312" pitchFamily="49" charset="-122"/>
            </a:endParaRPr>
          </a:p>
          <a:p>
            <a:r>
              <a:rPr lang="zh-CN" altLang="zh-CN" sz="3000" dirty="0" smtClean="0">
                <a:latin typeface="仿宋_GB2312" pitchFamily="49" charset="-122"/>
                <a:ea typeface="仿宋_GB2312" pitchFamily="49" charset="-122"/>
              </a:rPr>
              <a:t>体育场</a:t>
            </a:r>
            <a:r>
              <a:rPr lang="zh-CN" altLang="zh-CN" sz="3000" dirty="0">
                <a:latin typeface="仿宋_GB2312" pitchFamily="49" charset="-122"/>
                <a:ea typeface="仿宋_GB2312" pitchFamily="49" charset="-122"/>
              </a:rPr>
              <a:t>地</a:t>
            </a:r>
            <a:r>
              <a:rPr lang="en-US" altLang="zh-CN" sz="3000" b="1" dirty="0">
                <a:latin typeface="仿宋_GB2312" pitchFamily="49" charset="-122"/>
                <a:ea typeface="仿宋_GB2312" pitchFamily="49" charset="-122"/>
              </a:rPr>
              <a:t>6163</a:t>
            </a:r>
            <a:r>
              <a:rPr lang="zh-CN" altLang="zh-CN" sz="3000" dirty="0" smtClean="0">
                <a:latin typeface="仿宋_GB2312" pitchFamily="49" charset="-122"/>
                <a:ea typeface="仿宋_GB2312" pitchFamily="49" charset="-122"/>
              </a:rPr>
              <a:t>个</a:t>
            </a:r>
            <a:endParaRPr lang="en-US" altLang="zh-CN" sz="3000" dirty="0" smtClean="0">
              <a:latin typeface="仿宋_GB2312" pitchFamily="49" charset="-122"/>
              <a:ea typeface="仿宋_GB2312" pitchFamily="49" charset="-122"/>
            </a:endParaRPr>
          </a:p>
        </p:txBody>
      </p:sp>
    </p:spTree>
    <p:extLst>
      <p:ext uri="{BB962C8B-B14F-4D97-AF65-F5344CB8AC3E}">
        <p14:creationId xmlns:p14="http://schemas.microsoft.com/office/powerpoint/2010/main" val="4148570413"/>
      </p:ext>
    </p:extLst>
  </p:cSld>
  <p:clrMapOvr>
    <a:masterClrMapping/>
  </p:clrMapOvr>
  <mc:AlternateContent xmlns:mc="http://schemas.openxmlformats.org/markup-compatibility/2006" xmlns:p14="http://schemas.microsoft.com/office/powerpoint/2010/main">
    <mc:Choice Requires="p14">
      <p:transition spd="slow" p14:dur="1750" advClick="0" advTm="17000">
        <p:wipe/>
      </p:transition>
    </mc:Choice>
    <mc:Fallback xmlns="">
      <p:transition spd="slow" advClick="0" advTm="17000">
        <p:wip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4523" y="1340768"/>
            <a:ext cx="7920880" cy="3016210"/>
          </a:xfrm>
          <a:prstGeom prst="rect">
            <a:avLst/>
          </a:prstGeom>
        </p:spPr>
        <p:txBody>
          <a:bodyPr wrap="square">
            <a:spAutoFit/>
          </a:bodyPr>
          <a:lstStyle/>
          <a:p>
            <a:r>
              <a:rPr lang="zh-CN" altLang="en-US" sz="3000" b="1" dirty="0" smtClean="0">
                <a:latin typeface="仿宋_GB2312" pitchFamily="49" charset="-122"/>
                <a:ea typeface="仿宋_GB2312" pitchFamily="49" charset="-122"/>
              </a:rPr>
              <a:t>努力开发</a:t>
            </a:r>
            <a:r>
              <a:rPr lang="zh-CN" altLang="zh-CN" sz="3000" b="1" dirty="0" smtClean="0">
                <a:latin typeface="仿宋_GB2312" pitchFamily="49" charset="-122"/>
                <a:ea typeface="仿宋_GB2312" pitchFamily="49" charset="-122"/>
              </a:rPr>
              <a:t>工业</a:t>
            </a:r>
            <a:r>
              <a:rPr lang="zh-CN" altLang="en-US" sz="3000" b="1" dirty="0" smtClean="0">
                <a:latin typeface="仿宋_GB2312" pitchFamily="49" charset="-122"/>
                <a:ea typeface="仿宋_GB2312" pitchFamily="49" charset="-122"/>
              </a:rPr>
              <a:t>遗存：</a:t>
            </a:r>
            <a:r>
              <a:rPr lang="zh-CN" altLang="zh-CN" sz="3000" dirty="0" smtClean="0">
                <a:latin typeface="仿宋_GB2312" pitchFamily="49" charset="-122"/>
                <a:ea typeface="仿宋_GB2312" pitchFamily="49" charset="-122"/>
              </a:rPr>
              <a:t>首钢</a:t>
            </a:r>
            <a:r>
              <a:rPr lang="zh-CN" altLang="zh-CN" sz="3000" dirty="0">
                <a:latin typeface="仿宋_GB2312" pitchFamily="49" charset="-122"/>
                <a:ea typeface="仿宋_GB2312" pitchFamily="49" charset="-122"/>
              </a:rPr>
              <a:t>老厂区、第二热电厂、懋隆文化产业创意</a:t>
            </a:r>
            <a:r>
              <a:rPr lang="zh-CN" altLang="zh-CN" sz="3000" dirty="0" smtClean="0">
                <a:latin typeface="仿宋_GB2312" pitchFamily="49" charset="-122"/>
                <a:ea typeface="仿宋_GB2312" pitchFamily="49" charset="-122"/>
              </a:rPr>
              <a:t>园</a:t>
            </a:r>
            <a:r>
              <a:rPr lang="en-US" altLang="zh-CN" sz="3000" dirty="0" smtClean="0">
                <a:latin typeface="仿宋_GB2312" pitchFamily="49" charset="-122"/>
                <a:ea typeface="仿宋_GB2312" pitchFamily="49" charset="-122"/>
              </a:rPr>
              <a:t>……</a:t>
            </a:r>
          </a:p>
          <a:p>
            <a:endParaRPr lang="en-US" altLang="zh-CN" sz="4000" dirty="0" smtClean="0">
              <a:latin typeface="仿宋_GB2312" pitchFamily="49" charset="-122"/>
              <a:ea typeface="仿宋_GB2312" pitchFamily="49" charset="-122"/>
            </a:endParaRPr>
          </a:p>
          <a:p>
            <a:r>
              <a:rPr lang="zh-CN" altLang="en-US" sz="3000" b="1" dirty="0" smtClean="0">
                <a:latin typeface="仿宋_GB2312" pitchFamily="49" charset="-122"/>
                <a:ea typeface="仿宋_GB2312" pitchFamily="49" charset="-122"/>
              </a:rPr>
              <a:t>建设文创</a:t>
            </a:r>
            <a:r>
              <a:rPr lang="zh-CN" altLang="zh-CN" sz="3000" b="1" dirty="0" smtClean="0">
                <a:latin typeface="仿宋_GB2312" pitchFamily="49" charset="-122"/>
                <a:ea typeface="仿宋_GB2312" pitchFamily="49" charset="-122"/>
              </a:rPr>
              <a:t>大项目</a:t>
            </a:r>
            <a:r>
              <a:rPr lang="zh-CN" altLang="en-US" sz="3000" b="1" dirty="0" smtClean="0">
                <a:latin typeface="仿宋_GB2312" pitchFamily="49" charset="-122"/>
                <a:ea typeface="仿宋_GB2312" pitchFamily="49" charset="-122"/>
              </a:rPr>
              <a:t>：</a:t>
            </a:r>
            <a:r>
              <a:rPr lang="zh-CN" altLang="en-US" sz="3000" dirty="0" smtClean="0">
                <a:latin typeface="仿宋_GB2312" pitchFamily="49" charset="-122"/>
                <a:ea typeface="仿宋_GB2312" pitchFamily="49" charset="-122"/>
              </a:rPr>
              <a:t>万达文化城、</a:t>
            </a:r>
            <a:r>
              <a:rPr lang="zh-CN" altLang="zh-CN" sz="3000" dirty="0" smtClean="0">
                <a:latin typeface="仿宋_GB2312" pitchFamily="49" charset="-122"/>
                <a:ea typeface="仿宋_GB2312" pitchFamily="49" charset="-122"/>
              </a:rPr>
              <a:t>新</a:t>
            </a:r>
            <a:r>
              <a:rPr lang="zh-CN" altLang="zh-CN" sz="3000" dirty="0">
                <a:latin typeface="仿宋_GB2312" pitchFamily="49" charset="-122"/>
                <a:ea typeface="仿宋_GB2312" pitchFamily="49" charset="-122"/>
              </a:rPr>
              <a:t>濠国际文化艺术中心、国家时尚创意中心</a:t>
            </a:r>
            <a:r>
              <a:rPr lang="zh-CN" altLang="zh-CN" sz="3000" dirty="0" smtClean="0">
                <a:latin typeface="仿宋_GB2312" pitchFamily="49" charset="-122"/>
                <a:ea typeface="仿宋_GB2312" pitchFamily="49" charset="-122"/>
              </a:rPr>
              <a:t>、</a:t>
            </a:r>
            <a:r>
              <a:rPr lang="zh-CN" altLang="en-US" sz="3000" dirty="0" smtClean="0">
                <a:latin typeface="仿宋_GB2312" pitchFamily="49" charset="-122"/>
                <a:ea typeface="仿宋_GB2312" pitchFamily="49" charset="-122"/>
              </a:rPr>
              <a:t>文化硅谷、</a:t>
            </a:r>
            <a:r>
              <a:rPr lang="zh-CN" altLang="zh-CN" sz="3000" dirty="0" smtClean="0">
                <a:latin typeface="仿宋_GB2312" pitchFamily="49" charset="-122"/>
                <a:ea typeface="仿宋_GB2312" pitchFamily="49" charset="-122"/>
              </a:rPr>
              <a:t>未来</a:t>
            </a:r>
            <a:r>
              <a:rPr lang="zh-CN" altLang="zh-CN" sz="3000" dirty="0">
                <a:latin typeface="仿宋_GB2312" pitchFamily="49" charset="-122"/>
                <a:ea typeface="仿宋_GB2312" pitchFamily="49" charset="-122"/>
              </a:rPr>
              <a:t>文化</a:t>
            </a:r>
            <a:r>
              <a:rPr lang="zh-CN" altLang="zh-CN" sz="3000" dirty="0" smtClean="0">
                <a:latin typeface="仿宋_GB2312" pitchFamily="49" charset="-122"/>
                <a:ea typeface="仿宋_GB2312" pitchFamily="49" charset="-122"/>
              </a:rPr>
              <a:t>城</a:t>
            </a:r>
            <a:r>
              <a:rPr lang="en-US" altLang="zh-CN" sz="3000" dirty="0" smtClean="0">
                <a:latin typeface="仿宋_GB2312" pitchFamily="49" charset="-122"/>
                <a:ea typeface="仿宋_GB2312" pitchFamily="49" charset="-122"/>
              </a:rPr>
              <a:t>……</a:t>
            </a:r>
            <a:endParaRPr lang="zh-CN" altLang="zh-CN" sz="3000" dirty="0">
              <a:latin typeface="仿宋_GB2312" pitchFamily="49" charset="-122"/>
              <a:ea typeface="仿宋_GB2312" pitchFamily="49" charset="-122"/>
            </a:endParaRPr>
          </a:p>
        </p:txBody>
      </p:sp>
    </p:spTree>
    <p:extLst>
      <p:ext uri="{BB962C8B-B14F-4D97-AF65-F5344CB8AC3E}">
        <p14:creationId xmlns:p14="http://schemas.microsoft.com/office/powerpoint/2010/main" val="2179964598"/>
      </p:ext>
    </p:extLst>
  </p:cSld>
  <p:clrMapOvr>
    <a:masterClrMapping/>
  </p:clrMapOvr>
  <mc:AlternateContent xmlns:mc="http://schemas.openxmlformats.org/markup-compatibility/2006" xmlns:p14="http://schemas.microsoft.com/office/powerpoint/2010/main">
    <mc:Choice Requires="p14">
      <p:transition spd="slow" p14:dur="2250" advClick="0" advTm="19000">
        <p:wipe/>
      </p:transition>
    </mc:Choice>
    <mc:Fallback xmlns="">
      <p:transition spd="slow" advClick="0" advTm="19000">
        <p:wip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83766" y="764704"/>
            <a:ext cx="7128792" cy="4247317"/>
          </a:xfrm>
          <a:prstGeom prst="rect">
            <a:avLst/>
          </a:prstGeom>
        </p:spPr>
        <p:txBody>
          <a:bodyPr wrap="square">
            <a:spAutoFit/>
          </a:bodyPr>
          <a:lstStyle/>
          <a:p>
            <a:r>
              <a:rPr lang="zh-CN" altLang="zh-CN" sz="3000" dirty="0">
                <a:latin typeface="仿宋_GB2312" pitchFamily="49" charset="-122"/>
                <a:ea typeface="仿宋_GB2312" pitchFamily="49" charset="-122"/>
              </a:rPr>
              <a:t>女士们、先生们、朋友们！</a:t>
            </a:r>
          </a:p>
          <a:p>
            <a:endParaRPr lang="en-US" altLang="zh-CN" sz="3000" dirty="0" smtClean="0">
              <a:latin typeface="仿宋_GB2312" pitchFamily="49" charset="-122"/>
              <a:ea typeface="仿宋_GB2312" pitchFamily="49" charset="-122"/>
            </a:endParaRPr>
          </a:p>
          <a:p>
            <a:pPr indent="792000" algn="just"/>
            <a:r>
              <a:rPr lang="zh-CN" altLang="zh-CN" sz="3000" dirty="0" smtClean="0">
                <a:latin typeface="仿宋_GB2312" pitchFamily="49" charset="-122"/>
                <a:ea typeface="仿宋_GB2312" pitchFamily="49" charset="-122"/>
              </a:rPr>
              <a:t>文化</a:t>
            </a:r>
            <a:r>
              <a:rPr lang="zh-CN" altLang="zh-CN" sz="3000" dirty="0">
                <a:latin typeface="仿宋_GB2312" pitchFamily="49" charset="-122"/>
                <a:ea typeface="仿宋_GB2312" pitchFamily="49" charset="-122"/>
              </a:rPr>
              <a:t>是人类共同的财富。在经济全球化的今天，</a:t>
            </a:r>
            <a:r>
              <a:rPr lang="zh-CN" altLang="zh-CN" sz="3000" b="1" dirty="0">
                <a:latin typeface="仿宋_GB2312" pitchFamily="49" charset="-122"/>
                <a:ea typeface="仿宋_GB2312" pitchFamily="49" charset="-122"/>
              </a:rPr>
              <a:t>加强国际合作是推动文化创意产业发展的现实道路。</a:t>
            </a:r>
            <a:r>
              <a:rPr lang="zh-CN" altLang="zh-CN" sz="3000" dirty="0">
                <a:latin typeface="仿宋_GB2312" pitchFamily="49" charset="-122"/>
                <a:ea typeface="仿宋_GB2312" pitchFamily="49" charset="-122"/>
              </a:rPr>
              <a:t>北京是中国的文化中心、国际交往中心、我们真切地希望与包括法国在内的各国朋友一起，加强交流合作，实现互利共赢！</a:t>
            </a:r>
          </a:p>
          <a:p>
            <a:pPr indent="792000" algn="just"/>
            <a:r>
              <a:rPr lang="zh-CN" altLang="zh-CN" sz="3000" dirty="0">
                <a:latin typeface="仿宋_GB2312" pitchFamily="49" charset="-122"/>
                <a:ea typeface="仿宋_GB2312" pitchFamily="49" charset="-122"/>
              </a:rPr>
              <a:t>谢谢！</a:t>
            </a:r>
          </a:p>
        </p:txBody>
      </p:sp>
    </p:spTree>
    <p:extLst>
      <p:ext uri="{BB962C8B-B14F-4D97-AF65-F5344CB8AC3E}">
        <p14:creationId xmlns:p14="http://schemas.microsoft.com/office/powerpoint/2010/main" val="1354921142"/>
      </p:ext>
    </p:extLst>
  </p:cSld>
  <p:clrMapOvr>
    <a:masterClrMapping/>
  </p:clrMapOvr>
  <mc:AlternateContent xmlns:mc="http://schemas.openxmlformats.org/markup-compatibility/2006" xmlns:p14="http://schemas.microsoft.com/office/powerpoint/2010/main">
    <mc:Choice Requires="p14">
      <p:transition spd="slow" p14:dur="1750" advClick="0" advTm="15000">
        <p:randomBar dir="vert"/>
      </p:transition>
    </mc:Choice>
    <mc:Fallback xmlns="">
      <p:transition spd="slow" advClick="0" advTm="15000">
        <p:randomBar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836712"/>
            <a:ext cx="7560840" cy="4247317"/>
          </a:xfrm>
          <a:prstGeom prst="rect">
            <a:avLst/>
          </a:prstGeom>
        </p:spPr>
        <p:txBody>
          <a:bodyPr wrap="square">
            <a:spAutoFit/>
          </a:bodyPr>
          <a:lstStyle/>
          <a:p>
            <a:pPr algn="just"/>
            <a:r>
              <a:rPr lang="zh-CN" altLang="zh-CN" sz="3000" dirty="0">
                <a:latin typeface="仿宋_GB2312" pitchFamily="49" charset="-122"/>
                <a:ea typeface="仿宋_GB2312" pitchFamily="49" charset="-122"/>
              </a:rPr>
              <a:t>各位领导、各位来宾，女士们、先生们</a:t>
            </a:r>
            <a:r>
              <a:rPr lang="zh-CN" altLang="zh-CN" sz="3000" dirty="0" smtClean="0">
                <a:latin typeface="仿宋_GB2312" pitchFamily="49" charset="-122"/>
                <a:ea typeface="仿宋_GB2312" pitchFamily="49" charset="-122"/>
              </a:rPr>
              <a:t>：</a:t>
            </a:r>
            <a:endParaRPr lang="en-US" altLang="zh-CN" sz="3000" dirty="0" smtClean="0">
              <a:latin typeface="仿宋_GB2312" pitchFamily="49" charset="-122"/>
              <a:ea typeface="仿宋_GB2312" pitchFamily="49" charset="-122"/>
            </a:endParaRPr>
          </a:p>
          <a:p>
            <a:pPr indent="792000" algn="just"/>
            <a:endParaRPr lang="en-US" altLang="zh-CN" sz="3000" dirty="0" smtClean="0">
              <a:latin typeface="仿宋_GB2312" pitchFamily="49" charset="-122"/>
              <a:ea typeface="仿宋_GB2312" pitchFamily="49" charset="-122"/>
            </a:endParaRPr>
          </a:p>
          <a:p>
            <a:pPr indent="792000" algn="just"/>
            <a:r>
              <a:rPr lang="zh-CN" altLang="zh-CN" sz="3000" dirty="0" smtClean="0">
                <a:latin typeface="仿宋_GB2312" pitchFamily="49" charset="-122"/>
                <a:ea typeface="仿宋_GB2312" pitchFamily="49" charset="-122"/>
              </a:rPr>
              <a:t>很</a:t>
            </a:r>
            <a:r>
              <a:rPr lang="zh-CN" altLang="zh-CN" sz="3000" dirty="0">
                <a:latin typeface="仿宋_GB2312" pitchFamily="49" charset="-122"/>
                <a:ea typeface="仿宋_GB2312" pitchFamily="49" charset="-122"/>
              </a:rPr>
              <a:t>高兴参加今天的活动。中法两国加强文化创意产业领域的交流与合作，是一项互利双赢的好事。我谨代表北京市国有文化资产监督管理办公室向远道而来的法国贵宾表示热烈的欢迎</a:t>
            </a:r>
            <a:r>
              <a:rPr lang="zh-CN" altLang="zh-CN" sz="3000" dirty="0" smtClean="0">
                <a:latin typeface="仿宋_GB2312" pitchFamily="49" charset="-122"/>
                <a:ea typeface="仿宋_GB2312" pitchFamily="49" charset="-122"/>
              </a:rPr>
              <a:t>！</a:t>
            </a:r>
            <a:endParaRPr lang="en-US" altLang="zh-CN" sz="3000" dirty="0" smtClean="0">
              <a:latin typeface="仿宋_GB2312" pitchFamily="49" charset="-122"/>
              <a:ea typeface="仿宋_GB2312" pitchFamily="49" charset="-122"/>
            </a:endParaRPr>
          </a:p>
          <a:p>
            <a:pPr indent="792000" algn="just"/>
            <a:r>
              <a:rPr lang="zh-CN" altLang="zh-CN" sz="3000" dirty="0">
                <a:latin typeface="仿宋_GB2312" pitchFamily="49" charset="-122"/>
                <a:ea typeface="仿宋_GB2312" pitchFamily="49" charset="-122"/>
              </a:rPr>
              <a:t>北京是历史文化名城。</a:t>
            </a:r>
            <a:r>
              <a:rPr lang="zh-CN" altLang="zh-CN" sz="3000" b="1" dirty="0">
                <a:latin typeface="仿宋_GB2312" pitchFamily="49" charset="-122"/>
                <a:ea typeface="仿宋_GB2312" pitchFamily="49" charset="-122"/>
              </a:rPr>
              <a:t>文化创意产业是首都经济的支柱产业。</a:t>
            </a:r>
          </a:p>
        </p:txBody>
      </p:sp>
    </p:spTree>
    <p:extLst>
      <p:ext uri="{BB962C8B-B14F-4D97-AF65-F5344CB8AC3E}">
        <p14:creationId xmlns:p14="http://schemas.microsoft.com/office/powerpoint/2010/main" val="532753652"/>
      </p:ext>
    </p:extLst>
  </p:cSld>
  <p:clrMapOvr>
    <a:masterClrMapping/>
  </p:clrMapOvr>
  <mc:AlternateContent xmlns:mc="http://schemas.openxmlformats.org/markup-compatibility/2006" xmlns:p14="http://schemas.microsoft.com/office/powerpoint/2010/main">
    <mc:Choice Requires="p14">
      <p:transition spd="slow" p14:dur="2250" advClick="0" advTm="10000">
        <p:pull/>
      </p:transition>
    </mc:Choice>
    <mc:Fallback xmlns="">
      <p:transition spd="slow" advClick="0" advTm="10000">
        <p:pull/>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6267" y="332656"/>
            <a:ext cx="7848872" cy="5863144"/>
          </a:xfrm>
          <a:prstGeom prst="rect">
            <a:avLst/>
          </a:prstGeom>
          <a:noFill/>
        </p:spPr>
        <p:txBody>
          <a:bodyPr wrap="square" rtlCol="0">
            <a:spAutoFit/>
          </a:bodyPr>
          <a:lstStyle/>
          <a:p>
            <a:pPr indent="792000" algn="just">
              <a:lnSpc>
                <a:spcPct val="150000"/>
              </a:lnSpc>
            </a:pPr>
            <a:r>
              <a:rPr lang="en-US" altLang="zh-CN" sz="4000" dirty="0" smtClean="0">
                <a:latin typeface="仿宋_GB2312" pitchFamily="49" charset="-122"/>
                <a:ea typeface="仿宋_GB2312" pitchFamily="49" charset="-122"/>
              </a:rPr>
              <a:t>2012</a:t>
            </a:r>
            <a:r>
              <a:rPr lang="zh-CN" altLang="zh-CN" sz="4000" dirty="0">
                <a:latin typeface="仿宋_GB2312" pitchFamily="49" charset="-122"/>
                <a:ea typeface="仿宋_GB2312" pitchFamily="49" charset="-122"/>
              </a:rPr>
              <a:t>年</a:t>
            </a:r>
            <a:r>
              <a:rPr lang="zh-CN" altLang="zh-CN" sz="4000" dirty="0" smtClean="0">
                <a:latin typeface="仿宋_GB2312" pitchFamily="49" charset="-122"/>
                <a:ea typeface="仿宋_GB2312" pitchFamily="49" charset="-122"/>
              </a:rPr>
              <a:t>，</a:t>
            </a:r>
            <a:endParaRPr lang="en-US" altLang="zh-CN" sz="4000" dirty="0" smtClean="0">
              <a:latin typeface="仿宋_GB2312" pitchFamily="49" charset="-122"/>
              <a:ea typeface="仿宋_GB2312" pitchFamily="49" charset="-122"/>
            </a:endParaRPr>
          </a:p>
          <a:p>
            <a:pPr indent="792000" algn="just">
              <a:lnSpc>
                <a:spcPct val="150000"/>
              </a:lnSpc>
            </a:pPr>
            <a:r>
              <a:rPr lang="zh-CN" altLang="zh-CN" sz="3000" dirty="0" smtClean="0">
                <a:latin typeface="仿宋_GB2312" pitchFamily="49" charset="-122"/>
                <a:ea typeface="仿宋_GB2312" pitchFamily="49" charset="-122"/>
              </a:rPr>
              <a:t>全市</a:t>
            </a:r>
            <a:r>
              <a:rPr lang="zh-CN" altLang="zh-CN" sz="3000" dirty="0">
                <a:latin typeface="仿宋_GB2312" pitchFamily="49" charset="-122"/>
                <a:ea typeface="仿宋_GB2312" pitchFamily="49" charset="-122"/>
              </a:rPr>
              <a:t>文化创意产业总收入突破万亿</a:t>
            </a:r>
            <a:r>
              <a:rPr lang="zh-CN" altLang="zh-CN" sz="3000" dirty="0" smtClean="0">
                <a:latin typeface="仿宋_GB2312" pitchFamily="49" charset="-122"/>
                <a:ea typeface="仿宋_GB2312" pitchFamily="49" charset="-122"/>
              </a:rPr>
              <a:t>元</a:t>
            </a:r>
            <a:endParaRPr lang="en-US" altLang="zh-CN" sz="3000" dirty="0" smtClean="0">
              <a:latin typeface="仿宋_GB2312" pitchFamily="49" charset="-122"/>
              <a:ea typeface="仿宋_GB2312" pitchFamily="49" charset="-122"/>
            </a:endParaRPr>
          </a:p>
          <a:p>
            <a:pPr indent="792000" algn="just">
              <a:lnSpc>
                <a:spcPct val="150000"/>
              </a:lnSpc>
            </a:pPr>
            <a:r>
              <a:rPr lang="zh-CN" altLang="zh-CN" sz="3000" dirty="0" smtClean="0">
                <a:latin typeface="仿宋_GB2312" pitchFamily="49" charset="-122"/>
                <a:ea typeface="仿宋_GB2312" pitchFamily="49" charset="-122"/>
              </a:rPr>
              <a:t>实现</a:t>
            </a:r>
            <a:r>
              <a:rPr lang="zh-CN" altLang="zh-CN" sz="3000" dirty="0">
                <a:latin typeface="仿宋_GB2312" pitchFamily="49" charset="-122"/>
                <a:ea typeface="仿宋_GB2312" pitchFamily="49" charset="-122"/>
              </a:rPr>
              <a:t>增加值</a:t>
            </a:r>
            <a:r>
              <a:rPr lang="en-US" altLang="zh-CN" sz="3000" b="1" dirty="0">
                <a:latin typeface="仿宋_GB2312" pitchFamily="49" charset="-122"/>
                <a:ea typeface="仿宋_GB2312" pitchFamily="49" charset="-122"/>
              </a:rPr>
              <a:t>2189.2</a:t>
            </a:r>
            <a:r>
              <a:rPr lang="zh-CN" altLang="zh-CN" sz="3000" dirty="0">
                <a:latin typeface="仿宋_GB2312" pitchFamily="49" charset="-122"/>
                <a:ea typeface="仿宋_GB2312" pitchFamily="49" charset="-122"/>
              </a:rPr>
              <a:t>亿</a:t>
            </a:r>
            <a:r>
              <a:rPr lang="zh-CN" altLang="zh-CN" sz="3000" dirty="0" smtClean="0">
                <a:latin typeface="仿宋_GB2312" pitchFamily="49" charset="-122"/>
                <a:ea typeface="仿宋_GB2312" pitchFamily="49" charset="-122"/>
              </a:rPr>
              <a:t>元</a:t>
            </a:r>
            <a:endParaRPr lang="en-US" altLang="zh-CN" sz="3000" dirty="0" smtClean="0">
              <a:latin typeface="仿宋_GB2312" pitchFamily="49" charset="-122"/>
              <a:ea typeface="仿宋_GB2312" pitchFamily="49" charset="-122"/>
            </a:endParaRPr>
          </a:p>
          <a:p>
            <a:pPr indent="792000" algn="just">
              <a:lnSpc>
                <a:spcPct val="150000"/>
              </a:lnSpc>
            </a:pPr>
            <a:r>
              <a:rPr lang="zh-CN" altLang="zh-CN" sz="3000" dirty="0" smtClean="0">
                <a:latin typeface="仿宋_GB2312" pitchFamily="49" charset="-122"/>
                <a:ea typeface="仿宋_GB2312" pitchFamily="49" charset="-122"/>
              </a:rPr>
              <a:t>同比</a:t>
            </a:r>
            <a:r>
              <a:rPr lang="zh-CN" altLang="zh-CN" sz="3000" dirty="0">
                <a:latin typeface="仿宋_GB2312" pitchFamily="49" charset="-122"/>
                <a:ea typeface="仿宋_GB2312" pitchFamily="49" charset="-122"/>
              </a:rPr>
              <a:t>增长</a:t>
            </a:r>
            <a:r>
              <a:rPr lang="en-US" altLang="zh-CN" sz="3000" b="1" dirty="0">
                <a:latin typeface="仿宋_GB2312" pitchFamily="49" charset="-122"/>
                <a:ea typeface="仿宋_GB2312" pitchFamily="49" charset="-122"/>
              </a:rPr>
              <a:t>10</a:t>
            </a:r>
            <a:r>
              <a:rPr lang="en-US" altLang="zh-CN" sz="3000" b="1" dirty="0" smtClean="0">
                <a:latin typeface="仿宋_GB2312" pitchFamily="49" charset="-122"/>
                <a:ea typeface="仿宋_GB2312" pitchFamily="49" charset="-122"/>
              </a:rPr>
              <a:t>%</a:t>
            </a:r>
            <a:endParaRPr lang="en-US" altLang="zh-CN" sz="3000" dirty="0" smtClean="0">
              <a:latin typeface="仿宋_GB2312" pitchFamily="49" charset="-122"/>
              <a:ea typeface="仿宋_GB2312" pitchFamily="49" charset="-122"/>
            </a:endParaRPr>
          </a:p>
          <a:p>
            <a:pPr indent="792000" algn="just">
              <a:lnSpc>
                <a:spcPct val="150000"/>
              </a:lnSpc>
            </a:pPr>
            <a:r>
              <a:rPr lang="zh-CN" altLang="zh-CN" sz="3000" dirty="0" smtClean="0">
                <a:latin typeface="仿宋_GB2312" pitchFamily="49" charset="-122"/>
                <a:ea typeface="仿宋_GB2312" pitchFamily="49" charset="-122"/>
              </a:rPr>
              <a:t>占</a:t>
            </a:r>
            <a:r>
              <a:rPr lang="zh-CN" altLang="zh-CN" sz="3000" dirty="0">
                <a:latin typeface="仿宋_GB2312" pitchFamily="49" charset="-122"/>
                <a:ea typeface="仿宋_GB2312" pitchFamily="49" charset="-122"/>
              </a:rPr>
              <a:t>地区生产总值</a:t>
            </a:r>
            <a:r>
              <a:rPr lang="zh-CN" altLang="zh-CN" sz="3000" dirty="0" smtClean="0">
                <a:latin typeface="仿宋_GB2312" pitchFamily="49" charset="-122"/>
                <a:ea typeface="仿宋_GB2312" pitchFamily="49" charset="-122"/>
              </a:rPr>
              <a:t>比重</a:t>
            </a:r>
            <a:r>
              <a:rPr lang="en-US" altLang="zh-CN" sz="3000" b="1" dirty="0" smtClean="0">
                <a:latin typeface="仿宋_GB2312" pitchFamily="49" charset="-122"/>
                <a:ea typeface="仿宋_GB2312" pitchFamily="49" charset="-122"/>
              </a:rPr>
              <a:t>12.3%</a:t>
            </a:r>
            <a:endParaRPr lang="en-US" altLang="zh-CN" sz="3000" dirty="0" smtClean="0">
              <a:latin typeface="仿宋_GB2312" pitchFamily="49" charset="-122"/>
              <a:ea typeface="仿宋_GB2312" pitchFamily="49" charset="-122"/>
            </a:endParaRPr>
          </a:p>
          <a:p>
            <a:pPr indent="792000" algn="just">
              <a:lnSpc>
                <a:spcPct val="150000"/>
              </a:lnSpc>
            </a:pPr>
            <a:r>
              <a:rPr lang="zh-CN" altLang="zh-CN" sz="3000" dirty="0" smtClean="0">
                <a:latin typeface="仿宋_GB2312" pitchFamily="49" charset="-122"/>
                <a:ea typeface="仿宋_GB2312" pitchFamily="49" charset="-122"/>
              </a:rPr>
              <a:t>从业人员</a:t>
            </a:r>
            <a:r>
              <a:rPr lang="zh-CN" altLang="zh-CN" sz="3000" dirty="0">
                <a:latin typeface="仿宋_GB2312" pitchFamily="49" charset="-122"/>
                <a:ea typeface="仿宋_GB2312" pitchFamily="49" charset="-122"/>
              </a:rPr>
              <a:t>近百万，同比增长</a:t>
            </a:r>
            <a:r>
              <a:rPr lang="en-US" altLang="zh-CN" sz="3000" b="1" dirty="0">
                <a:latin typeface="仿宋_GB2312" pitchFamily="49" charset="-122"/>
                <a:ea typeface="仿宋_GB2312" pitchFamily="49" charset="-122"/>
              </a:rPr>
              <a:t>6.2</a:t>
            </a:r>
            <a:r>
              <a:rPr lang="en-US" altLang="zh-CN" sz="3000" b="1" dirty="0" smtClean="0">
                <a:latin typeface="仿宋_GB2312" pitchFamily="49" charset="-122"/>
                <a:ea typeface="仿宋_GB2312" pitchFamily="49" charset="-122"/>
              </a:rPr>
              <a:t>%</a:t>
            </a:r>
            <a:endParaRPr lang="en-US" altLang="zh-CN" sz="3000" dirty="0">
              <a:latin typeface="仿宋_GB2312" pitchFamily="49" charset="-122"/>
              <a:ea typeface="仿宋_GB2312" pitchFamily="49" charset="-122"/>
            </a:endParaRPr>
          </a:p>
          <a:p>
            <a:pPr indent="792000" algn="just">
              <a:lnSpc>
                <a:spcPct val="150000"/>
              </a:lnSpc>
            </a:pPr>
            <a:r>
              <a:rPr lang="zh-CN" altLang="en-US" sz="3000" dirty="0" smtClean="0">
                <a:latin typeface="仿宋_GB2312" pitchFamily="49" charset="-122"/>
                <a:ea typeface="仿宋_GB2312" pitchFamily="49" charset="-122"/>
              </a:rPr>
              <a:t>全市</a:t>
            </a:r>
            <a:r>
              <a:rPr lang="zh-CN" altLang="zh-CN" sz="3000" dirty="0" smtClean="0">
                <a:latin typeface="仿宋_GB2312" pitchFamily="49" charset="-122"/>
                <a:ea typeface="仿宋_GB2312" pitchFamily="49" charset="-122"/>
              </a:rPr>
              <a:t>上市文化企业</a:t>
            </a:r>
            <a:r>
              <a:rPr lang="en-US" altLang="zh-CN" sz="3000" b="1" dirty="0" smtClean="0">
                <a:latin typeface="仿宋_GB2312" pitchFamily="49" charset="-122"/>
                <a:ea typeface="仿宋_GB2312" pitchFamily="49" charset="-122"/>
              </a:rPr>
              <a:t>51</a:t>
            </a:r>
            <a:r>
              <a:rPr lang="zh-CN" altLang="zh-CN" sz="3000" dirty="0" smtClean="0">
                <a:latin typeface="仿宋_GB2312" pitchFamily="49" charset="-122"/>
                <a:ea typeface="仿宋_GB2312" pitchFamily="49" charset="-122"/>
              </a:rPr>
              <a:t>家，</a:t>
            </a:r>
            <a:endParaRPr lang="en-US" altLang="zh-CN" sz="3000" dirty="0" smtClean="0">
              <a:latin typeface="仿宋_GB2312" pitchFamily="49" charset="-122"/>
              <a:ea typeface="仿宋_GB2312" pitchFamily="49" charset="-122"/>
            </a:endParaRPr>
          </a:p>
          <a:p>
            <a:pPr indent="792000" algn="just">
              <a:lnSpc>
                <a:spcPct val="150000"/>
              </a:lnSpc>
            </a:pPr>
            <a:r>
              <a:rPr lang="zh-CN" altLang="zh-CN" sz="3000" dirty="0" smtClean="0">
                <a:latin typeface="仿宋_GB2312" pitchFamily="49" charset="-122"/>
                <a:ea typeface="仿宋_GB2312" pitchFamily="49" charset="-122"/>
              </a:rPr>
              <a:t>企业财务指标达到上市标准</a:t>
            </a:r>
            <a:r>
              <a:rPr lang="en-US" altLang="zh-CN" sz="3000" b="1" dirty="0" smtClean="0">
                <a:latin typeface="仿宋_GB2312" pitchFamily="49" charset="-122"/>
                <a:ea typeface="仿宋_GB2312" pitchFamily="49" charset="-122"/>
              </a:rPr>
              <a:t>120</a:t>
            </a:r>
            <a:r>
              <a:rPr lang="zh-CN" altLang="zh-CN" sz="3000" dirty="0" smtClean="0">
                <a:latin typeface="仿宋_GB2312" pitchFamily="49" charset="-122"/>
                <a:ea typeface="仿宋_GB2312" pitchFamily="49" charset="-122"/>
              </a:rPr>
              <a:t>余家</a:t>
            </a:r>
            <a:endParaRPr lang="zh-CN" altLang="zh-CN" sz="3000" dirty="0">
              <a:latin typeface="仿宋_GB2312" pitchFamily="49" charset="-122"/>
              <a:ea typeface="仿宋_GB2312" pitchFamily="49" charset="-122"/>
            </a:endParaRPr>
          </a:p>
        </p:txBody>
      </p:sp>
    </p:spTree>
    <p:extLst>
      <p:ext uri="{BB962C8B-B14F-4D97-AF65-F5344CB8AC3E}">
        <p14:creationId xmlns:p14="http://schemas.microsoft.com/office/powerpoint/2010/main" val="1285058334"/>
      </p:ext>
    </p:extLst>
  </p:cSld>
  <p:clrMapOvr>
    <a:masterClrMapping/>
  </p:clrMapOvr>
  <mc:AlternateContent xmlns:mc="http://schemas.openxmlformats.org/markup-compatibility/2006" xmlns:p14="http://schemas.microsoft.com/office/powerpoint/2010/main">
    <mc:Choice Requires="p14">
      <p:transition spd="slow" p14:dur="1750" advClick="0" advTm="15000">
        <p:pull/>
      </p:transition>
    </mc:Choice>
    <mc:Fallback xmlns="">
      <p:transition spd="slow" advClick="0" advTm="15000">
        <p:pull/>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59528" y="1124744"/>
            <a:ext cx="7848872" cy="3785652"/>
          </a:xfrm>
          <a:prstGeom prst="rect">
            <a:avLst/>
          </a:prstGeom>
        </p:spPr>
        <p:txBody>
          <a:bodyPr wrap="square">
            <a:spAutoFit/>
          </a:bodyPr>
          <a:lstStyle/>
          <a:p>
            <a:pPr indent="792000" algn="just"/>
            <a:r>
              <a:rPr lang="zh-CN" altLang="zh-CN" sz="3000" dirty="0">
                <a:latin typeface="仿宋_GB2312" pitchFamily="49" charset="-122"/>
                <a:ea typeface="仿宋_GB2312" pitchFamily="49" charset="-122"/>
              </a:rPr>
              <a:t>今年上半年，首都文化创意产业收入</a:t>
            </a:r>
            <a:r>
              <a:rPr lang="en-US" altLang="zh-CN" sz="3000" b="1" dirty="0">
                <a:latin typeface="仿宋_GB2312" pitchFamily="49" charset="-122"/>
                <a:ea typeface="仿宋_GB2312" pitchFamily="49" charset="-122"/>
              </a:rPr>
              <a:t>4482.3</a:t>
            </a:r>
            <a:r>
              <a:rPr lang="zh-CN" altLang="zh-CN" sz="3000" dirty="0">
                <a:latin typeface="仿宋_GB2312" pitchFamily="49" charset="-122"/>
                <a:ea typeface="仿宋_GB2312" pitchFamily="49" charset="-122"/>
              </a:rPr>
              <a:t>亿元，同比增长</a:t>
            </a:r>
            <a:r>
              <a:rPr lang="en-US" altLang="zh-CN" sz="3000" b="1" dirty="0">
                <a:latin typeface="仿宋_GB2312" pitchFamily="49" charset="-122"/>
                <a:ea typeface="仿宋_GB2312" pitchFamily="49" charset="-122"/>
              </a:rPr>
              <a:t>8%</a:t>
            </a:r>
            <a:r>
              <a:rPr lang="zh-CN" altLang="zh-CN" sz="3000" dirty="0">
                <a:latin typeface="仿宋_GB2312" pitchFamily="49" charset="-122"/>
                <a:ea typeface="仿宋_GB2312" pitchFamily="49" charset="-122"/>
              </a:rPr>
              <a:t>。荣获“全国文化企业</a:t>
            </a:r>
            <a:r>
              <a:rPr lang="en-US" altLang="zh-CN" sz="3000" dirty="0">
                <a:latin typeface="仿宋_GB2312" pitchFamily="49" charset="-122"/>
                <a:ea typeface="仿宋_GB2312" pitchFamily="49" charset="-122"/>
              </a:rPr>
              <a:t>30</a:t>
            </a:r>
            <a:r>
              <a:rPr lang="zh-CN" altLang="zh-CN" sz="3000" dirty="0">
                <a:latin typeface="仿宋_GB2312" pitchFamily="49" charset="-122"/>
                <a:ea typeface="仿宋_GB2312" pitchFamily="49" charset="-122"/>
              </a:rPr>
              <a:t>强”称号的首都文化企业占全国总量</a:t>
            </a:r>
            <a:r>
              <a:rPr lang="zh-CN" altLang="zh-CN" sz="3000" b="1" dirty="0">
                <a:latin typeface="仿宋_GB2312" pitchFamily="49" charset="-122"/>
                <a:ea typeface="仿宋_GB2312" pitchFamily="49" charset="-122"/>
              </a:rPr>
              <a:t>三分之一</a:t>
            </a:r>
            <a:r>
              <a:rPr lang="zh-CN" altLang="zh-CN" sz="3000" dirty="0" smtClean="0">
                <a:latin typeface="仿宋_GB2312" pitchFamily="49" charset="-122"/>
                <a:ea typeface="仿宋_GB2312" pitchFamily="49" charset="-122"/>
              </a:rPr>
              <a:t>。</a:t>
            </a:r>
            <a:endParaRPr lang="en-US" altLang="zh-CN" sz="3000" dirty="0" smtClean="0">
              <a:latin typeface="仿宋_GB2312" pitchFamily="49" charset="-122"/>
              <a:ea typeface="仿宋_GB2312" pitchFamily="49" charset="-122"/>
            </a:endParaRPr>
          </a:p>
          <a:p>
            <a:pPr indent="792000" algn="just"/>
            <a:r>
              <a:rPr lang="zh-CN" altLang="zh-CN" sz="3000" dirty="0" smtClean="0">
                <a:latin typeface="仿宋_GB2312" pitchFamily="49" charset="-122"/>
                <a:ea typeface="仿宋_GB2312" pitchFamily="49" charset="-122"/>
              </a:rPr>
              <a:t>总体</a:t>
            </a:r>
            <a:r>
              <a:rPr lang="zh-CN" altLang="zh-CN" sz="3000" dirty="0">
                <a:latin typeface="仿宋_GB2312" pitchFamily="49" charset="-122"/>
                <a:ea typeface="仿宋_GB2312" pitchFamily="49" charset="-122"/>
              </a:rPr>
              <a:t>来看，北京市文化创意产业增加值已超过批发零售业、房地产业、商务服务业、交通运输业等行业，仅次于金融业，在第三产业中位居</a:t>
            </a:r>
            <a:r>
              <a:rPr lang="zh-CN" altLang="zh-CN" sz="3000" b="1" dirty="0">
                <a:latin typeface="仿宋_GB2312" pitchFamily="49" charset="-122"/>
                <a:ea typeface="仿宋_GB2312" pitchFamily="49" charset="-122"/>
              </a:rPr>
              <a:t>第二位</a:t>
            </a:r>
            <a:r>
              <a:rPr lang="zh-CN" altLang="zh-CN" sz="3000" dirty="0">
                <a:latin typeface="仿宋_GB2312" pitchFamily="49" charset="-122"/>
                <a:ea typeface="仿宋_GB2312" pitchFamily="49" charset="-122"/>
              </a:rPr>
              <a:t>，成为名副其实的</a:t>
            </a:r>
            <a:r>
              <a:rPr lang="zh-CN" altLang="zh-CN" sz="3000" b="1" dirty="0">
                <a:latin typeface="仿宋_GB2312" pitchFamily="49" charset="-122"/>
                <a:ea typeface="仿宋_GB2312" pitchFamily="49" charset="-122"/>
              </a:rPr>
              <a:t>支柱产业</a:t>
            </a:r>
            <a:r>
              <a:rPr lang="zh-CN" altLang="zh-CN" sz="3000" dirty="0">
                <a:latin typeface="仿宋_GB2312" pitchFamily="49" charset="-122"/>
                <a:ea typeface="仿宋_GB2312" pitchFamily="49" charset="-122"/>
              </a:rPr>
              <a:t>。</a:t>
            </a:r>
          </a:p>
        </p:txBody>
      </p:sp>
    </p:spTree>
    <p:extLst>
      <p:ext uri="{BB962C8B-B14F-4D97-AF65-F5344CB8AC3E}">
        <p14:creationId xmlns:p14="http://schemas.microsoft.com/office/powerpoint/2010/main" val="125904151"/>
      </p:ext>
    </p:extLst>
  </p:cSld>
  <p:clrMapOvr>
    <a:masterClrMapping/>
  </p:clrMapOvr>
  <mc:AlternateContent xmlns:mc="http://schemas.openxmlformats.org/markup-compatibility/2006" xmlns:p14="http://schemas.microsoft.com/office/powerpoint/2010/main">
    <mc:Choice Requires="p14">
      <p:transition spd="slow" p14:dur="1750" advClick="0" advTm="16000">
        <p:randomBar dir="vert"/>
      </p:transition>
    </mc:Choice>
    <mc:Fallback xmlns="">
      <p:transition spd="slow" advClick="0" advTm="16000">
        <p:randomBar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7848872" cy="3785652"/>
          </a:xfrm>
          <a:prstGeom prst="rect">
            <a:avLst/>
          </a:prstGeom>
        </p:spPr>
        <p:txBody>
          <a:bodyPr wrap="square">
            <a:spAutoFit/>
          </a:bodyPr>
          <a:lstStyle/>
          <a:p>
            <a:pPr algn="just"/>
            <a:r>
              <a:rPr lang="zh-CN" altLang="zh-CN" sz="3000" dirty="0">
                <a:latin typeface="仿宋_GB2312" pitchFamily="49" charset="-122"/>
                <a:ea typeface="仿宋_GB2312" pitchFamily="49" charset="-122"/>
              </a:rPr>
              <a:t>女士们、先生们、朋友们！</a:t>
            </a:r>
          </a:p>
          <a:p>
            <a:pPr indent="792000" algn="just"/>
            <a:endParaRPr lang="en-US" altLang="zh-CN" sz="3000" dirty="0" smtClean="0">
              <a:latin typeface="仿宋_GB2312" pitchFamily="49" charset="-122"/>
              <a:ea typeface="仿宋_GB2312" pitchFamily="49" charset="-122"/>
            </a:endParaRPr>
          </a:p>
          <a:p>
            <a:pPr indent="792000" algn="just">
              <a:lnSpc>
                <a:spcPct val="150000"/>
              </a:lnSpc>
            </a:pPr>
            <a:r>
              <a:rPr lang="zh-CN" altLang="zh-CN" sz="3000" dirty="0" smtClean="0">
                <a:latin typeface="仿宋_GB2312" pitchFamily="49" charset="-122"/>
                <a:ea typeface="仿宋_GB2312" pitchFamily="49" charset="-122"/>
              </a:rPr>
              <a:t>文化</a:t>
            </a:r>
            <a:r>
              <a:rPr lang="zh-CN" altLang="zh-CN" sz="3000" dirty="0">
                <a:latin typeface="仿宋_GB2312" pitchFamily="49" charset="-122"/>
                <a:ea typeface="仿宋_GB2312" pitchFamily="49" charset="-122"/>
              </a:rPr>
              <a:t>创意产业是一个新兴产业，其发展离不开政策支持。为保障和促进文化创意产业发展，北京市探索创新、丰富完善，逐步形成了</a:t>
            </a:r>
            <a:r>
              <a:rPr lang="zh-CN" altLang="zh-CN" sz="3000" b="1" dirty="0">
                <a:latin typeface="仿宋_GB2312" pitchFamily="49" charset="-122"/>
                <a:ea typeface="仿宋_GB2312" pitchFamily="49" charset="-122"/>
              </a:rPr>
              <a:t>“</a:t>
            </a:r>
            <a:r>
              <a:rPr lang="en-US" altLang="zh-CN" sz="3000" b="1" dirty="0">
                <a:latin typeface="仿宋_GB2312" pitchFamily="49" charset="-122"/>
                <a:ea typeface="仿宋_GB2312" pitchFamily="49" charset="-122"/>
              </a:rPr>
              <a:t>1+X</a:t>
            </a:r>
            <a:r>
              <a:rPr lang="zh-CN" altLang="zh-CN" sz="3000" b="1" dirty="0">
                <a:latin typeface="仿宋_GB2312" pitchFamily="49" charset="-122"/>
                <a:ea typeface="仿宋_GB2312" pitchFamily="49" charset="-122"/>
              </a:rPr>
              <a:t>”政策体系</a:t>
            </a:r>
            <a:r>
              <a:rPr lang="zh-CN" altLang="zh-CN" sz="3000" dirty="0">
                <a:latin typeface="仿宋_GB2312" pitchFamily="49" charset="-122"/>
                <a:ea typeface="仿宋_GB2312" pitchFamily="49" charset="-122"/>
              </a:rPr>
              <a:t>。</a:t>
            </a:r>
            <a:endParaRPr lang="zh-CN" altLang="en-US" sz="3000" dirty="0">
              <a:latin typeface="仿宋_GB2312" pitchFamily="49" charset="-122"/>
              <a:ea typeface="仿宋_GB2312" pitchFamily="49" charset="-122"/>
            </a:endParaRPr>
          </a:p>
        </p:txBody>
      </p:sp>
    </p:spTree>
    <p:extLst>
      <p:ext uri="{BB962C8B-B14F-4D97-AF65-F5344CB8AC3E}">
        <p14:creationId xmlns:p14="http://schemas.microsoft.com/office/powerpoint/2010/main" val="1997907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476672"/>
            <a:ext cx="7416824" cy="5555367"/>
          </a:xfrm>
          <a:prstGeom prst="rect">
            <a:avLst/>
          </a:prstGeom>
        </p:spPr>
        <p:txBody>
          <a:bodyPr wrap="square">
            <a:spAutoFit/>
          </a:bodyPr>
          <a:lstStyle/>
          <a:p>
            <a:pPr algn="ctr"/>
            <a:r>
              <a:rPr lang="zh-CN" altLang="zh-CN" sz="4000" b="1" dirty="0">
                <a:latin typeface="宋体" pitchFamily="2" charset="-122"/>
                <a:ea typeface="宋体" pitchFamily="2" charset="-122"/>
              </a:rPr>
              <a:t>“</a:t>
            </a:r>
            <a:r>
              <a:rPr lang="en-US" altLang="zh-CN" sz="4000" b="1" dirty="0">
                <a:latin typeface="宋体" pitchFamily="2" charset="-122"/>
                <a:ea typeface="宋体" pitchFamily="2" charset="-122"/>
              </a:rPr>
              <a:t>1+X</a:t>
            </a:r>
            <a:r>
              <a:rPr lang="zh-CN" altLang="zh-CN" sz="4000" b="1" dirty="0">
                <a:latin typeface="宋体" pitchFamily="2" charset="-122"/>
                <a:ea typeface="宋体" pitchFamily="2" charset="-122"/>
              </a:rPr>
              <a:t>”政策</a:t>
            </a:r>
            <a:r>
              <a:rPr lang="zh-CN" altLang="zh-CN" sz="4000" b="1" dirty="0" smtClean="0">
                <a:latin typeface="宋体" pitchFamily="2" charset="-122"/>
                <a:ea typeface="宋体" pitchFamily="2" charset="-122"/>
              </a:rPr>
              <a:t>体系</a:t>
            </a:r>
            <a:endParaRPr lang="en-US" altLang="zh-CN" sz="3000" b="1" dirty="0" smtClean="0">
              <a:latin typeface="仿宋_GB2312" pitchFamily="49" charset="-122"/>
              <a:ea typeface="仿宋_GB2312" pitchFamily="49" charset="-122"/>
            </a:endParaRPr>
          </a:p>
          <a:p>
            <a:pPr indent="792000" algn="just">
              <a:lnSpc>
                <a:spcPct val="150000"/>
              </a:lnSpc>
            </a:pPr>
            <a:endParaRPr lang="en-US" altLang="zh-CN" sz="3000" b="1" dirty="0" smtClean="0">
              <a:latin typeface="仿宋_GB2312" pitchFamily="49" charset="-122"/>
              <a:ea typeface="仿宋_GB2312" pitchFamily="49" charset="-122"/>
            </a:endParaRPr>
          </a:p>
          <a:p>
            <a:pPr indent="792000" algn="just">
              <a:lnSpc>
                <a:spcPct val="150000"/>
              </a:lnSpc>
            </a:pPr>
            <a:r>
              <a:rPr lang="zh-CN" altLang="zh-CN" sz="3000" b="1" dirty="0" smtClean="0">
                <a:latin typeface="仿宋_GB2312" pitchFamily="49" charset="-122"/>
                <a:ea typeface="仿宋_GB2312" pitchFamily="49" charset="-122"/>
              </a:rPr>
              <a:t>“</a:t>
            </a:r>
            <a:r>
              <a:rPr lang="en-US" altLang="zh-CN" sz="3000" b="1" dirty="0">
                <a:latin typeface="仿宋_GB2312" pitchFamily="49" charset="-122"/>
                <a:ea typeface="仿宋_GB2312" pitchFamily="49" charset="-122"/>
              </a:rPr>
              <a:t>1</a:t>
            </a:r>
            <a:r>
              <a:rPr lang="zh-CN" altLang="zh-CN" sz="3000" b="1" dirty="0">
                <a:latin typeface="仿宋_GB2312" pitchFamily="49" charset="-122"/>
                <a:ea typeface="仿宋_GB2312" pitchFamily="49" charset="-122"/>
              </a:rPr>
              <a:t>”</a:t>
            </a:r>
            <a:r>
              <a:rPr lang="zh-CN" altLang="zh-CN" sz="3000" dirty="0">
                <a:latin typeface="仿宋_GB2312" pitchFamily="49" charset="-122"/>
                <a:ea typeface="仿宋_GB2312" pitchFamily="49" charset="-122"/>
              </a:rPr>
              <a:t>是指《中共北京市委关于发挥文化中心作用，加快建设中国特色社会主义先进文化之都的意见》</a:t>
            </a:r>
            <a:r>
              <a:rPr lang="zh-CN" altLang="zh-CN" sz="3000" dirty="0" smtClean="0">
                <a:latin typeface="仿宋_GB2312" pitchFamily="49" charset="-122"/>
                <a:ea typeface="仿宋_GB2312" pitchFamily="49" charset="-122"/>
              </a:rPr>
              <a:t>。</a:t>
            </a:r>
            <a:endParaRPr lang="en-US" altLang="zh-CN" sz="3000" dirty="0" smtClean="0">
              <a:latin typeface="仿宋_GB2312" pitchFamily="49" charset="-122"/>
              <a:ea typeface="仿宋_GB2312" pitchFamily="49" charset="-122"/>
            </a:endParaRPr>
          </a:p>
          <a:p>
            <a:pPr indent="792000" algn="just">
              <a:lnSpc>
                <a:spcPct val="150000"/>
              </a:lnSpc>
            </a:pPr>
            <a:r>
              <a:rPr lang="zh-CN" altLang="zh-CN" sz="3000" b="1" dirty="0" smtClean="0">
                <a:latin typeface="仿宋_GB2312" pitchFamily="49" charset="-122"/>
                <a:ea typeface="仿宋_GB2312" pitchFamily="49" charset="-122"/>
              </a:rPr>
              <a:t>“</a:t>
            </a:r>
            <a:r>
              <a:rPr lang="en-US" altLang="zh-CN" sz="3000" b="1" dirty="0">
                <a:latin typeface="仿宋_GB2312" pitchFamily="49" charset="-122"/>
                <a:ea typeface="仿宋_GB2312" pitchFamily="49" charset="-122"/>
              </a:rPr>
              <a:t>X</a:t>
            </a:r>
            <a:r>
              <a:rPr lang="zh-CN" altLang="zh-CN" sz="3000" b="1" dirty="0">
                <a:latin typeface="仿宋_GB2312" pitchFamily="49" charset="-122"/>
                <a:ea typeface="仿宋_GB2312" pitchFamily="49" charset="-122"/>
              </a:rPr>
              <a:t>”</a:t>
            </a:r>
            <a:r>
              <a:rPr lang="zh-CN" altLang="zh-CN" sz="3000" dirty="0">
                <a:latin typeface="仿宋_GB2312" pitchFamily="49" charset="-122"/>
                <a:ea typeface="仿宋_GB2312" pitchFamily="49" charset="-122"/>
              </a:rPr>
              <a:t>是指围绕“</a:t>
            </a:r>
            <a:r>
              <a:rPr lang="en-US" altLang="zh-CN" sz="3000" dirty="0">
                <a:latin typeface="仿宋_GB2312" pitchFamily="49" charset="-122"/>
                <a:ea typeface="仿宋_GB2312" pitchFamily="49" charset="-122"/>
              </a:rPr>
              <a:t>1</a:t>
            </a:r>
            <a:r>
              <a:rPr lang="zh-CN" altLang="zh-CN" sz="3000" dirty="0">
                <a:latin typeface="仿宋_GB2312" pitchFamily="49" charset="-122"/>
                <a:ea typeface="仿宋_GB2312" pitchFamily="49" charset="-122"/>
              </a:rPr>
              <a:t>”的总体要求和政策构想，针对改革发展重点难点问题，出台系列政策。</a:t>
            </a:r>
          </a:p>
        </p:txBody>
      </p:sp>
    </p:spTree>
    <p:extLst>
      <p:ext uri="{BB962C8B-B14F-4D97-AF65-F5344CB8AC3E}">
        <p14:creationId xmlns:p14="http://schemas.microsoft.com/office/powerpoint/2010/main" val="2799709528"/>
      </p:ext>
    </p:extLst>
  </p:cSld>
  <p:clrMapOvr>
    <a:masterClrMapping/>
  </p:clrMapOvr>
  <mc:AlternateContent xmlns:mc="http://schemas.openxmlformats.org/markup-compatibility/2006" xmlns:p14="http://schemas.microsoft.com/office/powerpoint/2010/main">
    <mc:Choice Requires="p14">
      <p:transition spd="slow" p14:dur="2000" advClick="0" advTm="16000">
        <p:randomBar dir="vert"/>
      </p:transition>
    </mc:Choice>
    <mc:Fallback xmlns="">
      <p:transition spd="slow" advClick="0" advTm="16000">
        <p:randomBar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548680"/>
            <a:ext cx="7776864" cy="5786199"/>
          </a:xfrm>
          <a:prstGeom prst="rect">
            <a:avLst/>
          </a:prstGeom>
        </p:spPr>
        <p:txBody>
          <a:bodyPr wrap="square">
            <a:spAutoFit/>
          </a:bodyPr>
          <a:lstStyle/>
          <a:p>
            <a:r>
              <a:rPr lang="en-US" altLang="zh-CN" sz="4000" b="1" dirty="0" smtClean="0">
                <a:latin typeface="宋体" pitchFamily="2" charset="-122"/>
                <a:ea typeface="宋体" pitchFamily="2" charset="-122"/>
              </a:rPr>
              <a:t>22</a:t>
            </a:r>
            <a:r>
              <a:rPr lang="zh-CN" altLang="en-US" sz="4000" b="1" dirty="0" smtClean="0">
                <a:latin typeface="宋体" pitchFamily="2" charset="-122"/>
                <a:ea typeface="宋体" pitchFamily="2" charset="-122"/>
              </a:rPr>
              <a:t>项</a:t>
            </a:r>
            <a:r>
              <a:rPr lang="zh-CN" altLang="zh-CN" sz="3000" b="1" dirty="0" smtClean="0">
                <a:latin typeface="宋体" pitchFamily="2" charset="-122"/>
                <a:ea typeface="宋体" pitchFamily="2" charset="-122"/>
              </a:rPr>
              <a:t>正在</a:t>
            </a:r>
            <a:r>
              <a:rPr lang="zh-CN" altLang="zh-CN" sz="3000" b="1" dirty="0">
                <a:latin typeface="宋体" pitchFamily="2" charset="-122"/>
                <a:ea typeface="宋体" pitchFamily="2" charset="-122"/>
              </a:rPr>
              <a:t>实施的</a:t>
            </a:r>
            <a:r>
              <a:rPr lang="zh-CN" altLang="zh-CN" sz="3000" b="1" dirty="0" smtClean="0">
                <a:latin typeface="宋体" pitchFamily="2" charset="-122"/>
                <a:ea typeface="宋体" pitchFamily="2" charset="-122"/>
              </a:rPr>
              <a:t>政策</a:t>
            </a:r>
            <a:r>
              <a:rPr lang="zh-CN" altLang="en-US" sz="3000" b="1" dirty="0" smtClean="0">
                <a:latin typeface="宋体" pitchFamily="2" charset="-122"/>
                <a:ea typeface="宋体" pitchFamily="2" charset="-122"/>
              </a:rPr>
              <a:t>：</a:t>
            </a:r>
            <a:endParaRPr lang="en-US" altLang="zh-CN" sz="3000" b="1" dirty="0">
              <a:latin typeface="宋体" pitchFamily="2" charset="-122"/>
              <a:ea typeface="宋体" pitchFamily="2" charset="-122"/>
            </a:endParaRPr>
          </a:p>
          <a:p>
            <a:r>
              <a:rPr lang="zh-CN" altLang="zh-CN" sz="3000" dirty="0" smtClean="0">
                <a:latin typeface="仿宋_GB2312" pitchFamily="49" charset="-122"/>
                <a:ea typeface="仿宋_GB2312" pitchFamily="49" charset="-122"/>
              </a:rPr>
              <a:t>《北京旅游商品扶持资金管理办法（试行）》</a:t>
            </a:r>
            <a:endParaRPr lang="en-US" altLang="zh-CN" sz="3000" dirty="0" smtClean="0">
              <a:latin typeface="仿宋_GB2312" pitchFamily="49" charset="-122"/>
              <a:ea typeface="仿宋_GB2312" pitchFamily="49" charset="-122"/>
            </a:endParaRPr>
          </a:p>
          <a:p>
            <a:r>
              <a:rPr lang="zh-CN" altLang="zh-CN" sz="3000" dirty="0" smtClean="0">
                <a:latin typeface="仿宋_GB2312" pitchFamily="49" charset="-122"/>
                <a:ea typeface="仿宋_GB2312" pitchFamily="49" charset="-122"/>
              </a:rPr>
              <a:t>《北京市文化创新发展专项资金管理办法（试行）》</a:t>
            </a:r>
            <a:endParaRPr lang="en-US" altLang="zh-CN" sz="3000" dirty="0" smtClean="0">
              <a:latin typeface="仿宋_GB2312" pitchFamily="49" charset="-122"/>
              <a:ea typeface="仿宋_GB2312" pitchFamily="49" charset="-122"/>
            </a:endParaRPr>
          </a:p>
          <a:p>
            <a:r>
              <a:rPr lang="zh-CN" altLang="zh-CN" sz="3000" dirty="0" smtClean="0">
                <a:latin typeface="仿宋_GB2312" pitchFamily="49" charset="-122"/>
                <a:ea typeface="仿宋_GB2312" pitchFamily="49" charset="-122"/>
              </a:rPr>
              <a:t>《北京市原创动漫形象作品专项扶持资金管理办法（试行）》</a:t>
            </a:r>
            <a:r>
              <a:rPr lang="en-US" altLang="zh-CN" sz="3000" dirty="0" smtClean="0">
                <a:latin typeface="仿宋_GB2312" pitchFamily="49" charset="-122"/>
                <a:ea typeface="仿宋_GB2312" pitchFamily="49" charset="-122"/>
              </a:rPr>
              <a:t>……</a:t>
            </a:r>
          </a:p>
          <a:p>
            <a:endParaRPr lang="en-US" altLang="zh-CN" sz="3000" dirty="0" smtClean="0">
              <a:latin typeface="仿宋_GB2312" pitchFamily="49" charset="-122"/>
              <a:ea typeface="仿宋_GB2312" pitchFamily="49" charset="-122"/>
            </a:endParaRPr>
          </a:p>
          <a:p>
            <a:r>
              <a:rPr lang="zh-CN" altLang="en-US" sz="3000" b="1" dirty="0" smtClean="0">
                <a:latin typeface="宋体" pitchFamily="2" charset="-122"/>
                <a:ea typeface="宋体" pitchFamily="2" charset="-122"/>
              </a:rPr>
              <a:t>研究制定当中：</a:t>
            </a:r>
            <a:endParaRPr lang="en-US" altLang="zh-CN" sz="3000" b="1" dirty="0" smtClean="0">
              <a:latin typeface="宋体" pitchFamily="2" charset="-122"/>
              <a:ea typeface="宋体" pitchFamily="2" charset="-122"/>
            </a:endParaRPr>
          </a:p>
          <a:p>
            <a:r>
              <a:rPr lang="zh-CN" altLang="zh-CN" sz="3000" dirty="0" smtClean="0">
                <a:latin typeface="仿宋_GB2312" pitchFamily="49" charset="-122"/>
                <a:ea typeface="仿宋_GB2312" pitchFamily="49" charset="-122"/>
              </a:rPr>
              <a:t>《关于实施“双轮驱动”战略，加快推进文化科技融合发展的意见》</a:t>
            </a:r>
            <a:r>
              <a:rPr lang="zh-CN" altLang="en-US" sz="3000" dirty="0">
                <a:latin typeface="仿宋_GB2312" pitchFamily="49" charset="-122"/>
                <a:ea typeface="仿宋_GB2312" pitchFamily="49" charset="-122"/>
              </a:rPr>
              <a:t>和</a:t>
            </a:r>
            <a:r>
              <a:rPr lang="zh-CN" altLang="zh-CN" sz="3000" dirty="0" smtClean="0">
                <a:latin typeface="仿宋_GB2312" pitchFamily="49" charset="-122"/>
                <a:ea typeface="仿宋_GB2312" pitchFamily="49" charset="-122"/>
              </a:rPr>
              <a:t>《</a:t>
            </a:r>
            <a:r>
              <a:rPr lang="zh-CN" altLang="zh-CN" sz="3000" dirty="0">
                <a:latin typeface="仿宋_GB2312" pitchFamily="49" charset="-122"/>
                <a:ea typeface="仿宋_GB2312" pitchFamily="49" charset="-122"/>
              </a:rPr>
              <a:t>北京市推进文化科技融合发展三年行动计划（</a:t>
            </a:r>
            <a:r>
              <a:rPr lang="en-US" altLang="zh-CN" sz="3000" dirty="0">
                <a:latin typeface="仿宋_GB2312" pitchFamily="49" charset="-122"/>
                <a:ea typeface="仿宋_GB2312" pitchFamily="49" charset="-122"/>
              </a:rPr>
              <a:t>2013</a:t>
            </a:r>
            <a:r>
              <a:rPr lang="zh-CN" altLang="zh-CN" sz="3000" dirty="0">
                <a:latin typeface="仿宋_GB2312" pitchFamily="49" charset="-122"/>
                <a:ea typeface="仿宋_GB2312" pitchFamily="49" charset="-122"/>
              </a:rPr>
              <a:t>—</a:t>
            </a:r>
            <a:r>
              <a:rPr lang="en-US" altLang="zh-CN" sz="3000" dirty="0">
                <a:latin typeface="仿宋_GB2312" pitchFamily="49" charset="-122"/>
                <a:ea typeface="仿宋_GB2312" pitchFamily="49" charset="-122"/>
              </a:rPr>
              <a:t>2015</a:t>
            </a:r>
            <a:r>
              <a:rPr lang="zh-CN" altLang="zh-CN" sz="3000" dirty="0">
                <a:latin typeface="仿宋_GB2312" pitchFamily="49" charset="-122"/>
                <a:ea typeface="仿宋_GB2312" pitchFamily="49" charset="-122"/>
              </a:rPr>
              <a:t>）</a:t>
            </a:r>
            <a:r>
              <a:rPr lang="zh-CN" altLang="zh-CN" sz="3000" dirty="0" smtClean="0">
                <a:latin typeface="仿宋_GB2312" pitchFamily="49" charset="-122"/>
                <a:ea typeface="仿宋_GB2312" pitchFamily="49" charset="-122"/>
              </a:rPr>
              <a:t>》</a:t>
            </a:r>
            <a:r>
              <a:rPr lang="en-US" altLang="zh-CN" sz="3000" dirty="0" smtClean="0">
                <a:latin typeface="仿宋_GB2312" pitchFamily="49" charset="-122"/>
                <a:ea typeface="仿宋_GB2312" pitchFamily="49" charset="-122"/>
              </a:rPr>
              <a:t>……</a:t>
            </a:r>
            <a:endParaRPr lang="zh-CN" altLang="zh-CN" sz="3000" dirty="0">
              <a:latin typeface="仿宋_GB2312" pitchFamily="49" charset="-122"/>
              <a:ea typeface="仿宋_GB2312" pitchFamily="49" charset="-122"/>
            </a:endParaRPr>
          </a:p>
        </p:txBody>
      </p:sp>
    </p:spTree>
    <p:extLst>
      <p:ext uri="{BB962C8B-B14F-4D97-AF65-F5344CB8AC3E}">
        <p14:creationId xmlns:p14="http://schemas.microsoft.com/office/powerpoint/2010/main" val="1341651646"/>
      </p:ext>
    </p:extLst>
  </p:cSld>
  <p:clrMapOvr>
    <a:masterClrMapping/>
  </p:clrMapOvr>
  <p:transition spd="slow" advClick="0" advTm="16000">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27584" y="1628800"/>
            <a:ext cx="7416824" cy="2169825"/>
          </a:xfrm>
          <a:prstGeom prst="rect">
            <a:avLst/>
          </a:prstGeom>
        </p:spPr>
        <p:txBody>
          <a:bodyPr wrap="square">
            <a:spAutoFit/>
          </a:bodyPr>
          <a:lstStyle/>
          <a:p>
            <a:pPr indent="792000">
              <a:lnSpc>
                <a:spcPct val="150000"/>
              </a:lnSpc>
            </a:pPr>
            <a:r>
              <a:rPr lang="zh-CN" altLang="zh-CN" sz="3000" dirty="0">
                <a:latin typeface="仿宋_GB2312" pitchFamily="49" charset="-122"/>
                <a:ea typeface="仿宋_GB2312" pitchFamily="49" charset="-122"/>
              </a:rPr>
              <a:t>北京市</a:t>
            </a:r>
            <a:r>
              <a:rPr lang="zh-CN" altLang="zh-CN" sz="3000" b="1" dirty="0">
                <a:latin typeface="仿宋_GB2312" pitchFamily="49" charset="-122"/>
                <a:ea typeface="仿宋_GB2312" pitchFamily="49" charset="-122"/>
              </a:rPr>
              <a:t>十分欢迎</a:t>
            </a:r>
            <a:r>
              <a:rPr lang="zh-CN" altLang="zh-CN" sz="3000" dirty="0">
                <a:latin typeface="仿宋_GB2312" pitchFamily="49" charset="-122"/>
                <a:ea typeface="仿宋_GB2312" pitchFamily="49" charset="-122"/>
              </a:rPr>
              <a:t>外国资本参与到北京的文化创意产业发展之中，共同分享其中的巨大商机。</a:t>
            </a:r>
            <a:endParaRPr lang="zh-CN" altLang="en-US" sz="3000" dirty="0">
              <a:latin typeface="仿宋_GB2312" pitchFamily="49" charset="-122"/>
              <a:ea typeface="仿宋_GB2312" pitchFamily="49" charset="-122"/>
            </a:endParaRPr>
          </a:p>
        </p:txBody>
      </p:sp>
    </p:spTree>
    <p:extLst>
      <p:ext uri="{BB962C8B-B14F-4D97-AF65-F5344CB8AC3E}">
        <p14:creationId xmlns:p14="http://schemas.microsoft.com/office/powerpoint/2010/main" val="1792712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404664"/>
            <a:ext cx="7776864" cy="553998"/>
          </a:xfrm>
          <a:prstGeom prst="rect">
            <a:avLst/>
          </a:prstGeom>
        </p:spPr>
        <p:txBody>
          <a:bodyPr wrap="square">
            <a:spAutoFit/>
          </a:bodyPr>
          <a:lstStyle/>
          <a:p>
            <a:pPr algn="ctr"/>
            <a:r>
              <a:rPr lang="zh-CN" altLang="zh-CN" sz="3000" b="1" dirty="0" smtClean="0">
                <a:latin typeface="仿宋_GB2312" pitchFamily="49" charset="-122"/>
                <a:ea typeface="仿宋_GB2312" pitchFamily="49" charset="-122"/>
              </a:rPr>
              <a:t>《北京市文化创意产业投资指导目录》</a:t>
            </a:r>
            <a:endParaRPr lang="en-US" altLang="zh-CN" sz="3000" b="1" dirty="0" smtClean="0">
              <a:latin typeface="仿宋_GB2312" pitchFamily="49" charset="-122"/>
              <a:ea typeface="仿宋_GB2312" pitchFamily="49" charset="-122"/>
            </a:endParaRP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68760"/>
            <a:ext cx="9144000" cy="5103884"/>
          </a:xfrm>
          <a:prstGeom prst="rect">
            <a:avLst/>
          </a:prstGeom>
        </p:spPr>
      </p:pic>
      <p:sp>
        <p:nvSpPr>
          <p:cNvPr id="4" name="TextBox 3"/>
          <p:cNvSpPr txBox="1"/>
          <p:nvPr/>
        </p:nvSpPr>
        <p:spPr>
          <a:xfrm>
            <a:off x="1044334" y="2996952"/>
            <a:ext cx="7272808" cy="938719"/>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zh-CN" altLang="en-US" sz="5500" b="1" dirty="0">
                <a:solidFill>
                  <a:srgbClr val="0070C0"/>
                </a:solidFill>
                <a:latin typeface="仿宋_GB2312" pitchFamily="49" charset="-122"/>
                <a:ea typeface="仿宋_GB2312" pitchFamily="49" charset="-122"/>
              </a:rPr>
              <a:t>请</a:t>
            </a:r>
            <a:r>
              <a:rPr lang="zh-CN" altLang="en-US" sz="5500" b="1" dirty="0" smtClean="0">
                <a:solidFill>
                  <a:srgbClr val="0070C0"/>
                </a:solidFill>
                <a:latin typeface="仿宋_GB2312" pitchFamily="49" charset="-122"/>
                <a:ea typeface="仿宋_GB2312" pitchFamily="49" charset="-122"/>
              </a:rPr>
              <a:t>仔细研究！</a:t>
            </a:r>
            <a:endParaRPr lang="zh-CN" altLang="en-US" sz="5500" b="1" dirty="0">
              <a:solidFill>
                <a:srgbClr val="0070C0"/>
              </a:solidFill>
              <a:latin typeface="仿宋_GB2312" pitchFamily="49" charset="-122"/>
              <a:ea typeface="仿宋_GB2312" pitchFamily="49" charset="-122"/>
            </a:endParaRPr>
          </a:p>
        </p:txBody>
      </p:sp>
    </p:spTree>
    <p:extLst>
      <p:ext uri="{BB962C8B-B14F-4D97-AF65-F5344CB8AC3E}">
        <p14:creationId xmlns:p14="http://schemas.microsoft.com/office/powerpoint/2010/main" val="2924241224"/>
      </p:ext>
    </p:extLst>
  </p:cSld>
  <p:clrMapOvr>
    <a:masterClrMapping/>
  </p:clrMapOvr>
  <mc:AlternateContent xmlns:mc="http://schemas.openxmlformats.org/markup-compatibility/2006" xmlns:p14="http://schemas.microsoft.com/office/powerpoint/2010/main">
    <mc:Choice Requires="p14">
      <p:transition spd="slow" p14:dur="3400" advClick="0" advTm="16000">
        <p14:reveal/>
      </p:transition>
    </mc:Choice>
    <mc:Fallback xmlns="">
      <p:transition spd="slow" advClick="0" advTm="16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213</TotalTime>
  <Words>885</Words>
  <Application>Microsoft Office PowerPoint</Application>
  <PresentationFormat>全屏显示(4:3)</PresentationFormat>
  <Paragraphs>82</Paragraphs>
  <Slides>19</Slides>
  <Notes>0</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聚合</vt:lpstr>
      <vt:lpstr> 加强产业合作 实现互利共赢 ——在第二届北京国际友好商协会大会上的发言</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lenovo</cp:lastModifiedBy>
  <cp:revision>69</cp:revision>
  <dcterms:created xsi:type="dcterms:W3CDTF">2013-09-09T07:18:23Z</dcterms:created>
  <dcterms:modified xsi:type="dcterms:W3CDTF">2013-09-11T03:42:00Z</dcterms:modified>
</cp:coreProperties>
</file>